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00" r:id="rId2"/>
    <p:sldId id="299" r:id="rId3"/>
    <p:sldId id="302" r:id="rId4"/>
    <p:sldId id="379" r:id="rId5"/>
    <p:sldId id="308" r:id="rId6"/>
    <p:sldId id="306" r:id="rId7"/>
    <p:sldId id="309" r:id="rId8"/>
    <p:sldId id="310" r:id="rId9"/>
    <p:sldId id="312" r:id="rId10"/>
    <p:sldId id="313" r:id="rId11"/>
    <p:sldId id="337" r:id="rId12"/>
    <p:sldId id="355" r:id="rId13"/>
    <p:sldId id="356" r:id="rId14"/>
    <p:sldId id="338" r:id="rId15"/>
    <p:sldId id="358" r:id="rId16"/>
    <p:sldId id="346" r:id="rId17"/>
    <p:sldId id="360" r:id="rId18"/>
    <p:sldId id="339" r:id="rId19"/>
    <p:sldId id="347" r:id="rId20"/>
    <p:sldId id="348" r:id="rId21"/>
    <p:sldId id="350" r:id="rId22"/>
    <p:sldId id="354" r:id="rId23"/>
    <p:sldId id="353" r:id="rId24"/>
    <p:sldId id="351" r:id="rId25"/>
    <p:sldId id="352" r:id="rId26"/>
    <p:sldId id="361" r:id="rId27"/>
    <p:sldId id="340" r:id="rId28"/>
    <p:sldId id="341" r:id="rId29"/>
    <p:sldId id="342" r:id="rId30"/>
    <p:sldId id="343" r:id="rId31"/>
    <p:sldId id="344" r:id="rId32"/>
    <p:sldId id="345" r:id="rId33"/>
    <p:sldId id="362" r:id="rId34"/>
    <p:sldId id="363" r:id="rId35"/>
    <p:sldId id="364" r:id="rId36"/>
    <p:sldId id="367" r:id="rId37"/>
    <p:sldId id="365" r:id="rId38"/>
    <p:sldId id="368" r:id="rId39"/>
    <p:sldId id="369" r:id="rId40"/>
    <p:sldId id="314" r:id="rId41"/>
    <p:sldId id="315" r:id="rId42"/>
    <p:sldId id="370" r:id="rId43"/>
    <p:sldId id="371" r:id="rId44"/>
    <p:sldId id="375" r:id="rId45"/>
    <p:sldId id="377" r:id="rId46"/>
    <p:sldId id="378" r:id="rId47"/>
    <p:sldId id="372" r:id="rId48"/>
    <p:sldId id="373" r:id="rId49"/>
    <p:sldId id="316" r:id="rId50"/>
    <p:sldId id="318" r:id="rId51"/>
    <p:sldId id="319" r:id="rId52"/>
    <p:sldId id="320" r:id="rId53"/>
    <p:sldId id="321" r:id="rId54"/>
    <p:sldId id="323" r:id="rId55"/>
    <p:sldId id="324" r:id="rId56"/>
    <p:sldId id="326" r:id="rId57"/>
    <p:sldId id="327" r:id="rId58"/>
    <p:sldId id="328" r:id="rId59"/>
    <p:sldId id="329" r:id="rId60"/>
    <p:sldId id="330" r:id="rId61"/>
    <p:sldId id="331" r:id="rId62"/>
    <p:sldId id="332" r:id="rId63"/>
    <p:sldId id="333" r:id="rId64"/>
    <p:sldId id="334" r:id="rId65"/>
    <p:sldId id="335" r:id="rId66"/>
    <p:sldId id="336" r:id="rId67"/>
    <p:sldId id="279" r:id="rId6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FFFF"/>
    <a:srgbClr val="800000"/>
    <a:srgbClr val="FFCC00"/>
    <a:srgbClr val="CCFF33"/>
    <a:srgbClr val="CC6600"/>
    <a:srgbClr val="FF6699"/>
    <a:srgbClr val="FF0000"/>
    <a:srgbClr val="0066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69" autoAdjust="0"/>
  </p:normalViewPr>
  <p:slideViewPr>
    <p:cSldViewPr>
      <p:cViewPr varScale="1">
        <p:scale>
          <a:sx n="102" d="100"/>
          <a:sy n="102" d="100"/>
        </p:scale>
        <p:origin x="26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24037;&#20316;&#34920;%20&#22312;%20&#12298;&#21512;&#29702;&#29992;&#22320;&#32467;&#26500;&#30740;&#31350;&#12299;1218.ppt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Desktop\&#24266;&#19979;&#27704;&#20037;&#22522;&#26412;&#20892;&#30000;&#25968;&#2545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2014&#24180;&#24037;&#20316;\G&#35268;&#21010;&#25152;_&#21512;&#29702;&#29992;&#22320;&#32467;&#26500;&#30740;&#31350;PPT\&#30456;&#20851;&#34920;&#2668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2014&#24180;&#24037;&#20316;\G&#35268;&#21010;&#25152;_&#21512;&#29702;&#29992;&#22320;&#32467;&#26500;&#30740;&#31350;PPT\&#30456;&#20851;&#34920;&#26684;.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2016&#8212;&#8212;&#20013;&#20272;&#21327;&#22478;&#24066;&#26356;&#26032;&#22320;&#20215;&#35780;&#20272;&#35838;&#39064;\&#35838;&#39064;&#25253;&#21578;&#21578;&#21578;&#21578;\&#35780;&#20272;&#29992;&#3688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100"/>
            </a:pPr>
            <a:r>
              <a:rPr lang="zh-CN" sz="1100" b="0"/>
              <a:t>建设用地面积占市域面积比例</a:t>
            </a:r>
          </a:p>
        </c:rich>
      </c:tx>
      <c:layout>
        <c:manualLayout>
          <c:xMode val="edge"/>
          <c:yMode val="edge"/>
          <c:x val="0.29959788917951252"/>
          <c:y val="6.1750405186385735E-2"/>
        </c:manualLayout>
      </c:layout>
      <c:overlay val="0"/>
    </c:title>
    <c:autoTitleDeleted val="0"/>
    <c:plotArea>
      <c:layout>
        <c:manualLayout>
          <c:layoutTarget val="inner"/>
          <c:xMode val="edge"/>
          <c:yMode val="edge"/>
          <c:x val="9.2430972704715689E-2"/>
          <c:y val="0.20867183907614323"/>
          <c:w val="0.87682003962374322"/>
          <c:h val="0.54138303119218278"/>
        </c:manualLayout>
      </c:layout>
      <c:barChart>
        <c:barDir val="col"/>
        <c:grouping val="clustered"/>
        <c:varyColors val="0"/>
        <c:ser>
          <c:idx val="0"/>
          <c:order val="0"/>
          <c:tx>
            <c:strRef>
              <c:f>'[工作表 在 《合理用地结构研究》1218.pptx]各城市建设用地面积占市域总面积比例'!$B$3</c:f>
              <c:strCache>
                <c:ptCount val="1"/>
                <c:pt idx="0">
                  <c:v>建设用地面积占市域面积比例</c:v>
                </c:pt>
              </c:strCache>
            </c:strRef>
          </c:tx>
          <c:spPr>
            <a:solidFill>
              <a:schemeClr val="accent2">
                <a:lumMod val="60000"/>
                <a:lumOff val="40000"/>
              </a:schemeClr>
            </a:solidFill>
          </c:spPr>
          <c:invertIfNegative val="0"/>
          <c:dPt>
            <c:idx val="3"/>
            <c:invertIfNegative val="0"/>
            <c:bubble3D val="0"/>
            <c:spPr>
              <a:solidFill>
                <a:srgbClr val="FF0000"/>
              </a:solidFill>
            </c:spPr>
          </c:dPt>
          <c:dLbls>
            <c:dLbl>
              <c:idx val="3"/>
              <c:spPr>
                <a:noFill/>
                <a:ln w="25400">
                  <a:noFill/>
                </a:ln>
              </c:spPr>
              <c:txPr>
                <a:bodyPr/>
                <a:lstStyle/>
                <a:p>
                  <a:pPr>
                    <a:defRPr/>
                  </a:pPr>
                  <a:endParaRPr lang="zh-CN"/>
                </a:p>
              </c:txPr>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'[工作表 在 《合理用地结构研究》1218.pptx]各城市建设用地面积占市域总面积比例'!$A$4:$A$11</c:f>
              <c:strCache>
                <c:ptCount val="8"/>
                <c:pt idx="0">
                  <c:v>伦敦</c:v>
                </c:pt>
                <c:pt idx="1">
                  <c:v>东京</c:v>
                </c:pt>
                <c:pt idx="2">
                  <c:v>巴黎</c:v>
                </c:pt>
                <c:pt idx="3">
                  <c:v>上海</c:v>
                </c:pt>
                <c:pt idx="4">
                  <c:v>北京</c:v>
                </c:pt>
                <c:pt idx="5">
                  <c:v>广州</c:v>
                </c:pt>
                <c:pt idx="6">
                  <c:v>天津</c:v>
                </c:pt>
                <c:pt idx="7">
                  <c:v>苏州</c:v>
                </c:pt>
              </c:strCache>
            </c:strRef>
          </c:cat>
          <c:val>
            <c:numRef>
              <c:f>'[工作表 在 《合理用地结构研究》1218.pptx]各城市建设用地面积占市域总面积比例'!$B$4:$B$11</c:f>
              <c:numCache>
                <c:formatCode>0%</c:formatCode>
                <c:ptCount val="8"/>
                <c:pt idx="0">
                  <c:v>0.24000000000000021</c:v>
                </c:pt>
                <c:pt idx="1">
                  <c:v>0.29000000000000031</c:v>
                </c:pt>
                <c:pt idx="2">
                  <c:v>0.23</c:v>
                </c:pt>
                <c:pt idx="3">
                  <c:v>0.44000000000000161</c:v>
                </c:pt>
                <c:pt idx="4">
                  <c:v>0.22000000000000086</c:v>
                </c:pt>
                <c:pt idx="5">
                  <c:v>0.23</c:v>
                </c:pt>
                <c:pt idx="6">
                  <c:v>0.3400000000000023</c:v>
                </c:pt>
                <c:pt idx="7">
                  <c:v>0.29000000000000031</c:v>
                </c:pt>
              </c:numCache>
            </c:numRef>
          </c:val>
        </c:ser>
        <c:dLbls>
          <c:showLegendKey val="0"/>
          <c:showVal val="0"/>
          <c:showCatName val="0"/>
          <c:showSerName val="0"/>
          <c:showPercent val="0"/>
          <c:showBubbleSize val="0"/>
        </c:dLbls>
        <c:gapWidth val="150"/>
        <c:axId val="153469456"/>
        <c:axId val="153470016"/>
      </c:barChart>
      <c:catAx>
        <c:axId val="153469456"/>
        <c:scaling>
          <c:orientation val="minMax"/>
        </c:scaling>
        <c:delete val="0"/>
        <c:axPos val="b"/>
        <c:numFmt formatCode="General" sourceLinked="1"/>
        <c:majorTickMark val="out"/>
        <c:minorTickMark val="none"/>
        <c:tickLblPos val="nextTo"/>
        <c:crossAx val="153470016"/>
        <c:crosses val="autoZero"/>
        <c:auto val="1"/>
        <c:lblAlgn val="ctr"/>
        <c:lblOffset val="100"/>
        <c:noMultiLvlLbl val="0"/>
      </c:catAx>
      <c:valAx>
        <c:axId val="153470016"/>
        <c:scaling>
          <c:orientation val="minMax"/>
        </c:scaling>
        <c:delete val="0"/>
        <c:axPos val="l"/>
        <c:numFmt formatCode="0%" sourceLinked="1"/>
        <c:majorTickMark val="out"/>
        <c:minorTickMark val="none"/>
        <c:tickLblPos val="nextTo"/>
        <c:crossAx val="153469456"/>
        <c:crosses val="autoZero"/>
        <c:crossBetween val="between"/>
      </c:valAx>
    </c:plotArea>
    <c:plotVisOnly val="1"/>
    <c:dispBlanksAs val="gap"/>
    <c:showDLblsOverMax val="0"/>
  </c:chart>
  <c:spPr>
    <a:ln>
      <a:noFill/>
    </a:ln>
  </c:spPr>
  <c:txPr>
    <a:bodyPr/>
    <a:lstStyle/>
    <a:p>
      <a:pPr>
        <a:defRPr baseline="0">
          <a:latin typeface="黑体" pitchFamily="49" charset="-122"/>
          <a:ea typeface="黑体" pitchFamily="49"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manualLayout>
          <c:layoutTarget val="inner"/>
          <c:xMode val="edge"/>
          <c:yMode val="edge"/>
          <c:x val="7.1988407699037693E-2"/>
          <c:y val="5.1400554097404488E-2"/>
          <c:w val="0.88361023622049428"/>
          <c:h val="0.74835775736366283"/>
        </c:manualLayout>
      </c:layout>
      <c:barChart>
        <c:barDir val="col"/>
        <c:grouping val="clustered"/>
        <c:varyColors val="0"/>
        <c:ser>
          <c:idx val="0"/>
          <c:order val="0"/>
          <c:tx>
            <c:strRef>
              <c:f>Sheet1!$D$82</c:f>
              <c:strCache>
                <c:ptCount val="1"/>
              </c:strCache>
            </c:strRef>
          </c:tx>
          <c:invertIfNegative val="0"/>
          <c:cat>
            <c:strRef>
              <c:f>Sheet1!$E$81:$N$81</c:f>
              <c:strCache>
                <c:ptCount val="10"/>
                <c:pt idx="0">
                  <c:v>东京都</c:v>
                </c:pt>
                <c:pt idx="1">
                  <c:v>首尔</c:v>
                </c:pt>
                <c:pt idx="2">
                  <c:v>大伦敦</c:v>
                </c:pt>
                <c:pt idx="3">
                  <c:v>纽约</c:v>
                </c:pt>
                <c:pt idx="4">
                  <c:v>新加坡</c:v>
                </c:pt>
                <c:pt idx="5">
                  <c:v>香港</c:v>
                </c:pt>
                <c:pt idx="6">
                  <c:v>北京</c:v>
                </c:pt>
                <c:pt idx="7">
                  <c:v>广州</c:v>
                </c:pt>
                <c:pt idx="8">
                  <c:v>苏州</c:v>
                </c:pt>
                <c:pt idx="9">
                  <c:v>上海</c:v>
                </c:pt>
              </c:strCache>
            </c:strRef>
          </c:cat>
          <c:val>
            <c:numRef>
              <c:f>Sheet1!$E$82:$N$82</c:f>
              <c:numCache>
                <c:formatCode>General</c:formatCode>
                <c:ptCount val="10"/>
                <c:pt idx="1">
                  <c:v>0</c:v>
                </c:pt>
              </c:numCache>
            </c:numRef>
          </c:val>
        </c:ser>
        <c:ser>
          <c:idx val="1"/>
          <c:order val="1"/>
          <c:tx>
            <c:strRef>
              <c:f>Sheet1!$D$83</c:f>
              <c:strCache>
                <c:ptCount val="1"/>
                <c:pt idx="0">
                  <c:v>工业用地占比</c:v>
                </c:pt>
              </c:strCache>
            </c:strRef>
          </c:tx>
          <c:spPr>
            <a:solidFill>
              <a:schemeClr val="accent3">
                <a:lumMod val="75000"/>
              </a:schemeClr>
            </a:solidFill>
            <a:ln>
              <a:solidFill>
                <a:schemeClr val="accent3">
                  <a:lumMod val="75000"/>
                </a:schemeClr>
              </a:solidFill>
            </a:ln>
          </c:spPr>
          <c:invertIfNegative val="0"/>
          <c:dPt>
            <c:idx val="0"/>
            <c:invertIfNegative val="0"/>
            <c:bubble3D val="0"/>
            <c:spPr>
              <a:solidFill>
                <a:schemeClr val="tx2">
                  <a:lumMod val="60000"/>
                  <a:lumOff val="40000"/>
                </a:schemeClr>
              </a:solidFill>
              <a:ln>
                <a:solidFill>
                  <a:schemeClr val="accent3">
                    <a:lumMod val="75000"/>
                  </a:schemeClr>
                </a:solidFill>
              </a:ln>
            </c:spPr>
          </c:dPt>
          <c:dPt>
            <c:idx val="2"/>
            <c:invertIfNegative val="0"/>
            <c:bubble3D val="0"/>
            <c:spPr>
              <a:solidFill>
                <a:schemeClr val="tx2">
                  <a:lumMod val="60000"/>
                  <a:lumOff val="40000"/>
                </a:schemeClr>
              </a:solidFill>
              <a:ln>
                <a:solidFill>
                  <a:schemeClr val="accent3">
                    <a:lumMod val="75000"/>
                  </a:schemeClr>
                </a:solidFill>
              </a:ln>
            </c:spPr>
          </c:dPt>
          <c:dPt>
            <c:idx val="3"/>
            <c:invertIfNegative val="0"/>
            <c:bubble3D val="0"/>
            <c:spPr>
              <a:solidFill>
                <a:schemeClr val="tx2">
                  <a:lumMod val="60000"/>
                  <a:lumOff val="40000"/>
                </a:schemeClr>
              </a:solidFill>
              <a:ln>
                <a:solidFill>
                  <a:schemeClr val="accent3">
                    <a:lumMod val="75000"/>
                  </a:schemeClr>
                </a:solidFill>
              </a:ln>
            </c:spPr>
          </c:dPt>
          <c:dPt>
            <c:idx val="9"/>
            <c:invertIfNegative val="0"/>
            <c:bubble3D val="0"/>
            <c:spPr>
              <a:solidFill>
                <a:srgbClr val="C00000"/>
              </a:solidFill>
              <a:ln>
                <a:noFill/>
              </a:ln>
            </c:spPr>
          </c:dPt>
          <c:cat>
            <c:strRef>
              <c:f>Sheet1!$E$81:$N$81</c:f>
              <c:strCache>
                <c:ptCount val="10"/>
                <c:pt idx="0">
                  <c:v>东京都</c:v>
                </c:pt>
                <c:pt idx="1">
                  <c:v>首尔</c:v>
                </c:pt>
                <c:pt idx="2">
                  <c:v>大伦敦</c:v>
                </c:pt>
                <c:pt idx="3">
                  <c:v>纽约</c:v>
                </c:pt>
                <c:pt idx="4">
                  <c:v>新加坡</c:v>
                </c:pt>
                <c:pt idx="5">
                  <c:v>香港</c:v>
                </c:pt>
                <c:pt idx="6">
                  <c:v>北京</c:v>
                </c:pt>
                <c:pt idx="7">
                  <c:v>广州</c:v>
                </c:pt>
                <c:pt idx="8">
                  <c:v>苏州</c:v>
                </c:pt>
                <c:pt idx="9">
                  <c:v>上海</c:v>
                </c:pt>
              </c:strCache>
            </c:strRef>
          </c:cat>
          <c:val>
            <c:numRef>
              <c:f>Sheet1!$E$83:$N$83</c:f>
              <c:numCache>
                <c:formatCode>General</c:formatCode>
                <c:ptCount val="10"/>
                <c:pt idx="0">
                  <c:v>3.1</c:v>
                </c:pt>
                <c:pt idx="1">
                  <c:v>11.8</c:v>
                </c:pt>
                <c:pt idx="2">
                  <c:v>5.2</c:v>
                </c:pt>
                <c:pt idx="3">
                  <c:v>3.6</c:v>
                </c:pt>
                <c:pt idx="4">
                  <c:v>6.8</c:v>
                </c:pt>
                <c:pt idx="5">
                  <c:v>9.8000000000000007</c:v>
                </c:pt>
                <c:pt idx="6">
                  <c:v>22</c:v>
                </c:pt>
                <c:pt idx="7">
                  <c:v>24.1</c:v>
                </c:pt>
                <c:pt idx="8">
                  <c:v>28</c:v>
                </c:pt>
                <c:pt idx="9">
                  <c:v>24.4</c:v>
                </c:pt>
              </c:numCache>
            </c:numRef>
          </c:val>
        </c:ser>
        <c:ser>
          <c:idx val="2"/>
          <c:order val="2"/>
          <c:tx>
            <c:strRef>
              <c:f>Sheet1!$D$84</c:f>
              <c:strCache>
                <c:ptCount val="1"/>
              </c:strCache>
            </c:strRef>
          </c:tx>
          <c:invertIfNegative val="0"/>
          <c:cat>
            <c:strRef>
              <c:f>Sheet1!$E$81:$N$81</c:f>
              <c:strCache>
                <c:ptCount val="10"/>
                <c:pt idx="0">
                  <c:v>东京都</c:v>
                </c:pt>
                <c:pt idx="1">
                  <c:v>首尔</c:v>
                </c:pt>
                <c:pt idx="2">
                  <c:v>大伦敦</c:v>
                </c:pt>
                <c:pt idx="3">
                  <c:v>纽约</c:v>
                </c:pt>
                <c:pt idx="4">
                  <c:v>新加坡</c:v>
                </c:pt>
                <c:pt idx="5">
                  <c:v>香港</c:v>
                </c:pt>
                <c:pt idx="6">
                  <c:v>北京</c:v>
                </c:pt>
                <c:pt idx="7">
                  <c:v>广州</c:v>
                </c:pt>
                <c:pt idx="8">
                  <c:v>苏州</c:v>
                </c:pt>
                <c:pt idx="9">
                  <c:v>上海</c:v>
                </c:pt>
              </c:strCache>
            </c:strRef>
          </c:cat>
          <c:val>
            <c:numRef>
              <c:f>Sheet1!$E$84:$N$84</c:f>
              <c:numCache>
                <c:formatCode>General</c:formatCode>
                <c:ptCount val="10"/>
              </c:numCache>
            </c:numRef>
          </c:val>
        </c:ser>
        <c:dLbls>
          <c:showLegendKey val="0"/>
          <c:showVal val="0"/>
          <c:showCatName val="0"/>
          <c:showSerName val="0"/>
          <c:showPercent val="0"/>
          <c:showBubbleSize val="0"/>
        </c:dLbls>
        <c:gapWidth val="0"/>
        <c:axId val="153473376"/>
        <c:axId val="153473936"/>
      </c:barChart>
      <c:catAx>
        <c:axId val="153473376"/>
        <c:scaling>
          <c:orientation val="minMax"/>
        </c:scaling>
        <c:delete val="0"/>
        <c:axPos val="b"/>
        <c:numFmt formatCode="General" sourceLinked="0"/>
        <c:majorTickMark val="out"/>
        <c:minorTickMark val="none"/>
        <c:tickLblPos val="nextTo"/>
        <c:txPr>
          <a:bodyPr/>
          <a:lstStyle/>
          <a:p>
            <a:pPr>
              <a:defRPr sz="900" baseline="0">
                <a:latin typeface="微软雅黑" pitchFamily="34" charset="-122"/>
                <a:ea typeface="微软雅黑" pitchFamily="34" charset="-122"/>
              </a:defRPr>
            </a:pPr>
            <a:endParaRPr lang="zh-CN"/>
          </a:p>
        </c:txPr>
        <c:crossAx val="153473936"/>
        <c:crosses val="autoZero"/>
        <c:auto val="1"/>
        <c:lblAlgn val="ctr"/>
        <c:lblOffset val="100"/>
        <c:noMultiLvlLbl val="0"/>
      </c:catAx>
      <c:valAx>
        <c:axId val="153473936"/>
        <c:scaling>
          <c:orientation val="minMax"/>
        </c:scaling>
        <c:delete val="0"/>
        <c:axPos val="l"/>
        <c:majorGridlines>
          <c:spPr>
            <a:ln w="3175">
              <a:solidFill>
                <a:schemeClr val="bg1">
                  <a:lumMod val="85000"/>
                </a:schemeClr>
              </a:solidFill>
              <a:prstDash val="sysDash"/>
            </a:ln>
          </c:spPr>
        </c:majorGridlines>
        <c:numFmt formatCode="General" sourceLinked="1"/>
        <c:majorTickMark val="out"/>
        <c:minorTickMark val="none"/>
        <c:tickLblPos val="nextTo"/>
        <c:txPr>
          <a:bodyPr/>
          <a:lstStyle/>
          <a:p>
            <a:pPr>
              <a:defRPr>
                <a:latin typeface="微软雅黑" pitchFamily="34" charset="-122"/>
                <a:ea typeface="微软雅黑" pitchFamily="34" charset="-122"/>
              </a:defRPr>
            </a:pPr>
            <a:endParaRPr lang="zh-CN"/>
          </a:p>
        </c:txPr>
        <c:crossAx val="153473376"/>
        <c:crosses val="autoZero"/>
        <c:crossBetween val="between"/>
      </c:valAx>
      <c:spPr>
        <a:noFill/>
      </c:spPr>
    </c:plotArea>
    <c:legend>
      <c:legendPos val="r"/>
      <c:legendEntry>
        <c:idx val="0"/>
        <c:delete val="1"/>
      </c:legendEntry>
      <c:legendEntry>
        <c:idx val="2"/>
        <c:delete val="1"/>
      </c:legendEntry>
      <c:layout>
        <c:manualLayout>
          <c:xMode val="edge"/>
          <c:yMode val="edge"/>
          <c:x val="0.10004308836395452"/>
          <c:y val="6.9252333041704014E-2"/>
          <c:w val="0.28361546025416307"/>
          <c:h val="8.8254593175859125E-2"/>
        </c:manualLayout>
      </c:layout>
      <c:overlay val="0"/>
      <c:txPr>
        <a:bodyPr/>
        <a:lstStyle/>
        <a:p>
          <a:pPr>
            <a:defRPr>
              <a:latin typeface="微软雅黑" pitchFamily="34" charset="-122"/>
              <a:ea typeface="微软雅黑" pitchFamily="34" charset="-122"/>
            </a:defRPr>
          </a:pPr>
          <a:endParaRPr lang="zh-CN"/>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100"/>
            </a:pPr>
            <a:r>
              <a:rPr lang="zh-CN" altLang="en-US" sz="1000" b="0">
                <a:latin typeface="黑体" pitchFamily="2" charset="-122"/>
                <a:ea typeface="黑体" pitchFamily="2" charset="-122"/>
              </a:rPr>
              <a:t>城市绿化覆盖率</a:t>
            </a:r>
          </a:p>
        </c:rich>
      </c:tx>
      <c:layout/>
      <c:overlay val="0"/>
      <c:spPr>
        <a:noFill/>
        <a:ln>
          <a:noFill/>
        </a:ln>
        <a:effectLst/>
      </c:spPr>
    </c:title>
    <c:autoTitleDeleted val="0"/>
    <c:plotArea>
      <c:layout/>
      <c:barChart>
        <c:barDir val="col"/>
        <c:grouping val="clustered"/>
        <c:varyColors val="0"/>
        <c:ser>
          <c:idx val="0"/>
          <c:order val="0"/>
          <c:tx>
            <c:strRef>
              <c:f>Sheet1!$B$62</c:f>
              <c:strCache>
                <c:ptCount val="1"/>
                <c:pt idx="0">
                  <c:v>建成区绿化覆盖率</c:v>
                </c:pt>
              </c:strCache>
            </c:strRef>
          </c:tx>
          <c:spPr>
            <a:solidFill>
              <a:schemeClr val="accent3">
                <a:lumMod val="60000"/>
                <a:lumOff val="40000"/>
              </a:schemeClr>
            </a:solidFill>
            <a:ln>
              <a:noFill/>
            </a:ln>
            <a:effectLst/>
          </c:spPr>
          <c:invertIfNegative val="0"/>
          <c:dPt>
            <c:idx val="0"/>
            <c:invertIfNegative val="0"/>
            <c:bubble3D val="0"/>
            <c:spPr>
              <a:solidFill>
                <a:schemeClr val="accent3">
                  <a:lumMod val="50000"/>
                </a:schemeClr>
              </a:solidFill>
              <a:ln>
                <a:noFill/>
              </a:ln>
              <a:effectLst/>
            </c:spPr>
          </c:dPt>
          <c:dLbls>
            <c:dLbl>
              <c:idx val="3"/>
              <c:numFmt formatCode="0.00%" sourceLinked="0"/>
              <c:spPr/>
              <c:txPr>
                <a:bodyPr/>
                <a:lstStyle/>
                <a:p>
                  <a:pPr>
                    <a:defRPr/>
                  </a:pPr>
                  <a:endParaRPr lang="zh-CN"/>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Sheet1!$A$63:$A$67</c:f>
              <c:strCache>
                <c:ptCount val="5"/>
                <c:pt idx="0">
                  <c:v>上海</c:v>
                </c:pt>
                <c:pt idx="1">
                  <c:v>香港</c:v>
                </c:pt>
                <c:pt idx="2">
                  <c:v>东京</c:v>
                </c:pt>
                <c:pt idx="3">
                  <c:v>新加坡</c:v>
                </c:pt>
                <c:pt idx="4">
                  <c:v>全国平均</c:v>
                </c:pt>
              </c:strCache>
            </c:strRef>
          </c:cat>
          <c:val>
            <c:numRef>
              <c:f>Sheet1!$B$63:$B$67</c:f>
              <c:numCache>
                <c:formatCode>0%</c:formatCode>
                <c:ptCount val="5"/>
                <c:pt idx="0" formatCode="0.00%">
                  <c:v>0.383000000000007</c:v>
                </c:pt>
                <c:pt idx="1">
                  <c:v>0.70000000000000062</c:v>
                </c:pt>
                <c:pt idx="2" formatCode="0.00%">
                  <c:v>0.64500000000001434</c:v>
                </c:pt>
                <c:pt idx="3" formatCode="0.00%">
                  <c:v>0.58699999999999997</c:v>
                </c:pt>
                <c:pt idx="4" formatCode="0.00%">
                  <c:v>0.39590000000000902</c:v>
                </c:pt>
              </c:numCache>
            </c:numRef>
          </c:val>
        </c:ser>
        <c:dLbls>
          <c:showLegendKey val="0"/>
          <c:showVal val="0"/>
          <c:showCatName val="0"/>
          <c:showSerName val="0"/>
          <c:showPercent val="0"/>
          <c:showBubbleSize val="0"/>
        </c:dLbls>
        <c:gapWidth val="219"/>
        <c:overlap val="-27"/>
        <c:axId val="153476176"/>
        <c:axId val="153476736"/>
      </c:barChart>
      <c:catAx>
        <c:axId val="15347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153476736"/>
        <c:crosses val="autoZero"/>
        <c:auto val="1"/>
        <c:lblAlgn val="ctr"/>
        <c:lblOffset val="100"/>
        <c:noMultiLvlLbl val="0"/>
      </c:catAx>
      <c:valAx>
        <c:axId val="153476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zh-CN"/>
          </a:p>
        </c:txPr>
        <c:crossAx val="153476176"/>
        <c:crosses val="autoZero"/>
        <c:crossBetween val="between"/>
      </c:valAx>
      <c:spPr>
        <a:noFill/>
        <a:ln>
          <a:solidFill>
            <a:schemeClr val="bg2">
              <a:lumMod val="90000"/>
            </a:schemeClr>
          </a:solidFill>
        </a:ln>
        <a:effectLst/>
      </c:spPr>
    </c:plotArea>
    <c:plotVisOnly val="1"/>
    <c:dispBlanksAs val="gap"/>
    <c:showDLblsOverMax val="0"/>
  </c:chart>
  <c:spPr>
    <a:noFill/>
    <a:ln>
      <a:noFill/>
    </a:ln>
    <a:effectLst/>
  </c:spPr>
  <c:txPr>
    <a:bodyPr/>
    <a:lstStyle/>
    <a:p>
      <a:pPr>
        <a:defRPr sz="1000" baseline="0">
          <a:latin typeface="微软雅黑" pitchFamily="34" charset="-122"/>
          <a:ea typeface="微软雅黑" pitchFamily="34" charset="-122"/>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000" b="0">
                <a:latin typeface="黑体" pitchFamily="2" charset="-122"/>
                <a:ea typeface="黑体" pitchFamily="2" charset="-122"/>
              </a:defRPr>
            </a:pPr>
            <a:r>
              <a:rPr lang="zh-CN" sz="1000" b="0">
                <a:latin typeface="黑体" pitchFamily="2" charset="-122"/>
                <a:ea typeface="黑体" pitchFamily="2" charset="-122"/>
              </a:rPr>
              <a:t>人均公园面积（平方米</a:t>
            </a:r>
            <a:r>
              <a:rPr lang="en-US" sz="1000" b="0">
                <a:latin typeface="黑体" pitchFamily="2" charset="-122"/>
                <a:ea typeface="黑体" pitchFamily="2" charset="-122"/>
              </a:rPr>
              <a:t>/</a:t>
            </a:r>
            <a:r>
              <a:rPr lang="zh-CN" sz="1000" b="0">
                <a:latin typeface="黑体" pitchFamily="2" charset="-122"/>
                <a:ea typeface="黑体" pitchFamily="2" charset="-122"/>
              </a:rPr>
              <a:t>人）</a:t>
            </a:r>
          </a:p>
        </c:rich>
      </c:tx>
      <c:layout/>
      <c:overlay val="0"/>
      <c:spPr>
        <a:noFill/>
        <a:ln>
          <a:noFill/>
        </a:ln>
        <a:effectLst/>
      </c:spPr>
    </c:title>
    <c:autoTitleDeleted val="0"/>
    <c:plotArea>
      <c:layout/>
      <c:barChart>
        <c:barDir val="col"/>
        <c:grouping val="clustered"/>
        <c:varyColors val="0"/>
        <c:ser>
          <c:idx val="0"/>
          <c:order val="0"/>
          <c:tx>
            <c:strRef>
              <c:f>Sheet1!$B$69</c:f>
              <c:strCache>
                <c:ptCount val="1"/>
                <c:pt idx="0">
                  <c:v>人均公园面积</c:v>
                </c:pt>
              </c:strCache>
            </c:strRef>
          </c:tx>
          <c:spPr>
            <a:solidFill>
              <a:schemeClr val="accent5">
                <a:lumMod val="60000"/>
                <a:lumOff val="40000"/>
              </a:schemeClr>
            </a:solidFill>
            <a:ln>
              <a:noFill/>
            </a:ln>
            <a:effectLst/>
          </c:spPr>
          <c:invertIfNegative val="0"/>
          <c:dPt>
            <c:idx val="0"/>
            <c:invertIfNegative val="0"/>
            <c:bubble3D val="0"/>
            <c:spPr>
              <a:solidFill>
                <a:schemeClr val="accent5">
                  <a:lumMod val="50000"/>
                </a:schemeClr>
              </a:solidFill>
              <a:ln>
                <a:noFill/>
              </a:ln>
              <a:effectLst/>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Sheet1!$A$70:$A$74</c:f>
              <c:strCache>
                <c:ptCount val="5"/>
                <c:pt idx="0">
                  <c:v>上海</c:v>
                </c:pt>
                <c:pt idx="1">
                  <c:v>首尔都市圈</c:v>
                </c:pt>
                <c:pt idx="2">
                  <c:v>东京都市圈</c:v>
                </c:pt>
                <c:pt idx="3">
                  <c:v>广州</c:v>
                </c:pt>
                <c:pt idx="4">
                  <c:v>苏州</c:v>
                </c:pt>
              </c:strCache>
            </c:strRef>
          </c:cat>
          <c:val>
            <c:numRef>
              <c:f>Sheet1!$B$70:$B$74</c:f>
              <c:numCache>
                <c:formatCode>General</c:formatCode>
                <c:ptCount val="5"/>
                <c:pt idx="0">
                  <c:v>0.93</c:v>
                </c:pt>
                <c:pt idx="1">
                  <c:v>3.11</c:v>
                </c:pt>
                <c:pt idx="2">
                  <c:v>6.52</c:v>
                </c:pt>
                <c:pt idx="3">
                  <c:v>5.91</c:v>
                </c:pt>
                <c:pt idx="4">
                  <c:v>5.96</c:v>
                </c:pt>
              </c:numCache>
            </c:numRef>
          </c:val>
        </c:ser>
        <c:dLbls>
          <c:showLegendKey val="0"/>
          <c:showVal val="0"/>
          <c:showCatName val="0"/>
          <c:showSerName val="0"/>
          <c:showPercent val="0"/>
          <c:showBubbleSize val="0"/>
        </c:dLbls>
        <c:gapWidth val="219"/>
        <c:overlap val="-27"/>
        <c:axId val="153478976"/>
        <c:axId val="153479536"/>
      </c:barChart>
      <c:catAx>
        <c:axId val="15347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a:pPr>
            <a:endParaRPr lang="zh-CN"/>
          </a:p>
        </c:txPr>
        <c:crossAx val="153479536"/>
        <c:crosses val="autoZero"/>
        <c:auto val="1"/>
        <c:lblAlgn val="ctr"/>
        <c:lblOffset val="100"/>
        <c:noMultiLvlLbl val="0"/>
      </c:catAx>
      <c:valAx>
        <c:axId val="15347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53478976"/>
        <c:crosses val="autoZero"/>
        <c:crossBetween val="between"/>
      </c:valAx>
      <c:spPr>
        <a:noFill/>
        <a:ln>
          <a:solidFill>
            <a:schemeClr val="bg2">
              <a:lumMod val="90000"/>
            </a:schemeClr>
          </a:solidFill>
        </a:ln>
        <a:effectLst/>
      </c:spPr>
    </c:plotArea>
    <c:plotVisOnly val="1"/>
    <c:dispBlanksAs val="gap"/>
    <c:showDLblsOverMax val="0"/>
  </c:chart>
  <c:spPr>
    <a:noFill/>
    <a:ln>
      <a:noFill/>
    </a:ln>
    <a:effectLst/>
  </c:spPr>
  <c:txPr>
    <a:bodyPr/>
    <a:lstStyle/>
    <a:p>
      <a:pPr>
        <a:defRPr sz="1000" baseline="0">
          <a:latin typeface="微软雅黑" pitchFamily="34" charset="-122"/>
          <a:ea typeface="微软雅黑" pitchFamily="34" charset="-122"/>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519030170733644"/>
          <c:y val="0.11435662314362606"/>
          <c:w val="0.83256547387022151"/>
          <c:h val="0.71873783182165518"/>
        </c:manualLayout>
      </c:layout>
      <c:bar3DChart>
        <c:barDir val="col"/>
        <c:grouping val="clustered"/>
        <c:varyColors val="0"/>
        <c:ser>
          <c:idx val="0"/>
          <c:order val="0"/>
          <c:invertIfNegative val="0"/>
          <c:dPt>
            <c:idx val="1"/>
            <c:invertIfNegative val="0"/>
            <c:bubble3D val="0"/>
            <c:spPr>
              <a:solidFill>
                <a:srgbClr val="C00000"/>
              </a:solidFill>
            </c:spPr>
          </c:dPt>
          <c:dLbls>
            <c:spPr>
              <a:noFill/>
              <a:ln>
                <a:noFill/>
              </a:ln>
              <a:effectLst/>
            </c:spPr>
            <c:txPr>
              <a:bodyPr/>
              <a:lstStyle/>
              <a:p>
                <a:pPr>
                  <a:defRPr sz="1100">
                    <a:latin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Sheet3!$B$3:$B$9</c:f>
              <c:strCache>
                <c:ptCount val="7"/>
                <c:pt idx="0">
                  <c:v>上海2010</c:v>
                </c:pt>
                <c:pt idx="1">
                  <c:v>上海2014</c:v>
                </c:pt>
                <c:pt idx="2">
                  <c:v>纽约2005</c:v>
                </c:pt>
                <c:pt idx="3">
                  <c:v>东京2005</c:v>
                </c:pt>
                <c:pt idx="4">
                  <c:v>首尔2005</c:v>
                </c:pt>
                <c:pt idx="5">
                  <c:v>巴黎2005</c:v>
                </c:pt>
                <c:pt idx="6">
                  <c:v>香港2005</c:v>
                </c:pt>
              </c:strCache>
            </c:strRef>
          </c:cat>
          <c:val>
            <c:numRef>
              <c:f>Sheet3!$C$3:$C$9</c:f>
              <c:numCache>
                <c:formatCode>General</c:formatCode>
                <c:ptCount val="7"/>
                <c:pt idx="0">
                  <c:v>5.84</c:v>
                </c:pt>
                <c:pt idx="1">
                  <c:v>7.81</c:v>
                </c:pt>
                <c:pt idx="2">
                  <c:v>16.510000000000005</c:v>
                </c:pt>
                <c:pt idx="3">
                  <c:v>26.830000000000005</c:v>
                </c:pt>
                <c:pt idx="4">
                  <c:v>49.54</c:v>
                </c:pt>
                <c:pt idx="5">
                  <c:v>53.67</c:v>
                </c:pt>
                <c:pt idx="6">
                  <c:v>58.55</c:v>
                </c:pt>
              </c:numCache>
            </c:numRef>
          </c:val>
        </c:ser>
        <c:dLbls>
          <c:showLegendKey val="0"/>
          <c:showVal val="1"/>
          <c:showCatName val="0"/>
          <c:showSerName val="0"/>
          <c:showPercent val="0"/>
          <c:showBubbleSize val="0"/>
        </c:dLbls>
        <c:gapWidth val="150"/>
        <c:shape val="box"/>
        <c:axId val="204582784"/>
        <c:axId val="204583344"/>
        <c:axId val="0"/>
      </c:bar3DChart>
      <c:catAx>
        <c:axId val="204582784"/>
        <c:scaling>
          <c:orientation val="minMax"/>
        </c:scaling>
        <c:delete val="0"/>
        <c:axPos val="b"/>
        <c:numFmt formatCode="General" sourceLinked="0"/>
        <c:majorTickMark val="out"/>
        <c:minorTickMark val="none"/>
        <c:tickLblPos val="nextTo"/>
        <c:txPr>
          <a:bodyPr/>
          <a:lstStyle/>
          <a:p>
            <a:pPr>
              <a:defRPr sz="900"/>
            </a:pPr>
            <a:endParaRPr lang="zh-CN"/>
          </a:p>
        </c:txPr>
        <c:crossAx val="204583344"/>
        <c:crosses val="autoZero"/>
        <c:auto val="1"/>
        <c:lblAlgn val="ctr"/>
        <c:lblOffset val="100"/>
        <c:noMultiLvlLbl val="0"/>
      </c:catAx>
      <c:valAx>
        <c:axId val="204583344"/>
        <c:scaling>
          <c:orientation val="minMax"/>
        </c:scaling>
        <c:delete val="0"/>
        <c:axPos val="l"/>
        <c:majorGridlines/>
        <c:numFmt formatCode="General" sourceLinked="1"/>
        <c:majorTickMark val="out"/>
        <c:minorTickMark val="none"/>
        <c:tickLblPos val="nextTo"/>
        <c:crossAx val="204582784"/>
        <c:crosses val="autoZero"/>
        <c:crossBetween val="between"/>
      </c:valAx>
    </c:plotArea>
    <c:plotVisOnly val="1"/>
    <c:dispBlanksAs val="gap"/>
    <c:showDLblsOverMax val="0"/>
  </c:chart>
  <c:spPr>
    <a:ln>
      <a:no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25256-4982-4F29-932D-80C45EAEA0A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zh-CN" altLang="en-US"/>
        </a:p>
      </dgm:t>
    </dgm:pt>
    <dgm:pt modelId="{4A521877-956A-4DB8-B7CD-11A59469180F}">
      <dgm:prSet phldrT="[文本]"/>
      <dgm:spPr/>
      <dgm:t>
        <a:bodyPr/>
        <a:lstStyle/>
        <a:p>
          <a:r>
            <a:rPr lang="zh-CN" altLang="en-US" dirty="0" smtClean="0"/>
            <a:t>存量工业用地转型规划和计划编制</a:t>
          </a:r>
          <a:endParaRPr lang="zh-CN" altLang="en-US" dirty="0"/>
        </a:p>
      </dgm:t>
    </dgm:pt>
    <dgm:pt modelId="{A216F3F5-59DB-419E-B7D6-2390C786E229}" type="parTrans" cxnId="{D2AA8B85-790A-4665-8F4B-F3CD341362F0}">
      <dgm:prSet/>
      <dgm:spPr/>
      <dgm:t>
        <a:bodyPr/>
        <a:lstStyle/>
        <a:p>
          <a:endParaRPr lang="zh-CN" altLang="en-US"/>
        </a:p>
      </dgm:t>
    </dgm:pt>
    <dgm:pt modelId="{013DFC5B-8B33-44F1-8D5A-241D547CB959}" type="sibTrans" cxnId="{D2AA8B85-790A-4665-8F4B-F3CD341362F0}">
      <dgm:prSet/>
      <dgm:spPr/>
      <dgm:t>
        <a:bodyPr/>
        <a:lstStyle/>
        <a:p>
          <a:endParaRPr lang="zh-CN" altLang="en-US"/>
        </a:p>
      </dgm:t>
    </dgm:pt>
    <dgm:pt modelId="{EB93371C-A62A-42B3-A19D-51DB7F385B45}">
      <dgm:prSet phldrT="[文本]"/>
      <dgm:spPr/>
      <dgm:t>
        <a:bodyPr/>
        <a:lstStyle/>
        <a:p>
          <a:r>
            <a:rPr lang="zh-CN" altLang="en-US" dirty="0" smtClean="0"/>
            <a:t>存量工业用地盘活方式</a:t>
          </a:r>
          <a:endParaRPr lang="zh-CN" altLang="en-US" dirty="0"/>
        </a:p>
      </dgm:t>
    </dgm:pt>
    <dgm:pt modelId="{04F01011-50AF-4C6A-B922-663446BD0737}" type="parTrans" cxnId="{5684D27C-55B6-4414-BA74-D322F5AC6C98}">
      <dgm:prSet/>
      <dgm:spPr/>
      <dgm:t>
        <a:bodyPr/>
        <a:lstStyle/>
        <a:p>
          <a:endParaRPr lang="zh-CN" altLang="en-US"/>
        </a:p>
      </dgm:t>
    </dgm:pt>
    <dgm:pt modelId="{5B79C309-41B9-42F7-8A15-39365D4B6784}" type="sibTrans" cxnId="{5684D27C-55B6-4414-BA74-D322F5AC6C98}">
      <dgm:prSet/>
      <dgm:spPr/>
      <dgm:t>
        <a:bodyPr/>
        <a:lstStyle/>
        <a:p>
          <a:endParaRPr lang="zh-CN" altLang="en-US"/>
        </a:p>
      </dgm:t>
    </dgm:pt>
    <dgm:pt modelId="{541F8CF4-FEC0-44DA-B554-48DFDC465B2A}">
      <dgm:prSet/>
      <dgm:spPr/>
      <dgm:t>
        <a:bodyPr/>
        <a:lstStyle/>
        <a:p>
          <a:r>
            <a:rPr lang="zh-CN" altLang="en-US" dirty="0" smtClean="0"/>
            <a:t>土地出让方式和地价管理要求</a:t>
          </a:r>
          <a:endParaRPr lang="zh-CN" altLang="en-US" dirty="0"/>
        </a:p>
      </dgm:t>
    </dgm:pt>
    <dgm:pt modelId="{7BF75986-2CBD-431C-8F5C-301E77487476}" type="parTrans" cxnId="{A5292A55-22ED-43B9-84F3-E1BF8CFC5834}">
      <dgm:prSet/>
      <dgm:spPr/>
      <dgm:t>
        <a:bodyPr/>
        <a:lstStyle/>
        <a:p>
          <a:endParaRPr lang="zh-CN" altLang="en-US"/>
        </a:p>
      </dgm:t>
    </dgm:pt>
    <dgm:pt modelId="{6E0EE693-266B-4C1B-8CAF-DE51B22F016E}" type="sibTrans" cxnId="{A5292A55-22ED-43B9-84F3-E1BF8CFC5834}">
      <dgm:prSet/>
      <dgm:spPr/>
      <dgm:t>
        <a:bodyPr/>
        <a:lstStyle/>
        <a:p>
          <a:endParaRPr lang="zh-CN" altLang="en-US"/>
        </a:p>
      </dgm:t>
    </dgm:pt>
    <dgm:pt modelId="{235C1B38-163F-4688-9B3F-5EE3069D0E32}">
      <dgm:prSet/>
      <dgm:spPr/>
      <dgm:t>
        <a:bodyPr/>
        <a:lstStyle/>
        <a:p>
          <a:r>
            <a:rPr lang="zh-CN" altLang="en-US" dirty="0" smtClean="0"/>
            <a:t>工业用地提高容积率</a:t>
          </a:r>
          <a:endParaRPr lang="zh-CN" altLang="en-US" dirty="0"/>
        </a:p>
      </dgm:t>
    </dgm:pt>
    <dgm:pt modelId="{E4E00260-0455-4993-8022-584511E2673C}" type="parTrans" cxnId="{06AF947B-5CAC-4424-BFA1-8CFD8B0F09C0}">
      <dgm:prSet/>
      <dgm:spPr/>
      <dgm:t>
        <a:bodyPr/>
        <a:lstStyle/>
        <a:p>
          <a:endParaRPr lang="zh-CN" altLang="en-US"/>
        </a:p>
      </dgm:t>
    </dgm:pt>
    <dgm:pt modelId="{313377D1-4903-4049-A169-EAE93F8527F3}" type="sibTrans" cxnId="{06AF947B-5CAC-4424-BFA1-8CFD8B0F09C0}">
      <dgm:prSet/>
      <dgm:spPr/>
      <dgm:t>
        <a:bodyPr/>
        <a:lstStyle/>
        <a:p>
          <a:endParaRPr lang="zh-CN" altLang="en-US"/>
        </a:p>
      </dgm:t>
    </dgm:pt>
    <dgm:pt modelId="{1568906C-32AD-4B2B-9F16-12047506EDE8}">
      <dgm:prSet/>
      <dgm:spPr/>
      <dgm:t>
        <a:bodyPr/>
        <a:lstStyle/>
        <a:p>
          <a:r>
            <a:rPr lang="zh-CN" altLang="en-US" dirty="0" smtClean="0"/>
            <a:t>工业用地调整为标准厂房</a:t>
          </a:r>
          <a:endParaRPr lang="zh-CN" altLang="en-US" dirty="0"/>
        </a:p>
      </dgm:t>
    </dgm:pt>
    <dgm:pt modelId="{42C4A15C-A2E7-41A0-8752-DEB1F0BFEC8D}" type="parTrans" cxnId="{FE0521FA-8B56-4964-9034-A419A89C05DA}">
      <dgm:prSet/>
      <dgm:spPr/>
      <dgm:t>
        <a:bodyPr/>
        <a:lstStyle/>
        <a:p>
          <a:endParaRPr lang="zh-CN" altLang="en-US"/>
        </a:p>
      </dgm:t>
    </dgm:pt>
    <dgm:pt modelId="{D13C6268-4DAB-464C-AB7B-D24E2804D343}" type="sibTrans" cxnId="{FE0521FA-8B56-4964-9034-A419A89C05DA}">
      <dgm:prSet/>
      <dgm:spPr/>
      <dgm:t>
        <a:bodyPr/>
        <a:lstStyle/>
        <a:p>
          <a:endParaRPr lang="zh-CN" altLang="en-US"/>
        </a:p>
      </dgm:t>
    </dgm:pt>
    <dgm:pt modelId="{6E8A4E9E-19AC-4AD3-95A4-FFD071F1C87A}" type="pres">
      <dgm:prSet presAssocID="{A3E25256-4982-4F29-932D-80C45EAEA0A2}" presName="Name0" presStyleCnt="0">
        <dgm:presLayoutVars>
          <dgm:chMax val="7"/>
          <dgm:chPref val="7"/>
          <dgm:dir/>
        </dgm:presLayoutVars>
      </dgm:prSet>
      <dgm:spPr/>
      <dgm:t>
        <a:bodyPr/>
        <a:lstStyle/>
        <a:p>
          <a:endParaRPr lang="zh-CN" altLang="en-US"/>
        </a:p>
      </dgm:t>
    </dgm:pt>
    <dgm:pt modelId="{B745F724-6D73-48A6-92DE-7DE684EA70B1}" type="pres">
      <dgm:prSet presAssocID="{A3E25256-4982-4F29-932D-80C45EAEA0A2}" presName="Name1" presStyleCnt="0"/>
      <dgm:spPr/>
    </dgm:pt>
    <dgm:pt modelId="{369958A1-A7AE-4881-B337-90626D8412DF}" type="pres">
      <dgm:prSet presAssocID="{A3E25256-4982-4F29-932D-80C45EAEA0A2}" presName="cycle" presStyleCnt="0"/>
      <dgm:spPr/>
    </dgm:pt>
    <dgm:pt modelId="{C6D773BB-70A1-4EF6-ADF2-9906F5D6AEAE}" type="pres">
      <dgm:prSet presAssocID="{A3E25256-4982-4F29-932D-80C45EAEA0A2}" presName="srcNode" presStyleLbl="node1" presStyleIdx="0" presStyleCnt="5"/>
      <dgm:spPr/>
    </dgm:pt>
    <dgm:pt modelId="{42149601-8706-40E2-989F-41DED3110363}" type="pres">
      <dgm:prSet presAssocID="{A3E25256-4982-4F29-932D-80C45EAEA0A2}" presName="conn" presStyleLbl="parChTrans1D2" presStyleIdx="0" presStyleCnt="1"/>
      <dgm:spPr/>
      <dgm:t>
        <a:bodyPr/>
        <a:lstStyle/>
        <a:p>
          <a:endParaRPr lang="zh-CN" altLang="en-US"/>
        </a:p>
      </dgm:t>
    </dgm:pt>
    <dgm:pt modelId="{DF19DDA2-0D96-44B0-BE12-1476258AD263}" type="pres">
      <dgm:prSet presAssocID="{A3E25256-4982-4F29-932D-80C45EAEA0A2}" presName="extraNode" presStyleLbl="node1" presStyleIdx="0" presStyleCnt="5"/>
      <dgm:spPr/>
    </dgm:pt>
    <dgm:pt modelId="{BD3D3027-3713-4BB8-9497-3E64FA62A4E6}" type="pres">
      <dgm:prSet presAssocID="{A3E25256-4982-4F29-932D-80C45EAEA0A2}" presName="dstNode" presStyleLbl="node1" presStyleIdx="0" presStyleCnt="5"/>
      <dgm:spPr/>
    </dgm:pt>
    <dgm:pt modelId="{2E0D1563-C2DB-420C-9C94-C5FB242E15F5}" type="pres">
      <dgm:prSet presAssocID="{4A521877-956A-4DB8-B7CD-11A59469180F}" presName="text_1" presStyleLbl="node1" presStyleIdx="0" presStyleCnt="5">
        <dgm:presLayoutVars>
          <dgm:bulletEnabled val="1"/>
        </dgm:presLayoutVars>
      </dgm:prSet>
      <dgm:spPr/>
      <dgm:t>
        <a:bodyPr/>
        <a:lstStyle/>
        <a:p>
          <a:endParaRPr lang="zh-CN" altLang="en-US"/>
        </a:p>
      </dgm:t>
    </dgm:pt>
    <dgm:pt modelId="{735DC168-97C5-4042-8846-B1C6D68A32AE}" type="pres">
      <dgm:prSet presAssocID="{4A521877-956A-4DB8-B7CD-11A59469180F}" presName="accent_1" presStyleCnt="0"/>
      <dgm:spPr/>
    </dgm:pt>
    <dgm:pt modelId="{6878B7E4-DC5F-47B2-8244-881A9721108C}" type="pres">
      <dgm:prSet presAssocID="{4A521877-956A-4DB8-B7CD-11A59469180F}" presName="accentRepeatNode" presStyleLbl="solidFgAcc1" presStyleIdx="0" presStyleCnt="5"/>
      <dgm:spPr/>
    </dgm:pt>
    <dgm:pt modelId="{B0D6BB75-83FB-4F07-8446-213CC0D25E6B}" type="pres">
      <dgm:prSet presAssocID="{EB93371C-A62A-42B3-A19D-51DB7F385B45}" presName="text_2" presStyleLbl="node1" presStyleIdx="1" presStyleCnt="5">
        <dgm:presLayoutVars>
          <dgm:bulletEnabled val="1"/>
        </dgm:presLayoutVars>
      </dgm:prSet>
      <dgm:spPr/>
      <dgm:t>
        <a:bodyPr/>
        <a:lstStyle/>
        <a:p>
          <a:endParaRPr lang="zh-CN" altLang="en-US"/>
        </a:p>
      </dgm:t>
    </dgm:pt>
    <dgm:pt modelId="{711781E0-4C97-4570-9221-D676491D7F48}" type="pres">
      <dgm:prSet presAssocID="{EB93371C-A62A-42B3-A19D-51DB7F385B45}" presName="accent_2" presStyleCnt="0"/>
      <dgm:spPr/>
    </dgm:pt>
    <dgm:pt modelId="{5D78866C-597A-444A-9021-B2BE12EE078B}" type="pres">
      <dgm:prSet presAssocID="{EB93371C-A62A-42B3-A19D-51DB7F385B45}" presName="accentRepeatNode" presStyleLbl="solidFgAcc1" presStyleIdx="1" presStyleCnt="5"/>
      <dgm:spPr/>
    </dgm:pt>
    <dgm:pt modelId="{B7ECD4B8-1F1B-4466-898C-A335E80D850C}" type="pres">
      <dgm:prSet presAssocID="{541F8CF4-FEC0-44DA-B554-48DFDC465B2A}" presName="text_3" presStyleLbl="node1" presStyleIdx="2" presStyleCnt="5">
        <dgm:presLayoutVars>
          <dgm:bulletEnabled val="1"/>
        </dgm:presLayoutVars>
      </dgm:prSet>
      <dgm:spPr/>
      <dgm:t>
        <a:bodyPr/>
        <a:lstStyle/>
        <a:p>
          <a:endParaRPr lang="zh-CN" altLang="en-US"/>
        </a:p>
      </dgm:t>
    </dgm:pt>
    <dgm:pt modelId="{D53DF9ED-9CE0-479F-9DBE-CB866FD213A9}" type="pres">
      <dgm:prSet presAssocID="{541F8CF4-FEC0-44DA-B554-48DFDC465B2A}" presName="accent_3" presStyleCnt="0"/>
      <dgm:spPr/>
    </dgm:pt>
    <dgm:pt modelId="{3EC52328-86FC-4A38-B2CF-4ED685F95333}" type="pres">
      <dgm:prSet presAssocID="{541F8CF4-FEC0-44DA-B554-48DFDC465B2A}" presName="accentRepeatNode" presStyleLbl="solidFgAcc1" presStyleIdx="2" presStyleCnt="5"/>
      <dgm:spPr/>
    </dgm:pt>
    <dgm:pt modelId="{96D46755-EF61-4FDD-9A75-D8FE1D419D8F}" type="pres">
      <dgm:prSet presAssocID="{235C1B38-163F-4688-9B3F-5EE3069D0E32}" presName="text_4" presStyleLbl="node1" presStyleIdx="3" presStyleCnt="5">
        <dgm:presLayoutVars>
          <dgm:bulletEnabled val="1"/>
        </dgm:presLayoutVars>
      </dgm:prSet>
      <dgm:spPr/>
      <dgm:t>
        <a:bodyPr/>
        <a:lstStyle/>
        <a:p>
          <a:endParaRPr lang="zh-CN" altLang="en-US"/>
        </a:p>
      </dgm:t>
    </dgm:pt>
    <dgm:pt modelId="{B1D4E3FC-113D-42C0-8A47-87925A0EB9AF}" type="pres">
      <dgm:prSet presAssocID="{235C1B38-163F-4688-9B3F-5EE3069D0E32}" presName="accent_4" presStyleCnt="0"/>
      <dgm:spPr/>
    </dgm:pt>
    <dgm:pt modelId="{FE7664B9-010C-4440-969B-32778BD93443}" type="pres">
      <dgm:prSet presAssocID="{235C1B38-163F-4688-9B3F-5EE3069D0E32}" presName="accentRepeatNode" presStyleLbl="solidFgAcc1" presStyleIdx="3" presStyleCnt="5"/>
      <dgm:spPr/>
    </dgm:pt>
    <dgm:pt modelId="{2F220DA7-D389-4863-8CB7-3F56C5482B09}" type="pres">
      <dgm:prSet presAssocID="{1568906C-32AD-4B2B-9F16-12047506EDE8}" presName="text_5" presStyleLbl="node1" presStyleIdx="4" presStyleCnt="5">
        <dgm:presLayoutVars>
          <dgm:bulletEnabled val="1"/>
        </dgm:presLayoutVars>
      </dgm:prSet>
      <dgm:spPr/>
      <dgm:t>
        <a:bodyPr/>
        <a:lstStyle/>
        <a:p>
          <a:endParaRPr lang="zh-CN" altLang="en-US"/>
        </a:p>
      </dgm:t>
    </dgm:pt>
    <dgm:pt modelId="{6349EB6C-C0C9-4E85-956B-E08C6E91BA69}" type="pres">
      <dgm:prSet presAssocID="{1568906C-32AD-4B2B-9F16-12047506EDE8}" presName="accent_5" presStyleCnt="0"/>
      <dgm:spPr/>
    </dgm:pt>
    <dgm:pt modelId="{254E28DD-6B5D-4731-BC06-640B9AED8547}" type="pres">
      <dgm:prSet presAssocID="{1568906C-32AD-4B2B-9F16-12047506EDE8}" presName="accentRepeatNode" presStyleLbl="solidFgAcc1" presStyleIdx="4" presStyleCnt="5"/>
      <dgm:spPr/>
    </dgm:pt>
  </dgm:ptLst>
  <dgm:cxnLst>
    <dgm:cxn modelId="{06AF947B-5CAC-4424-BFA1-8CFD8B0F09C0}" srcId="{A3E25256-4982-4F29-932D-80C45EAEA0A2}" destId="{235C1B38-163F-4688-9B3F-5EE3069D0E32}" srcOrd="3" destOrd="0" parTransId="{E4E00260-0455-4993-8022-584511E2673C}" sibTransId="{313377D1-4903-4049-A169-EAE93F8527F3}"/>
    <dgm:cxn modelId="{A5292A55-22ED-43B9-84F3-E1BF8CFC5834}" srcId="{A3E25256-4982-4F29-932D-80C45EAEA0A2}" destId="{541F8CF4-FEC0-44DA-B554-48DFDC465B2A}" srcOrd="2" destOrd="0" parTransId="{7BF75986-2CBD-431C-8F5C-301E77487476}" sibTransId="{6E0EE693-266B-4C1B-8CAF-DE51B22F016E}"/>
    <dgm:cxn modelId="{BFF48AC3-2360-42DD-BA69-4F61829B976F}" type="presOf" srcId="{4A521877-956A-4DB8-B7CD-11A59469180F}" destId="{2E0D1563-C2DB-420C-9C94-C5FB242E15F5}" srcOrd="0" destOrd="0" presId="urn:microsoft.com/office/officeart/2008/layout/VerticalCurvedList"/>
    <dgm:cxn modelId="{D2AA8B85-790A-4665-8F4B-F3CD341362F0}" srcId="{A3E25256-4982-4F29-932D-80C45EAEA0A2}" destId="{4A521877-956A-4DB8-B7CD-11A59469180F}" srcOrd="0" destOrd="0" parTransId="{A216F3F5-59DB-419E-B7D6-2390C786E229}" sibTransId="{013DFC5B-8B33-44F1-8D5A-241D547CB959}"/>
    <dgm:cxn modelId="{FE9605FE-48DB-4300-A323-74319FFCFE6F}" type="presOf" srcId="{541F8CF4-FEC0-44DA-B554-48DFDC465B2A}" destId="{B7ECD4B8-1F1B-4466-898C-A335E80D850C}" srcOrd="0" destOrd="0" presId="urn:microsoft.com/office/officeart/2008/layout/VerticalCurvedList"/>
    <dgm:cxn modelId="{5684D27C-55B6-4414-BA74-D322F5AC6C98}" srcId="{A3E25256-4982-4F29-932D-80C45EAEA0A2}" destId="{EB93371C-A62A-42B3-A19D-51DB7F385B45}" srcOrd="1" destOrd="0" parTransId="{04F01011-50AF-4C6A-B922-663446BD0737}" sibTransId="{5B79C309-41B9-42F7-8A15-39365D4B6784}"/>
    <dgm:cxn modelId="{FE0521FA-8B56-4964-9034-A419A89C05DA}" srcId="{A3E25256-4982-4F29-932D-80C45EAEA0A2}" destId="{1568906C-32AD-4B2B-9F16-12047506EDE8}" srcOrd="4" destOrd="0" parTransId="{42C4A15C-A2E7-41A0-8752-DEB1F0BFEC8D}" sibTransId="{D13C6268-4DAB-464C-AB7B-D24E2804D343}"/>
    <dgm:cxn modelId="{65874701-4240-4540-98DF-8FC5662E827D}" type="presOf" srcId="{A3E25256-4982-4F29-932D-80C45EAEA0A2}" destId="{6E8A4E9E-19AC-4AD3-95A4-FFD071F1C87A}" srcOrd="0" destOrd="0" presId="urn:microsoft.com/office/officeart/2008/layout/VerticalCurvedList"/>
    <dgm:cxn modelId="{8A91B203-C1BB-4C23-B966-224A1AEEA0A3}" type="presOf" srcId="{1568906C-32AD-4B2B-9F16-12047506EDE8}" destId="{2F220DA7-D389-4863-8CB7-3F56C5482B09}" srcOrd="0" destOrd="0" presId="urn:microsoft.com/office/officeart/2008/layout/VerticalCurvedList"/>
    <dgm:cxn modelId="{8D654E10-7E3B-451F-80D4-81FE7734F89D}" type="presOf" srcId="{013DFC5B-8B33-44F1-8D5A-241D547CB959}" destId="{42149601-8706-40E2-989F-41DED3110363}" srcOrd="0" destOrd="0" presId="urn:microsoft.com/office/officeart/2008/layout/VerticalCurvedList"/>
    <dgm:cxn modelId="{EF3AAE86-DE23-4BD4-B35B-9E66DDC378F1}" type="presOf" srcId="{235C1B38-163F-4688-9B3F-5EE3069D0E32}" destId="{96D46755-EF61-4FDD-9A75-D8FE1D419D8F}" srcOrd="0" destOrd="0" presId="urn:microsoft.com/office/officeart/2008/layout/VerticalCurvedList"/>
    <dgm:cxn modelId="{D808F8D5-641F-4B1D-AE9E-1FECA7C5B326}" type="presOf" srcId="{EB93371C-A62A-42B3-A19D-51DB7F385B45}" destId="{B0D6BB75-83FB-4F07-8446-213CC0D25E6B}" srcOrd="0" destOrd="0" presId="urn:microsoft.com/office/officeart/2008/layout/VerticalCurvedList"/>
    <dgm:cxn modelId="{5FE83444-FFF8-42BF-88B0-BAF2D6EAC1A1}" type="presParOf" srcId="{6E8A4E9E-19AC-4AD3-95A4-FFD071F1C87A}" destId="{B745F724-6D73-48A6-92DE-7DE684EA70B1}" srcOrd="0" destOrd="0" presId="urn:microsoft.com/office/officeart/2008/layout/VerticalCurvedList"/>
    <dgm:cxn modelId="{2AB62278-E413-4BEB-8735-66DFA0DCC602}" type="presParOf" srcId="{B745F724-6D73-48A6-92DE-7DE684EA70B1}" destId="{369958A1-A7AE-4881-B337-90626D8412DF}" srcOrd="0" destOrd="0" presId="urn:microsoft.com/office/officeart/2008/layout/VerticalCurvedList"/>
    <dgm:cxn modelId="{D84463A0-883F-4B2E-9540-E906256432C8}" type="presParOf" srcId="{369958A1-A7AE-4881-B337-90626D8412DF}" destId="{C6D773BB-70A1-4EF6-ADF2-9906F5D6AEAE}" srcOrd="0" destOrd="0" presId="urn:microsoft.com/office/officeart/2008/layout/VerticalCurvedList"/>
    <dgm:cxn modelId="{EC28B5AA-1D68-4496-8B9A-8D6C7B59EA37}" type="presParOf" srcId="{369958A1-A7AE-4881-B337-90626D8412DF}" destId="{42149601-8706-40E2-989F-41DED3110363}" srcOrd="1" destOrd="0" presId="urn:microsoft.com/office/officeart/2008/layout/VerticalCurvedList"/>
    <dgm:cxn modelId="{EB609203-0D00-47FF-B1FB-627E71DDC352}" type="presParOf" srcId="{369958A1-A7AE-4881-B337-90626D8412DF}" destId="{DF19DDA2-0D96-44B0-BE12-1476258AD263}" srcOrd="2" destOrd="0" presId="urn:microsoft.com/office/officeart/2008/layout/VerticalCurvedList"/>
    <dgm:cxn modelId="{F49D7361-4BCA-49EE-89FC-AA37D75164E4}" type="presParOf" srcId="{369958A1-A7AE-4881-B337-90626D8412DF}" destId="{BD3D3027-3713-4BB8-9497-3E64FA62A4E6}" srcOrd="3" destOrd="0" presId="urn:microsoft.com/office/officeart/2008/layout/VerticalCurvedList"/>
    <dgm:cxn modelId="{F96AC967-B8A6-4FE3-A7A7-DA8F5E12F1A1}" type="presParOf" srcId="{B745F724-6D73-48A6-92DE-7DE684EA70B1}" destId="{2E0D1563-C2DB-420C-9C94-C5FB242E15F5}" srcOrd="1" destOrd="0" presId="urn:microsoft.com/office/officeart/2008/layout/VerticalCurvedList"/>
    <dgm:cxn modelId="{46B04889-D7B5-492A-A261-4FF2D67321BC}" type="presParOf" srcId="{B745F724-6D73-48A6-92DE-7DE684EA70B1}" destId="{735DC168-97C5-4042-8846-B1C6D68A32AE}" srcOrd="2" destOrd="0" presId="urn:microsoft.com/office/officeart/2008/layout/VerticalCurvedList"/>
    <dgm:cxn modelId="{A60ECF23-9D87-40D6-95E9-0F3AE33F6744}" type="presParOf" srcId="{735DC168-97C5-4042-8846-B1C6D68A32AE}" destId="{6878B7E4-DC5F-47B2-8244-881A9721108C}" srcOrd="0" destOrd="0" presId="urn:microsoft.com/office/officeart/2008/layout/VerticalCurvedList"/>
    <dgm:cxn modelId="{0B2C3720-73FE-4869-902A-E45DE1A14C34}" type="presParOf" srcId="{B745F724-6D73-48A6-92DE-7DE684EA70B1}" destId="{B0D6BB75-83FB-4F07-8446-213CC0D25E6B}" srcOrd="3" destOrd="0" presId="urn:microsoft.com/office/officeart/2008/layout/VerticalCurvedList"/>
    <dgm:cxn modelId="{C0DD4E3B-DA06-4BD6-90C9-B68E29C4FCB7}" type="presParOf" srcId="{B745F724-6D73-48A6-92DE-7DE684EA70B1}" destId="{711781E0-4C97-4570-9221-D676491D7F48}" srcOrd="4" destOrd="0" presId="urn:microsoft.com/office/officeart/2008/layout/VerticalCurvedList"/>
    <dgm:cxn modelId="{D5286D8A-A309-45FE-A1C1-73BB41953304}" type="presParOf" srcId="{711781E0-4C97-4570-9221-D676491D7F48}" destId="{5D78866C-597A-444A-9021-B2BE12EE078B}" srcOrd="0" destOrd="0" presId="urn:microsoft.com/office/officeart/2008/layout/VerticalCurvedList"/>
    <dgm:cxn modelId="{5ABA1793-6590-4693-A73E-E321E67CA41F}" type="presParOf" srcId="{B745F724-6D73-48A6-92DE-7DE684EA70B1}" destId="{B7ECD4B8-1F1B-4466-898C-A335E80D850C}" srcOrd="5" destOrd="0" presId="urn:microsoft.com/office/officeart/2008/layout/VerticalCurvedList"/>
    <dgm:cxn modelId="{4338A686-E01B-44A3-A1C5-A84934313F3F}" type="presParOf" srcId="{B745F724-6D73-48A6-92DE-7DE684EA70B1}" destId="{D53DF9ED-9CE0-479F-9DBE-CB866FD213A9}" srcOrd="6" destOrd="0" presId="urn:microsoft.com/office/officeart/2008/layout/VerticalCurvedList"/>
    <dgm:cxn modelId="{181C2887-C4B2-4220-9CF1-6246F78501D1}" type="presParOf" srcId="{D53DF9ED-9CE0-479F-9DBE-CB866FD213A9}" destId="{3EC52328-86FC-4A38-B2CF-4ED685F95333}" srcOrd="0" destOrd="0" presId="urn:microsoft.com/office/officeart/2008/layout/VerticalCurvedList"/>
    <dgm:cxn modelId="{79CDF76A-DC27-4A12-8E5F-924E716CFCA7}" type="presParOf" srcId="{B745F724-6D73-48A6-92DE-7DE684EA70B1}" destId="{96D46755-EF61-4FDD-9A75-D8FE1D419D8F}" srcOrd="7" destOrd="0" presId="urn:microsoft.com/office/officeart/2008/layout/VerticalCurvedList"/>
    <dgm:cxn modelId="{6AD3EDBD-4366-4C14-8CA3-B557869C1A96}" type="presParOf" srcId="{B745F724-6D73-48A6-92DE-7DE684EA70B1}" destId="{B1D4E3FC-113D-42C0-8A47-87925A0EB9AF}" srcOrd="8" destOrd="0" presId="urn:microsoft.com/office/officeart/2008/layout/VerticalCurvedList"/>
    <dgm:cxn modelId="{C83D180D-5433-45AB-A4D3-D974170D5636}" type="presParOf" srcId="{B1D4E3FC-113D-42C0-8A47-87925A0EB9AF}" destId="{FE7664B9-010C-4440-969B-32778BD93443}" srcOrd="0" destOrd="0" presId="urn:microsoft.com/office/officeart/2008/layout/VerticalCurvedList"/>
    <dgm:cxn modelId="{F0A4A4B4-303D-4B17-AE23-A3D8A856EFDA}" type="presParOf" srcId="{B745F724-6D73-48A6-92DE-7DE684EA70B1}" destId="{2F220DA7-D389-4863-8CB7-3F56C5482B09}" srcOrd="9" destOrd="0" presId="urn:microsoft.com/office/officeart/2008/layout/VerticalCurvedList"/>
    <dgm:cxn modelId="{5D606EAC-FA66-4A1A-90AF-B26B2A9CA1C2}" type="presParOf" srcId="{B745F724-6D73-48A6-92DE-7DE684EA70B1}" destId="{6349EB6C-C0C9-4E85-956B-E08C6E91BA69}" srcOrd="10" destOrd="0" presId="urn:microsoft.com/office/officeart/2008/layout/VerticalCurvedList"/>
    <dgm:cxn modelId="{41C5DF1E-81FD-406D-8084-EE993137C79F}" type="presParOf" srcId="{6349EB6C-C0C9-4E85-956B-E08C6E91BA69}" destId="{254E28DD-6B5D-4731-BC06-640B9AED85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1BA340-1DCF-4588-AA14-FEA4097D804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zh-CN" altLang="en-US"/>
        </a:p>
      </dgm:t>
    </dgm:pt>
    <dgm:pt modelId="{3C064EC8-5357-45DB-BE1D-0A5B3506B4DB}">
      <dgm:prSet/>
      <dgm:spPr/>
      <dgm:t>
        <a:bodyPr/>
        <a:lstStyle/>
        <a:p>
          <a:pPr rtl="0"/>
          <a:r>
            <a:rPr lang="zh-CN" b="1" dirty="0" smtClean="0"/>
            <a:t>转型为研发总部类用地的</a:t>
          </a:r>
          <a:r>
            <a:rPr lang="zh-CN" dirty="0" smtClean="0"/>
            <a:t>，“</a:t>
          </a:r>
          <a:r>
            <a:rPr lang="en-US" dirty="0" smtClean="0"/>
            <a:t>195</a:t>
          </a:r>
          <a:r>
            <a:rPr lang="zh-CN" dirty="0" smtClean="0"/>
            <a:t>区域”“</a:t>
          </a:r>
          <a:r>
            <a:rPr lang="en-US" dirty="0" smtClean="0"/>
            <a:t>104</a:t>
          </a:r>
          <a:r>
            <a:rPr lang="zh-CN" dirty="0" smtClean="0"/>
            <a:t>区块”内的研发总部类用地，均应当以产业项目类自用为主。其中，“</a:t>
          </a:r>
          <a:r>
            <a:rPr lang="en-US" dirty="0" smtClean="0"/>
            <a:t>104</a:t>
          </a:r>
          <a:r>
            <a:rPr lang="zh-CN" dirty="0" smtClean="0"/>
            <a:t>区块”内转为通用类的，应严格按照经批准的规划执行，可以出租，但开发单位须在出让年期内长期持有</a:t>
          </a:r>
          <a:r>
            <a:rPr lang="en-US" dirty="0" smtClean="0"/>
            <a:t>70%</a:t>
          </a:r>
          <a:r>
            <a:rPr lang="zh-CN" dirty="0" smtClean="0"/>
            <a:t>以上的物业产权，剩余部门可以分割转让。</a:t>
          </a:r>
          <a:endParaRPr lang="zh-CN" dirty="0"/>
        </a:p>
      </dgm:t>
    </dgm:pt>
    <dgm:pt modelId="{88344A9B-FBE2-4010-9211-07B34E85F2A8}" type="parTrans" cxnId="{376D516D-BD32-451E-A402-C58E8684FBBC}">
      <dgm:prSet/>
      <dgm:spPr/>
      <dgm:t>
        <a:bodyPr/>
        <a:lstStyle/>
        <a:p>
          <a:endParaRPr lang="zh-CN" altLang="en-US"/>
        </a:p>
      </dgm:t>
    </dgm:pt>
    <dgm:pt modelId="{67FD6C71-7A92-4DC2-A5AF-4292C0A9B285}" type="sibTrans" cxnId="{376D516D-BD32-451E-A402-C58E8684FBBC}">
      <dgm:prSet/>
      <dgm:spPr/>
      <dgm:t>
        <a:bodyPr/>
        <a:lstStyle/>
        <a:p>
          <a:endParaRPr lang="zh-CN" altLang="en-US"/>
        </a:p>
      </dgm:t>
    </dgm:pt>
    <dgm:pt modelId="{02F93764-F176-405A-8FDE-4E387E6C9D72}">
      <dgm:prSet/>
      <dgm:spPr/>
      <dgm:t>
        <a:bodyPr/>
        <a:lstStyle/>
        <a:p>
          <a:pPr rtl="0"/>
          <a:r>
            <a:rPr lang="zh-CN" b="1" dirty="0" smtClean="0"/>
            <a:t>转型为商业、办公用地的</a:t>
          </a:r>
          <a:r>
            <a:rPr lang="zh-CN" dirty="0" smtClean="0"/>
            <a:t>，开发单位须在出让年期内持有</a:t>
          </a:r>
          <a:r>
            <a:rPr lang="en-US" dirty="0" smtClean="0"/>
            <a:t>50%</a:t>
          </a:r>
          <a:r>
            <a:rPr lang="zh-CN" dirty="0" smtClean="0"/>
            <a:t>以上的物业产权；位于区县政府确定的重要特定区域内的，开发单位须在出让年期内长期持有全部商业、办公用途物业产权。明确转为公寓式办公、公寓式酒店的，须出让年期内长期持有物业产权，仅用于出租，不得整体和分幢、分层、分套转让。</a:t>
          </a:r>
          <a:endParaRPr lang="zh-CN" dirty="0"/>
        </a:p>
      </dgm:t>
    </dgm:pt>
    <dgm:pt modelId="{737254D6-A261-4E4F-AC48-1BF2EB593090}" type="parTrans" cxnId="{D0D37A30-7DA5-40F8-84F6-991402DE5FE9}">
      <dgm:prSet/>
      <dgm:spPr/>
      <dgm:t>
        <a:bodyPr/>
        <a:lstStyle/>
        <a:p>
          <a:endParaRPr lang="zh-CN" altLang="en-US"/>
        </a:p>
      </dgm:t>
    </dgm:pt>
    <dgm:pt modelId="{98C63BEF-04EC-4424-8795-A8F52C0AD37A}" type="sibTrans" cxnId="{D0D37A30-7DA5-40F8-84F6-991402DE5FE9}">
      <dgm:prSet/>
      <dgm:spPr/>
      <dgm:t>
        <a:bodyPr/>
        <a:lstStyle/>
        <a:p>
          <a:endParaRPr lang="zh-CN" altLang="en-US"/>
        </a:p>
      </dgm:t>
    </dgm:pt>
    <dgm:pt modelId="{21ACDF88-0940-4481-93F8-48D2839B06DF}">
      <dgm:prSet/>
      <dgm:spPr/>
      <dgm:t>
        <a:bodyPr/>
        <a:lstStyle/>
        <a:p>
          <a:pPr rtl="0"/>
          <a:r>
            <a:rPr lang="zh-CN" b="1" dirty="0" smtClean="0">
              <a:solidFill>
                <a:schemeClr val="tx1"/>
              </a:solidFill>
            </a:rPr>
            <a:t>转型为教育、医疗、科研、养老</a:t>
          </a:r>
          <a:r>
            <a:rPr lang="zh-CN" dirty="0" smtClean="0"/>
            <a:t>等用途的，房屋不得分割转让。</a:t>
          </a:r>
          <a:endParaRPr lang="zh-CN" dirty="0"/>
        </a:p>
      </dgm:t>
    </dgm:pt>
    <dgm:pt modelId="{2F5FCB39-A7E9-4DDF-9DF4-BB45FA46F883}" type="parTrans" cxnId="{CB4359EF-01DE-4B48-918D-9F8BA6FF24CE}">
      <dgm:prSet/>
      <dgm:spPr/>
      <dgm:t>
        <a:bodyPr/>
        <a:lstStyle/>
        <a:p>
          <a:endParaRPr lang="zh-CN" altLang="en-US"/>
        </a:p>
      </dgm:t>
    </dgm:pt>
    <dgm:pt modelId="{EC19083D-938D-4745-94F5-3C3A731A0A76}" type="sibTrans" cxnId="{CB4359EF-01DE-4B48-918D-9F8BA6FF24CE}">
      <dgm:prSet/>
      <dgm:spPr/>
      <dgm:t>
        <a:bodyPr/>
        <a:lstStyle/>
        <a:p>
          <a:endParaRPr lang="zh-CN" altLang="en-US"/>
        </a:p>
      </dgm:t>
    </dgm:pt>
    <dgm:pt modelId="{1BC29978-51B8-46EB-AA35-F8C88F26CF7B}" type="pres">
      <dgm:prSet presAssocID="{B41BA340-1DCF-4588-AA14-FEA4097D8044}" presName="linear" presStyleCnt="0">
        <dgm:presLayoutVars>
          <dgm:animLvl val="lvl"/>
          <dgm:resizeHandles val="exact"/>
        </dgm:presLayoutVars>
      </dgm:prSet>
      <dgm:spPr/>
      <dgm:t>
        <a:bodyPr/>
        <a:lstStyle/>
        <a:p>
          <a:endParaRPr lang="zh-CN" altLang="en-US"/>
        </a:p>
      </dgm:t>
    </dgm:pt>
    <dgm:pt modelId="{32F6A900-5D67-4397-9C1E-763AECD37A7F}" type="pres">
      <dgm:prSet presAssocID="{3C064EC8-5357-45DB-BE1D-0A5B3506B4DB}" presName="parentText" presStyleLbl="node1" presStyleIdx="0" presStyleCnt="3">
        <dgm:presLayoutVars>
          <dgm:chMax val="0"/>
          <dgm:bulletEnabled val="1"/>
        </dgm:presLayoutVars>
      </dgm:prSet>
      <dgm:spPr/>
      <dgm:t>
        <a:bodyPr/>
        <a:lstStyle/>
        <a:p>
          <a:endParaRPr lang="zh-CN" altLang="en-US"/>
        </a:p>
      </dgm:t>
    </dgm:pt>
    <dgm:pt modelId="{CCDC81DD-3B43-414C-9937-18F5D0A694A8}" type="pres">
      <dgm:prSet presAssocID="{67FD6C71-7A92-4DC2-A5AF-4292C0A9B285}" presName="spacer" presStyleCnt="0"/>
      <dgm:spPr/>
    </dgm:pt>
    <dgm:pt modelId="{DAAA8E9F-2F28-42DD-940E-C3CB6F1FECEB}" type="pres">
      <dgm:prSet presAssocID="{02F93764-F176-405A-8FDE-4E387E6C9D72}" presName="parentText" presStyleLbl="node1" presStyleIdx="1" presStyleCnt="3">
        <dgm:presLayoutVars>
          <dgm:chMax val="0"/>
          <dgm:bulletEnabled val="1"/>
        </dgm:presLayoutVars>
      </dgm:prSet>
      <dgm:spPr/>
      <dgm:t>
        <a:bodyPr/>
        <a:lstStyle/>
        <a:p>
          <a:endParaRPr lang="zh-CN" altLang="en-US"/>
        </a:p>
      </dgm:t>
    </dgm:pt>
    <dgm:pt modelId="{2BF55F79-170D-4A62-A607-3610DF84703D}" type="pres">
      <dgm:prSet presAssocID="{98C63BEF-04EC-4424-8795-A8F52C0AD37A}" presName="spacer" presStyleCnt="0"/>
      <dgm:spPr/>
    </dgm:pt>
    <dgm:pt modelId="{533F6644-0D2B-45D8-B737-0B6D99742B7C}" type="pres">
      <dgm:prSet presAssocID="{21ACDF88-0940-4481-93F8-48D2839B06DF}" presName="parentText" presStyleLbl="node1" presStyleIdx="2" presStyleCnt="3" custScaleY="48430">
        <dgm:presLayoutVars>
          <dgm:chMax val="0"/>
          <dgm:bulletEnabled val="1"/>
        </dgm:presLayoutVars>
      </dgm:prSet>
      <dgm:spPr/>
      <dgm:t>
        <a:bodyPr/>
        <a:lstStyle/>
        <a:p>
          <a:endParaRPr lang="zh-CN" altLang="en-US"/>
        </a:p>
      </dgm:t>
    </dgm:pt>
  </dgm:ptLst>
  <dgm:cxnLst>
    <dgm:cxn modelId="{FC4E3C7F-182D-42A7-BC0A-71EEFCD8B814}" type="presOf" srcId="{02F93764-F176-405A-8FDE-4E387E6C9D72}" destId="{DAAA8E9F-2F28-42DD-940E-C3CB6F1FECEB}" srcOrd="0" destOrd="0" presId="urn:microsoft.com/office/officeart/2005/8/layout/vList2"/>
    <dgm:cxn modelId="{91D1401D-29C4-4D8B-ABC2-B0B3A84433F5}" type="presOf" srcId="{3C064EC8-5357-45DB-BE1D-0A5B3506B4DB}" destId="{32F6A900-5D67-4397-9C1E-763AECD37A7F}" srcOrd="0" destOrd="0" presId="urn:microsoft.com/office/officeart/2005/8/layout/vList2"/>
    <dgm:cxn modelId="{4C9FBA38-008C-490F-A805-AB2BFC89C30B}" type="presOf" srcId="{21ACDF88-0940-4481-93F8-48D2839B06DF}" destId="{533F6644-0D2B-45D8-B737-0B6D99742B7C}" srcOrd="0" destOrd="0" presId="urn:microsoft.com/office/officeart/2005/8/layout/vList2"/>
    <dgm:cxn modelId="{CB4359EF-01DE-4B48-918D-9F8BA6FF24CE}" srcId="{B41BA340-1DCF-4588-AA14-FEA4097D8044}" destId="{21ACDF88-0940-4481-93F8-48D2839B06DF}" srcOrd="2" destOrd="0" parTransId="{2F5FCB39-A7E9-4DDF-9DF4-BB45FA46F883}" sibTransId="{EC19083D-938D-4745-94F5-3C3A731A0A76}"/>
    <dgm:cxn modelId="{376D516D-BD32-451E-A402-C58E8684FBBC}" srcId="{B41BA340-1DCF-4588-AA14-FEA4097D8044}" destId="{3C064EC8-5357-45DB-BE1D-0A5B3506B4DB}" srcOrd="0" destOrd="0" parTransId="{88344A9B-FBE2-4010-9211-07B34E85F2A8}" sibTransId="{67FD6C71-7A92-4DC2-A5AF-4292C0A9B285}"/>
    <dgm:cxn modelId="{F92A4962-94FF-4F8D-8DCB-173D5D94E479}" type="presOf" srcId="{B41BA340-1DCF-4588-AA14-FEA4097D8044}" destId="{1BC29978-51B8-46EB-AA35-F8C88F26CF7B}" srcOrd="0" destOrd="0" presId="urn:microsoft.com/office/officeart/2005/8/layout/vList2"/>
    <dgm:cxn modelId="{D0D37A30-7DA5-40F8-84F6-991402DE5FE9}" srcId="{B41BA340-1DCF-4588-AA14-FEA4097D8044}" destId="{02F93764-F176-405A-8FDE-4E387E6C9D72}" srcOrd="1" destOrd="0" parTransId="{737254D6-A261-4E4F-AC48-1BF2EB593090}" sibTransId="{98C63BEF-04EC-4424-8795-A8F52C0AD37A}"/>
    <dgm:cxn modelId="{6ED0FF87-C188-46FA-99D4-F3428D785CF9}" type="presParOf" srcId="{1BC29978-51B8-46EB-AA35-F8C88F26CF7B}" destId="{32F6A900-5D67-4397-9C1E-763AECD37A7F}" srcOrd="0" destOrd="0" presId="urn:microsoft.com/office/officeart/2005/8/layout/vList2"/>
    <dgm:cxn modelId="{A55FF8D8-AB94-4B49-B0C5-9AC050F258B8}" type="presParOf" srcId="{1BC29978-51B8-46EB-AA35-F8C88F26CF7B}" destId="{CCDC81DD-3B43-414C-9937-18F5D0A694A8}" srcOrd="1" destOrd="0" presId="urn:microsoft.com/office/officeart/2005/8/layout/vList2"/>
    <dgm:cxn modelId="{E8C281D2-A89F-439E-BAF0-0750D9BDE798}" type="presParOf" srcId="{1BC29978-51B8-46EB-AA35-F8C88F26CF7B}" destId="{DAAA8E9F-2F28-42DD-940E-C3CB6F1FECEB}" srcOrd="2" destOrd="0" presId="urn:microsoft.com/office/officeart/2005/8/layout/vList2"/>
    <dgm:cxn modelId="{04082203-629D-4F8E-8B76-A680805E6CDA}" type="presParOf" srcId="{1BC29978-51B8-46EB-AA35-F8C88F26CF7B}" destId="{2BF55F79-170D-4A62-A607-3610DF84703D}" srcOrd="3" destOrd="0" presId="urn:microsoft.com/office/officeart/2005/8/layout/vList2"/>
    <dgm:cxn modelId="{86CD2955-A130-45EE-98E0-2F9379C4029E}" type="presParOf" srcId="{1BC29978-51B8-46EB-AA35-F8C88F26CF7B}" destId="{533F6644-0D2B-45D8-B737-0B6D99742B7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AEA822-1076-4A8A-8ABE-5E3E7FF5E24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zh-CN" altLang="en-US"/>
        </a:p>
      </dgm:t>
    </dgm:pt>
    <dgm:pt modelId="{06F702F8-DD89-4C91-88E4-D4DD77A4836D}">
      <dgm:prSet/>
      <dgm:spPr/>
      <dgm:t>
        <a:bodyPr/>
        <a:lstStyle/>
        <a:p>
          <a:pPr rtl="0"/>
          <a:r>
            <a:rPr lang="zh-CN" dirty="0" smtClean="0"/>
            <a:t>规划用途为非住宅类的经营性用地。</a:t>
          </a:r>
          <a:endParaRPr lang="zh-CN" dirty="0"/>
        </a:p>
      </dgm:t>
    </dgm:pt>
    <dgm:pt modelId="{3AA42457-4AAE-4DF5-BC6C-79CAC95B88EB}" type="parTrans" cxnId="{E6AD0682-5DEE-463C-86B0-C250F6CB1E85}">
      <dgm:prSet/>
      <dgm:spPr/>
      <dgm:t>
        <a:bodyPr/>
        <a:lstStyle/>
        <a:p>
          <a:endParaRPr lang="zh-CN" altLang="en-US"/>
        </a:p>
      </dgm:t>
    </dgm:pt>
    <dgm:pt modelId="{78934DD7-8FE7-4F34-939E-EBE1172149E9}" type="sibTrans" cxnId="{E6AD0682-5DEE-463C-86B0-C250F6CB1E85}">
      <dgm:prSet/>
      <dgm:spPr/>
      <dgm:t>
        <a:bodyPr/>
        <a:lstStyle/>
        <a:p>
          <a:endParaRPr lang="zh-CN" altLang="en-US"/>
        </a:p>
      </dgm:t>
    </dgm:pt>
    <dgm:pt modelId="{9C6C94BB-E3F3-4C02-9367-0480A496531B}">
      <dgm:prSet/>
      <dgm:spPr/>
      <dgm:t>
        <a:bodyPr/>
        <a:lstStyle/>
        <a:p>
          <a:pPr rtl="0"/>
          <a:r>
            <a:rPr lang="zh-CN" smtClean="0"/>
            <a:t>未纳入旧城改造范围内的。</a:t>
          </a:r>
          <a:endParaRPr lang="zh-CN"/>
        </a:p>
      </dgm:t>
    </dgm:pt>
    <dgm:pt modelId="{016BCFC2-7A00-45A6-95A8-F4517B856573}" type="parTrans" cxnId="{203D5A2B-4E22-4FC9-A5FE-3C764A47A9FF}">
      <dgm:prSet/>
      <dgm:spPr/>
      <dgm:t>
        <a:bodyPr/>
        <a:lstStyle/>
        <a:p>
          <a:endParaRPr lang="zh-CN" altLang="en-US"/>
        </a:p>
      </dgm:t>
    </dgm:pt>
    <dgm:pt modelId="{A86BFD15-CBB2-4835-9777-58A222590180}" type="sibTrans" cxnId="{203D5A2B-4E22-4FC9-A5FE-3C764A47A9FF}">
      <dgm:prSet/>
      <dgm:spPr/>
      <dgm:t>
        <a:bodyPr/>
        <a:lstStyle/>
        <a:p>
          <a:endParaRPr lang="zh-CN" altLang="en-US"/>
        </a:p>
      </dgm:t>
    </dgm:pt>
    <dgm:pt modelId="{B5D4F6D7-2452-4EDA-8ECD-1A5202A24A38}">
      <dgm:prSet/>
      <dgm:spPr/>
      <dgm:t>
        <a:bodyPr/>
        <a:lstStyle/>
        <a:p>
          <a:pPr rtl="0"/>
          <a:r>
            <a:rPr lang="zh-CN" dirty="0" smtClean="0"/>
            <a:t>权利主体单一且周边无规划开发建设用地，具备独立开发条件的。</a:t>
          </a:r>
          <a:endParaRPr lang="zh-CN" dirty="0"/>
        </a:p>
      </dgm:t>
    </dgm:pt>
    <dgm:pt modelId="{B1D3CCA3-66F1-4961-AA38-37C86BBC01EB}" type="parTrans" cxnId="{5ECC919C-03CE-4D61-A47E-37507425D8B8}">
      <dgm:prSet/>
      <dgm:spPr/>
      <dgm:t>
        <a:bodyPr/>
        <a:lstStyle/>
        <a:p>
          <a:endParaRPr lang="zh-CN" altLang="en-US"/>
        </a:p>
      </dgm:t>
    </dgm:pt>
    <dgm:pt modelId="{EDD9C9DD-C23B-45F3-A6A6-C6AD873B321E}" type="sibTrans" cxnId="{5ECC919C-03CE-4D61-A47E-37507425D8B8}">
      <dgm:prSet/>
      <dgm:spPr/>
      <dgm:t>
        <a:bodyPr/>
        <a:lstStyle/>
        <a:p>
          <a:endParaRPr lang="zh-CN" altLang="en-US"/>
        </a:p>
      </dgm:t>
    </dgm:pt>
    <dgm:pt modelId="{FCC56390-CE68-4F29-A446-9CD810F165C3}">
      <dgm:prSet/>
      <dgm:spPr/>
      <dgm:t>
        <a:bodyPr/>
        <a:lstStyle/>
        <a:p>
          <a:pPr rtl="0"/>
          <a:r>
            <a:rPr lang="zh-CN" dirty="0" smtClean="0"/>
            <a:t>拟转型发展的项目，经区县政府相关部门评估，具有明确的产业和功能，并满足投入、产出、节能、环保、本地就业等相关准入标准。</a:t>
          </a:r>
          <a:endParaRPr lang="zh-CN" dirty="0"/>
        </a:p>
      </dgm:t>
    </dgm:pt>
    <dgm:pt modelId="{7A654224-696B-48A7-981B-49E55D60F867}" type="parTrans" cxnId="{FD177278-EF64-490E-AC4B-178CBABBB972}">
      <dgm:prSet/>
      <dgm:spPr/>
      <dgm:t>
        <a:bodyPr/>
        <a:lstStyle/>
        <a:p>
          <a:endParaRPr lang="zh-CN" altLang="en-US"/>
        </a:p>
      </dgm:t>
    </dgm:pt>
    <dgm:pt modelId="{5EC00E6A-C0FC-41D5-A7D4-6ED87F643605}" type="sibTrans" cxnId="{FD177278-EF64-490E-AC4B-178CBABBB972}">
      <dgm:prSet/>
      <dgm:spPr/>
      <dgm:t>
        <a:bodyPr/>
        <a:lstStyle/>
        <a:p>
          <a:endParaRPr lang="zh-CN" altLang="en-US"/>
        </a:p>
      </dgm:t>
    </dgm:pt>
    <dgm:pt modelId="{36D7B409-65C7-4DD6-B057-78472BF192F5}">
      <dgm:prSet/>
      <dgm:spPr/>
      <dgm:t>
        <a:bodyPr/>
        <a:lstStyle/>
        <a:p>
          <a:pPr rtl="0"/>
          <a:r>
            <a:rPr lang="zh-CN" smtClean="0"/>
            <a:t>对周边的“边角地”“夹心地”“插花地”等存量土地，不具备独立开发条件的，可采取扩大用地的方式，由零星工业用地的原土地权利人结合开发。</a:t>
          </a:r>
          <a:r>
            <a:rPr lang="en-US" smtClean="0"/>
            <a:t/>
          </a:r>
          <a:br>
            <a:rPr lang="en-US" smtClean="0"/>
          </a:br>
          <a:endParaRPr lang="zh-CN"/>
        </a:p>
      </dgm:t>
    </dgm:pt>
    <dgm:pt modelId="{2EA89639-DDAE-49D8-9313-26139A8DDE14}" type="parTrans" cxnId="{E4DE056C-5221-4D47-8068-AB1DC8807268}">
      <dgm:prSet/>
      <dgm:spPr/>
      <dgm:t>
        <a:bodyPr/>
        <a:lstStyle/>
        <a:p>
          <a:endParaRPr lang="zh-CN" altLang="en-US"/>
        </a:p>
      </dgm:t>
    </dgm:pt>
    <dgm:pt modelId="{83F96D00-5F13-4BBE-89BD-4DF91264AB9A}" type="sibTrans" cxnId="{E4DE056C-5221-4D47-8068-AB1DC8807268}">
      <dgm:prSet/>
      <dgm:spPr/>
      <dgm:t>
        <a:bodyPr/>
        <a:lstStyle/>
        <a:p>
          <a:endParaRPr lang="zh-CN" altLang="en-US"/>
        </a:p>
      </dgm:t>
    </dgm:pt>
    <dgm:pt modelId="{A9EB6D42-9CC9-4405-BFBB-DB56AC4C85E2}" type="pres">
      <dgm:prSet presAssocID="{C4AEA822-1076-4A8A-8ABE-5E3E7FF5E24F}" presName="linear" presStyleCnt="0">
        <dgm:presLayoutVars>
          <dgm:animLvl val="lvl"/>
          <dgm:resizeHandles val="exact"/>
        </dgm:presLayoutVars>
      </dgm:prSet>
      <dgm:spPr/>
      <dgm:t>
        <a:bodyPr/>
        <a:lstStyle/>
        <a:p>
          <a:endParaRPr lang="zh-CN" altLang="en-US"/>
        </a:p>
      </dgm:t>
    </dgm:pt>
    <dgm:pt modelId="{51941370-A4EB-47E4-9C99-0154B1C172BE}" type="pres">
      <dgm:prSet presAssocID="{06F702F8-DD89-4C91-88E4-D4DD77A4836D}" presName="parentText" presStyleLbl="node1" presStyleIdx="0" presStyleCnt="5" custScaleY="73975">
        <dgm:presLayoutVars>
          <dgm:chMax val="0"/>
          <dgm:bulletEnabled val="1"/>
        </dgm:presLayoutVars>
      </dgm:prSet>
      <dgm:spPr/>
      <dgm:t>
        <a:bodyPr/>
        <a:lstStyle/>
        <a:p>
          <a:endParaRPr lang="zh-CN" altLang="en-US"/>
        </a:p>
      </dgm:t>
    </dgm:pt>
    <dgm:pt modelId="{DBA4A9A7-2FEE-42AA-9136-46E0D660EB4A}" type="pres">
      <dgm:prSet presAssocID="{78934DD7-8FE7-4F34-939E-EBE1172149E9}" presName="spacer" presStyleCnt="0"/>
      <dgm:spPr/>
    </dgm:pt>
    <dgm:pt modelId="{F6826094-881C-4871-B463-081CE6BBB781}" type="pres">
      <dgm:prSet presAssocID="{9C6C94BB-E3F3-4C02-9367-0480A496531B}" presName="parentText" presStyleLbl="node1" presStyleIdx="1" presStyleCnt="5" custScaleY="67986">
        <dgm:presLayoutVars>
          <dgm:chMax val="0"/>
          <dgm:bulletEnabled val="1"/>
        </dgm:presLayoutVars>
      </dgm:prSet>
      <dgm:spPr/>
      <dgm:t>
        <a:bodyPr/>
        <a:lstStyle/>
        <a:p>
          <a:endParaRPr lang="zh-CN" altLang="en-US"/>
        </a:p>
      </dgm:t>
    </dgm:pt>
    <dgm:pt modelId="{8DF739D1-3E45-469D-BE2A-38075195EA0C}" type="pres">
      <dgm:prSet presAssocID="{A86BFD15-CBB2-4835-9777-58A222590180}" presName="spacer" presStyleCnt="0"/>
      <dgm:spPr/>
    </dgm:pt>
    <dgm:pt modelId="{5B5FAA70-7325-4BFA-BFE8-F34E17B381AA}" type="pres">
      <dgm:prSet presAssocID="{B5D4F6D7-2452-4EDA-8ECD-1A5202A24A38}" presName="parentText" presStyleLbl="node1" presStyleIdx="2" presStyleCnt="5" custScaleY="70879">
        <dgm:presLayoutVars>
          <dgm:chMax val="0"/>
          <dgm:bulletEnabled val="1"/>
        </dgm:presLayoutVars>
      </dgm:prSet>
      <dgm:spPr/>
      <dgm:t>
        <a:bodyPr/>
        <a:lstStyle/>
        <a:p>
          <a:endParaRPr lang="zh-CN" altLang="en-US"/>
        </a:p>
      </dgm:t>
    </dgm:pt>
    <dgm:pt modelId="{591A2665-EDEA-4FC7-92DD-6F542B4DA5EA}" type="pres">
      <dgm:prSet presAssocID="{EDD9C9DD-C23B-45F3-A6A6-C6AD873B321E}" presName="spacer" presStyleCnt="0"/>
      <dgm:spPr/>
    </dgm:pt>
    <dgm:pt modelId="{256F3DF5-2F48-49E5-AE80-B539C7CAF7CF}" type="pres">
      <dgm:prSet presAssocID="{FCC56390-CE68-4F29-A446-9CD810F165C3}" presName="parentText" presStyleLbl="node1" presStyleIdx="3" presStyleCnt="5">
        <dgm:presLayoutVars>
          <dgm:chMax val="0"/>
          <dgm:bulletEnabled val="1"/>
        </dgm:presLayoutVars>
      </dgm:prSet>
      <dgm:spPr/>
      <dgm:t>
        <a:bodyPr/>
        <a:lstStyle/>
        <a:p>
          <a:endParaRPr lang="zh-CN" altLang="en-US"/>
        </a:p>
      </dgm:t>
    </dgm:pt>
    <dgm:pt modelId="{C859F6E0-BBE7-4CE6-8E56-E3C350700897}" type="pres">
      <dgm:prSet presAssocID="{5EC00E6A-C0FC-41D5-A7D4-6ED87F643605}" presName="spacer" presStyleCnt="0"/>
      <dgm:spPr/>
    </dgm:pt>
    <dgm:pt modelId="{81608B36-4318-40D9-8C99-35FA7A521C93}" type="pres">
      <dgm:prSet presAssocID="{36D7B409-65C7-4DD6-B057-78472BF192F5}" presName="parentText" presStyleLbl="node1" presStyleIdx="4" presStyleCnt="5">
        <dgm:presLayoutVars>
          <dgm:chMax val="0"/>
          <dgm:bulletEnabled val="1"/>
        </dgm:presLayoutVars>
      </dgm:prSet>
      <dgm:spPr/>
      <dgm:t>
        <a:bodyPr/>
        <a:lstStyle/>
        <a:p>
          <a:endParaRPr lang="zh-CN" altLang="en-US"/>
        </a:p>
      </dgm:t>
    </dgm:pt>
  </dgm:ptLst>
  <dgm:cxnLst>
    <dgm:cxn modelId="{B62CBFBC-9C82-4224-B59E-DBFC4D8DAB3A}" type="presOf" srcId="{36D7B409-65C7-4DD6-B057-78472BF192F5}" destId="{81608B36-4318-40D9-8C99-35FA7A521C93}" srcOrd="0" destOrd="0" presId="urn:microsoft.com/office/officeart/2005/8/layout/vList2"/>
    <dgm:cxn modelId="{5ECC919C-03CE-4D61-A47E-37507425D8B8}" srcId="{C4AEA822-1076-4A8A-8ABE-5E3E7FF5E24F}" destId="{B5D4F6D7-2452-4EDA-8ECD-1A5202A24A38}" srcOrd="2" destOrd="0" parTransId="{B1D3CCA3-66F1-4961-AA38-37C86BBC01EB}" sibTransId="{EDD9C9DD-C23B-45F3-A6A6-C6AD873B321E}"/>
    <dgm:cxn modelId="{44718B8A-9F2E-4968-BCCF-3805F2DC7BED}" type="presOf" srcId="{9C6C94BB-E3F3-4C02-9367-0480A496531B}" destId="{F6826094-881C-4871-B463-081CE6BBB781}" srcOrd="0" destOrd="0" presId="urn:microsoft.com/office/officeart/2005/8/layout/vList2"/>
    <dgm:cxn modelId="{E6AD0682-5DEE-463C-86B0-C250F6CB1E85}" srcId="{C4AEA822-1076-4A8A-8ABE-5E3E7FF5E24F}" destId="{06F702F8-DD89-4C91-88E4-D4DD77A4836D}" srcOrd="0" destOrd="0" parTransId="{3AA42457-4AAE-4DF5-BC6C-79CAC95B88EB}" sibTransId="{78934DD7-8FE7-4F34-939E-EBE1172149E9}"/>
    <dgm:cxn modelId="{67F6865D-8CA6-484F-9852-05D9051B06EE}" type="presOf" srcId="{B5D4F6D7-2452-4EDA-8ECD-1A5202A24A38}" destId="{5B5FAA70-7325-4BFA-BFE8-F34E17B381AA}" srcOrd="0" destOrd="0" presId="urn:microsoft.com/office/officeart/2005/8/layout/vList2"/>
    <dgm:cxn modelId="{E4DE056C-5221-4D47-8068-AB1DC8807268}" srcId="{C4AEA822-1076-4A8A-8ABE-5E3E7FF5E24F}" destId="{36D7B409-65C7-4DD6-B057-78472BF192F5}" srcOrd="4" destOrd="0" parTransId="{2EA89639-DDAE-49D8-9313-26139A8DDE14}" sibTransId="{83F96D00-5F13-4BBE-89BD-4DF91264AB9A}"/>
    <dgm:cxn modelId="{8276ABDF-8B3D-45BA-8B60-37F6099D8EAA}" type="presOf" srcId="{FCC56390-CE68-4F29-A446-9CD810F165C3}" destId="{256F3DF5-2F48-49E5-AE80-B539C7CAF7CF}" srcOrd="0" destOrd="0" presId="urn:microsoft.com/office/officeart/2005/8/layout/vList2"/>
    <dgm:cxn modelId="{93BC791E-40E3-49F0-B9CF-E0A12EE70902}" type="presOf" srcId="{06F702F8-DD89-4C91-88E4-D4DD77A4836D}" destId="{51941370-A4EB-47E4-9C99-0154B1C172BE}" srcOrd="0" destOrd="0" presId="urn:microsoft.com/office/officeart/2005/8/layout/vList2"/>
    <dgm:cxn modelId="{4F36C5F8-5C16-49EB-86B5-AEC97E53D951}" type="presOf" srcId="{C4AEA822-1076-4A8A-8ABE-5E3E7FF5E24F}" destId="{A9EB6D42-9CC9-4405-BFBB-DB56AC4C85E2}" srcOrd="0" destOrd="0" presId="urn:microsoft.com/office/officeart/2005/8/layout/vList2"/>
    <dgm:cxn modelId="{203D5A2B-4E22-4FC9-A5FE-3C764A47A9FF}" srcId="{C4AEA822-1076-4A8A-8ABE-5E3E7FF5E24F}" destId="{9C6C94BB-E3F3-4C02-9367-0480A496531B}" srcOrd="1" destOrd="0" parTransId="{016BCFC2-7A00-45A6-95A8-F4517B856573}" sibTransId="{A86BFD15-CBB2-4835-9777-58A222590180}"/>
    <dgm:cxn modelId="{FD177278-EF64-490E-AC4B-178CBABBB972}" srcId="{C4AEA822-1076-4A8A-8ABE-5E3E7FF5E24F}" destId="{FCC56390-CE68-4F29-A446-9CD810F165C3}" srcOrd="3" destOrd="0" parTransId="{7A654224-696B-48A7-981B-49E55D60F867}" sibTransId="{5EC00E6A-C0FC-41D5-A7D4-6ED87F643605}"/>
    <dgm:cxn modelId="{C63C72CE-B252-4EC2-89C9-523CF2B6EB1B}" type="presParOf" srcId="{A9EB6D42-9CC9-4405-BFBB-DB56AC4C85E2}" destId="{51941370-A4EB-47E4-9C99-0154B1C172BE}" srcOrd="0" destOrd="0" presId="urn:microsoft.com/office/officeart/2005/8/layout/vList2"/>
    <dgm:cxn modelId="{4B7AB31E-DDAD-43C2-A2A5-D9C2F46947D8}" type="presParOf" srcId="{A9EB6D42-9CC9-4405-BFBB-DB56AC4C85E2}" destId="{DBA4A9A7-2FEE-42AA-9136-46E0D660EB4A}" srcOrd="1" destOrd="0" presId="urn:microsoft.com/office/officeart/2005/8/layout/vList2"/>
    <dgm:cxn modelId="{D19C1359-339B-40A9-B952-0B46EFBC26F7}" type="presParOf" srcId="{A9EB6D42-9CC9-4405-BFBB-DB56AC4C85E2}" destId="{F6826094-881C-4871-B463-081CE6BBB781}" srcOrd="2" destOrd="0" presId="urn:microsoft.com/office/officeart/2005/8/layout/vList2"/>
    <dgm:cxn modelId="{53791F33-A55A-442E-BB8A-51170613590A}" type="presParOf" srcId="{A9EB6D42-9CC9-4405-BFBB-DB56AC4C85E2}" destId="{8DF739D1-3E45-469D-BE2A-38075195EA0C}" srcOrd="3" destOrd="0" presId="urn:microsoft.com/office/officeart/2005/8/layout/vList2"/>
    <dgm:cxn modelId="{513429FF-4C49-423A-9083-4F827D206A10}" type="presParOf" srcId="{A9EB6D42-9CC9-4405-BFBB-DB56AC4C85E2}" destId="{5B5FAA70-7325-4BFA-BFE8-F34E17B381AA}" srcOrd="4" destOrd="0" presId="urn:microsoft.com/office/officeart/2005/8/layout/vList2"/>
    <dgm:cxn modelId="{EA0AD5EB-A36A-4961-AF68-BE59666815A4}" type="presParOf" srcId="{A9EB6D42-9CC9-4405-BFBB-DB56AC4C85E2}" destId="{591A2665-EDEA-4FC7-92DD-6F542B4DA5EA}" srcOrd="5" destOrd="0" presId="urn:microsoft.com/office/officeart/2005/8/layout/vList2"/>
    <dgm:cxn modelId="{3F3EB055-45F5-4263-A24A-01AAE84DBD6A}" type="presParOf" srcId="{A9EB6D42-9CC9-4405-BFBB-DB56AC4C85E2}" destId="{256F3DF5-2F48-49E5-AE80-B539C7CAF7CF}" srcOrd="6" destOrd="0" presId="urn:microsoft.com/office/officeart/2005/8/layout/vList2"/>
    <dgm:cxn modelId="{8B83C6CF-CFB9-4FBC-8ECD-6E82FDE5808D}" type="presParOf" srcId="{A9EB6D42-9CC9-4405-BFBB-DB56AC4C85E2}" destId="{C859F6E0-BBE7-4CE6-8E56-E3C350700897}" srcOrd="7" destOrd="0" presId="urn:microsoft.com/office/officeart/2005/8/layout/vList2"/>
    <dgm:cxn modelId="{09AA0E4A-11D2-42AA-AF1A-CD3774391C74}" type="presParOf" srcId="{A9EB6D42-9CC9-4405-BFBB-DB56AC4C85E2}" destId="{81608B36-4318-40D9-8C99-35FA7A521C9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483940-C9E4-4065-A5D7-A1D984CEFA26}"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zh-CN" altLang="en-US"/>
        </a:p>
      </dgm:t>
    </dgm:pt>
    <dgm:pt modelId="{8C32E3CD-1E23-4100-B3ED-7A80953104A1}">
      <dgm:prSet/>
      <dgm:spPr/>
      <dgm:t>
        <a:bodyPr/>
        <a:lstStyle/>
        <a:p>
          <a:pPr rtl="0"/>
          <a:r>
            <a:rPr lang="zh-CN" dirty="0" smtClean="0"/>
            <a:t>零星工业用地自行开发的，应向政府无偿提供不少于</a:t>
          </a:r>
          <a:r>
            <a:rPr lang="en-US" dirty="0" smtClean="0"/>
            <a:t>10%</a:t>
          </a:r>
          <a:r>
            <a:rPr lang="zh-CN" dirty="0" smtClean="0"/>
            <a:t>比例的建设用地用于公益性设施、公共绿地等建设；</a:t>
          </a:r>
          <a:endParaRPr lang="zh-CN" dirty="0"/>
        </a:p>
      </dgm:t>
    </dgm:pt>
    <dgm:pt modelId="{50F1A362-112C-467D-B675-FBC4D0E0CD82}" type="parTrans" cxnId="{348FD626-63AB-45C1-AA6F-98D3E21CF7E7}">
      <dgm:prSet/>
      <dgm:spPr/>
      <dgm:t>
        <a:bodyPr/>
        <a:lstStyle/>
        <a:p>
          <a:endParaRPr lang="zh-CN" altLang="en-US"/>
        </a:p>
      </dgm:t>
    </dgm:pt>
    <dgm:pt modelId="{5A0D2772-9A7A-4CA4-88ED-0FA61B7BE65A}" type="sibTrans" cxnId="{348FD626-63AB-45C1-AA6F-98D3E21CF7E7}">
      <dgm:prSet/>
      <dgm:spPr/>
      <dgm:t>
        <a:bodyPr/>
        <a:lstStyle/>
        <a:p>
          <a:endParaRPr lang="zh-CN" altLang="en-US"/>
        </a:p>
      </dgm:t>
    </dgm:pt>
    <dgm:pt modelId="{79AD1F25-78EE-42FF-A3ED-4EB13A17043B}">
      <dgm:prSet/>
      <dgm:spPr/>
      <dgm:t>
        <a:bodyPr/>
        <a:lstStyle/>
        <a:p>
          <a:pPr rtl="0"/>
          <a:r>
            <a:rPr lang="zh-CN" smtClean="0"/>
            <a:t>无法提供土地的，应将不少于</a:t>
          </a:r>
          <a:r>
            <a:rPr lang="en-US" smtClean="0"/>
            <a:t>15%</a:t>
          </a:r>
          <a:r>
            <a:rPr lang="zh-CN" smtClean="0"/>
            <a:t>的经营性物业产权无偿提供给区县政府相关部门，定向用于公益性用途，以及区域内土地房屋征收、建设用地减量化等工作的经营性物业补偿。</a:t>
          </a:r>
          <a:endParaRPr lang="zh-CN"/>
        </a:p>
      </dgm:t>
    </dgm:pt>
    <dgm:pt modelId="{EA29FD54-00D1-427B-97DF-784B22A4F280}" type="parTrans" cxnId="{2D220E2E-96EB-4007-B518-BD7A49DAF2F4}">
      <dgm:prSet/>
      <dgm:spPr/>
      <dgm:t>
        <a:bodyPr/>
        <a:lstStyle/>
        <a:p>
          <a:endParaRPr lang="zh-CN" altLang="en-US"/>
        </a:p>
      </dgm:t>
    </dgm:pt>
    <dgm:pt modelId="{03156D8F-1B58-4F5C-A56D-581E77EE8DC1}" type="sibTrans" cxnId="{2D220E2E-96EB-4007-B518-BD7A49DAF2F4}">
      <dgm:prSet/>
      <dgm:spPr/>
      <dgm:t>
        <a:bodyPr/>
        <a:lstStyle/>
        <a:p>
          <a:endParaRPr lang="zh-CN" altLang="en-US"/>
        </a:p>
      </dgm:t>
    </dgm:pt>
    <dgm:pt modelId="{C3AB2EFB-AE3F-4DFE-B01D-9529A7A26D01}">
      <dgm:prSet/>
      <dgm:spPr/>
      <dgm:t>
        <a:bodyPr/>
        <a:lstStyle/>
        <a:p>
          <a:pPr rtl="0"/>
          <a:r>
            <a:rPr lang="zh-CN" smtClean="0"/>
            <a:t>转型为商业、办公用地的，须在出让年期内长期持有</a:t>
          </a:r>
          <a:r>
            <a:rPr lang="en-US" smtClean="0"/>
            <a:t>60%</a:t>
          </a:r>
          <a:r>
            <a:rPr lang="zh-CN" smtClean="0"/>
            <a:t>以上的物业产权。</a:t>
          </a:r>
          <a:endParaRPr lang="zh-CN"/>
        </a:p>
      </dgm:t>
    </dgm:pt>
    <dgm:pt modelId="{9B34C225-2E37-4B59-B042-B8914E9A2363}" type="parTrans" cxnId="{61183317-9CB7-4AC4-8953-E855155F7B12}">
      <dgm:prSet/>
      <dgm:spPr/>
      <dgm:t>
        <a:bodyPr/>
        <a:lstStyle/>
        <a:p>
          <a:endParaRPr lang="zh-CN" altLang="en-US"/>
        </a:p>
      </dgm:t>
    </dgm:pt>
    <dgm:pt modelId="{492FFDCB-CE41-4FEA-BC3B-C9C6C82F387E}" type="sibTrans" cxnId="{61183317-9CB7-4AC4-8953-E855155F7B12}">
      <dgm:prSet/>
      <dgm:spPr/>
      <dgm:t>
        <a:bodyPr/>
        <a:lstStyle/>
        <a:p>
          <a:endParaRPr lang="zh-CN" altLang="en-US"/>
        </a:p>
      </dgm:t>
    </dgm:pt>
    <dgm:pt modelId="{6EC3A8DC-38FA-490F-871E-02E0C95A382D}" type="pres">
      <dgm:prSet presAssocID="{88483940-C9E4-4065-A5D7-A1D984CEFA26}" presName="linear" presStyleCnt="0">
        <dgm:presLayoutVars>
          <dgm:animLvl val="lvl"/>
          <dgm:resizeHandles val="exact"/>
        </dgm:presLayoutVars>
      </dgm:prSet>
      <dgm:spPr/>
      <dgm:t>
        <a:bodyPr/>
        <a:lstStyle/>
        <a:p>
          <a:endParaRPr lang="zh-CN" altLang="en-US"/>
        </a:p>
      </dgm:t>
    </dgm:pt>
    <dgm:pt modelId="{414B5B73-390A-4B12-AD25-720A65EAC564}" type="pres">
      <dgm:prSet presAssocID="{8C32E3CD-1E23-4100-B3ED-7A80953104A1}" presName="parentText" presStyleLbl="node1" presStyleIdx="0" presStyleCnt="3" custScaleY="92666">
        <dgm:presLayoutVars>
          <dgm:chMax val="0"/>
          <dgm:bulletEnabled val="1"/>
        </dgm:presLayoutVars>
      </dgm:prSet>
      <dgm:spPr/>
      <dgm:t>
        <a:bodyPr/>
        <a:lstStyle/>
        <a:p>
          <a:endParaRPr lang="zh-CN" altLang="en-US"/>
        </a:p>
      </dgm:t>
    </dgm:pt>
    <dgm:pt modelId="{4A0D41C3-4F11-4D16-BADA-BD3E3E8195DA}" type="pres">
      <dgm:prSet presAssocID="{5A0D2772-9A7A-4CA4-88ED-0FA61B7BE65A}" presName="spacer" presStyleCnt="0"/>
      <dgm:spPr/>
    </dgm:pt>
    <dgm:pt modelId="{B45BCBD0-3FAE-4DD3-85C2-EAA2AF5C12DF}" type="pres">
      <dgm:prSet presAssocID="{79AD1F25-78EE-42FF-A3ED-4EB13A17043B}" presName="parentText" presStyleLbl="node1" presStyleIdx="1" presStyleCnt="3" custScaleY="95476">
        <dgm:presLayoutVars>
          <dgm:chMax val="0"/>
          <dgm:bulletEnabled val="1"/>
        </dgm:presLayoutVars>
      </dgm:prSet>
      <dgm:spPr/>
      <dgm:t>
        <a:bodyPr/>
        <a:lstStyle/>
        <a:p>
          <a:endParaRPr lang="zh-CN" altLang="en-US"/>
        </a:p>
      </dgm:t>
    </dgm:pt>
    <dgm:pt modelId="{9A59FF91-B0B9-4D9F-912A-1EB918490732}" type="pres">
      <dgm:prSet presAssocID="{03156D8F-1B58-4F5C-A56D-581E77EE8DC1}" presName="spacer" presStyleCnt="0"/>
      <dgm:spPr/>
    </dgm:pt>
    <dgm:pt modelId="{BBE94976-3B44-4562-8EEE-E1C99CA7D872}" type="pres">
      <dgm:prSet presAssocID="{C3AB2EFB-AE3F-4DFE-B01D-9529A7A26D01}" presName="parentText" presStyleLbl="node1" presStyleIdx="2" presStyleCnt="3" custScaleY="77609">
        <dgm:presLayoutVars>
          <dgm:chMax val="0"/>
          <dgm:bulletEnabled val="1"/>
        </dgm:presLayoutVars>
      </dgm:prSet>
      <dgm:spPr/>
      <dgm:t>
        <a:bodyPr/>
        <a:lstStyle/>
        <a:p>
          <a:endParaRPr lang="zh-CN" altLang="en-US"/>
        </a:p>
      </dgm:t>
    </dgm:pt>
  </dgm:ptLst>
  <dgm:cxnLst>
    <dgm:cxn modelId="{7C76C347-F1D4-4C5B-8741-AB6836126C57}" type="presOf" srcId="{C3AB2EFB-AE3F-4DFE-B01D-9529A7A26D01}" destId="{BBE94976-3B44-4562-8EEE-E1C99CA7D872}" srcOrd="0" destOrd="0" presId="urn:microsoft.com/office/officeart/2005/8/layout/vList2"/>
    <dgm:cxn modelId="{2B441052-37AE-45AC-ABF5-25954D6A4DCD}" type="presOf" srcId="{79AD1F25-78EE-42FF-A3ED-4EB13A17043B}" destId="{B45BCBD0-3FAE-4DD3-85C2-EAA2AF5C12DF}" srcOrd="0" destOrd="0" presId="urn:microsoft.com/office/officeart/2005/8/layout/vList2"/>
    <dgm:cxn modelId="{2D220E2E-96EB-4007-B518-BD7A49DAF2F4}" srcId="{88483940-C9E4-4065-A5D7-A1D984CEFA26}" destId="{79AD1F25-78EE-42FF-A3ED-4EB13A17043B}" srcOrd="1" destOrd="0" parTransId="{EA29FD54-00D1-427B-97DF-784B22A4F280}" sibTransId="{03156D8F-1B58-4F5C-A56D-581E77EE8DC1}"/>
    <dgm:cxn modelId="{348FD626-63AB-45C1-AA6F-98D3E21CF7E7}" srcId="{88483940-C9E4-4065-A5D7-A1D984CEFA26}" destId="{8C32E3CD-1E23-4100-B3ED-7A80953104A1}" srcOrd="0" destOrd="0" parTransId="{50F1A362-112C-467D-B675-FBC4D0E0CD82}" sibTransId="{5A0D2772-9A7A-4CA4-88ED-0FA61B7BE65A}"/>
    <dgm:cxn modelId="{F8866A60-D407-4E39-890F-171136899C47}" type="presOf" srcId="{8C32E3CD-1E23-4100-B3ED-7A80953104A1}" destId="{414B5B73-390A-4B12-AD25-720A65EAC564}" srcOrd="0" destOrd="0" presId="urn:microsoft.com/office/officeart/2005/8/layout/vList2"/>
    <dgm:cxn modelId="{61183317-9CB7-4AC4-8953-E855155F7B12}" srcId="{88483940-C9E4-4065-A5D7-A1D984CEFA26}" destId="{C3AB2EFB-AE3F-4DFE-B01D-9529A7A26D01}" srcOrd="2" destOrd="0" parTransId="{9B34C225-2E37-4B59-B042-B8914E9A2363}" sibTransId="{492FFDCB-CE41-4FEA-BC3B-C9C6C82F387E}"/>
    <dgm:cxn modelId="{617BB86C-7B04-4586-84FD-DA915B50DB50}" type="presOf" srcId="{88483940-C9E4-4065-A5D7-A1D984CEFA26}" destId="{6EC3A8DC-38FA-490F-871E-02E0C95A382D}" srcOrd="0" destOrd="0" presId="urn:microsoft.com/office/officeart/2005/8/layout/vList2"/>
    <dgm:cxn modelId="{6F2FF0E1-DEF4-4457-9EFF-7EB422B25899}" type="presParOf" srcId="{6EC3A8DC-38FA-490F-871E-02E0C95A382D}" destId="{414B5B73-390A-4B12-AD25-720A65EAC564}" srcOrd="0" destOrd="0" presId="urn:microsoft.com/office/officeart/2005/8/layout/vList2"/>
    <dgm:cxn modelId="{B4CBA4F4-10FA-497E-875A-0FD88ABCED77}" type="presParOf" srcId="{6EC3A8DC-38FA-490F-871E-02E0C95A382D}" destId="{4A0D41C3-4F11-4D16-BADA-BD3E3E8195DA}" srcOrd="1" destOrd="0" presId="urn:microsoft.com/office/officeart/2005/8/layout/vList2"/>
    <dgm:cxn modelId="{17CA1973-1E57-4B61-AD17-1AD93799B7F0}" type="presParOf" srcId="{6EC3A8DC-38FA-490F-871E-02E0C95A382D}" destId="{B45BCBD0-3FAE-4DD3-85C2-EAA2AF5C12DF}" srcOrd="2" destOrd="0" presId="urn:microsoft.com/office/officeart/2005/8/layout/vList2"/>
    <dgm:cxn modelId="{381A31BC-B897-4767-B255-A11FC2703BCD}" type="presParOf" srcId="{6EC3A8DC-38FA-490F-871E-02E0C95A382D}" destId="{9A59FF91-B0B9-4D9F-912A-1EB918490732}" srcOrd="3" destOrd="0" presId="urn:microsoft.com/office/officeart/2005/8/layout/vList2"/>
    <dgm:cxn modelId="{34904726-5B96-46C6-B559-5197F4FDCC03}" type="presParOf" srcId="{6EC3A8DC-38FA-490F-871E-02E0C95A382D}" destId="{BBE94976-3B44-4562-8EEE-E1C99CA7D87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3C9E3E-0A41-4D6F-879A-626CD8A62722}"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zh-CN" altLang="en-US"/>
        </a:p>
      </dgm:t>
    </dgm:pt>
    <dgm:pt modelId="{811A3A03-55FF-43F2-85B9-5829218C2F66}">
      <dgm:prSet/>
      <dgm:spPr/>
      <dgm:t>
        <a:bodyPr/>
        <a:lstStyle/>
        <a:p>
          <a:pPr rtl="0"/>
          <a:r>
            <a:rPr lang="zh-CN" smtClean="0"/>
            <a:t>各区县政府确定的重要特定区域（如黄浦江两岸、城市公共活动中心、历史文化风貌保护区等），应以土地收储后公开出让为主。</a:t>
          </a:r>
          <a:endParaRPr lang="zh-CN"/>
        </a:p>
      </dgm:t>
    </dgm:pt>
    <dgm:pt modelId="{6056E33C-B32A-44CE-BB25-C3BD88CAA90B}" type="parTrans" cxnId="{614DB6A1-8B8C-4F69-8DD9-45AFD9A92075}">
      <dgm:prSet/>
      <dgm:spPr/>
      <dgm:t>
        <a:bodyPr/>
        <a:lstStyle/>
        <a:p>
          <a:endParaRPr lang="zh-CN" altLang="en-US"/>
        </a:p>
      </dgm:t>
    </dgm:pt>
    <dgm:pt modelId="{19F92D3B-AA3C-4F65-BF8C-38C05A220F05}" type="sibTrans" cxnId="{614DB6A1-8B8C-4F69-8DD9-45AFD9A92075}">
      <dgm:prSet/>
      <dgm:spPr/>
      <dgm:t>
        <a:bodyPr/>
        <a:lstStyle/>
        <a:p>
          <a:endParaRPr lang="zh-CN" altLang="en-US"/>
        </a:p>
      </dgm:t>
    </dgm:pt>
    <dgm:pt modelId="{EBF01532-DEA2-4C6D-9B1D-65E7843E2B05}">
      <dgm:prSet/>
      <dgm:spPr/>
      <dgm:t>
        <a:bodyPr/>
        <a:lstStyle/>
        <a:p>
          <a:pPr rtl="0"/>
          <a:r>
            <a:rPr lang="zh-CN" smtClean="0"/>
            <a:t>已纳入旧区改造范围、不符合零星转型条件的存量工业用地，应由土地储备机构收储后，按规划实施。</a:t>
          </a:r>
          <a:endParaRPr lang="zh-CN"/>
        </a:p>
      </dgm:t>
    </dgm:pt>
    <dgm:pt modelId="{320968BF-F4FA-4190-8E45-10709147A183}" type="parTrans" cxnId="{2EADCE4B-B2D0-4024-9468-7C99C7D18EEE}">
      <dgm:prSet/>
      <dgm:spPr/>
      <dgm:t>
        <a:bodyPr/>
        <a:lstStyle/>
        <a:p>
          <a:endParaRPr lang="zh-CN" altLang="en-US"/>
        </a:p>
      </dgm:t>
    </dgm:pt>
    <dgm:pt modelId="{0BDB9B70-2F99-409A-B94A-FCF85CC85DB1}" type="sibTrans" cxnId="{2EADCE4B-B2D0-4024-9468-7C99C7D18EEE}">
      <dgm:prSet/>
      <dgm:spPr/>
      <dgm:t>
        <a:bodyPr/>
        <a:lstStyle/>
        <a:p>
          <a:endParaRPr lang="zh-CN" altLang="en-US"/>
        </a:p>
      </dgm:t>
    </dgm:pt>
    <dgm:pt modelId="{96F5AC3F-F248-4930-BC43-AEA9D06C7EB2}" type="pres">
      <dgm:prSet presAssocID="{893C9E3E-0A41-4D6F-879A-626CD8A62722}" presName="linear" presStyleCnt="0">
        <dgm:presLayoutVars>
          <dgm:animLvl val="lvl"/>
          <dgm:resizeHandles val="exact"/>
        </dgm:presLayoutVars>
      </dgm:prSet>
      <dgm:spPr/>
      <dgm:t>
        <a:bodyPr/>
        <a:lstStyle/>
        <a:p>
          <a:endParaRPr lang="zh-CN" altLang="en-US"/>
        </a:p>
      </dgm:t>
    </dgm:pt>
    <dgm:pt modelId="{5BCAED1F-CA8C-4355-842D-1F1525BCDC92}" type="pres">
      <dgm:prSet presAssocID="{811A3A03-55FF-43F2-85B9-5829218C2F66}" presName="parentText" presStyleLbl="node1" presStyleIdx="0" presStyleCnt="2">
        <dgm:presLayoutVars>
          <dgm:chMax val="0"/>
          <dgm:bulletEnabled val="1"/>
        </dgm:presLayoutVars>
      </dgm:prSet>
      <dgm:spPr/>
      <dgm:t>
        <a:bodyPr/>
        <a:lstStyle/>
        <a:p>
          <a:endParaRPr lang="zh-CN" altLang="en-US"/>
        </a:p>
      </dgm:t>
    </dgm:pt>
    <dgm:pt modelId="{06998447-3FEC-4066-8A45-C31854CF8828}" type="pres">
      <dgm:prSet presAssocID="{19F92D3B-AA3C-4F65-BF8C-38C05A220F05}" presName="spacer" presStyleCnt="0"/>
      <dgm:spPr/>
    </dgm:pt>
    <dgm:pt modelId="{7B0F0C72-0BA8-4AA9-B81E-5F5026A99A34}" type="pres">
      <dgm:prSet presAssocID="{EBF01532-DEA2-4C6D-9B1D-65E7843E2B05}" presName="parentText" presStyleLbl="node1" presStyleIdx="1" presStyleCnt="2">
        <dgm:presLayoutVars>
          <dgm:chMax val="0"/>
          <dgm:bulletEnabled val="1"/>
        </dgm:presLayoutVars>
      </dgm:prSet>
      <dgm:spPr/>
      <dgm:t>
        <a:bodyPr/>
        <a:lstStyle/>
        <a:p>
          <a:endParaRPr lang="zh-CN" altLang="en-US"/>
        </a:p>
      </dgm:t>
    </dgm:pt>
  </dgm:ptLst>
  <dgm:cxnLst>
    <dgm:cxn modelId="{AAFF10BC-8D36-4560-80C6-5C18C150638A}" type="presOf" srcId="{811A3A03-55FF-43F2-85B9-5829218C2F66}" destId="{5BCAED1F-CA8C-4355-842D-1F1525BCDC92}" srcOrd="0" destOrd="0" presId="urn:microsoft.com/office/officeart/2005/8/layout/vList2"/>
    <dgm:cxn modelId="{2EADCE4B-B2D0-4024-9468-7C99C7D18EEE}" srcId="{893C9E3E-0A41-4D6F-879A-626CD8A62722}" destId="{EBF01532-DEA2-4C6D-9B1D-65E7843E2B05}" srcOrd="1" destOrd="0" parTransId="{320968BF-F4FA-4190-8E45-10709147A183}" sibTransId="{0BDB9B70-2F99-409A-B94A-FCF85CC85DB1}"/>
    <dgm:cxn modelId="{F1258E2D-F1AB-4D87-9640-0152A85D6088}" type="presOf" srcId="{EBF01532-DEA2-4C6D-9B1D-65E7843E2B05}" destId="{7B0F0C72-0BA8-4AA9-B81E-5F5026A99A34}" srcOrd="0" destOrd="0" presId="urn:microsoft.com/office/officeart/2005/8/layout/vList2"/>
    <dgm:cxn modelId="{614DB6A1-8B8C-4F69-8DD9-45AFD9A92075}" srcId="{893C9E3E-0A41-4D6F-879A-626CD8A62722}" destId="{811A3A03-55FF-43F2-85B9-5829218C2F66}" srcOrd="0" destOrd="0" parTransId="{6056E33C-B32A-44CE-BB25-C3BD88CAA90B}" sibTransId="{19F92D3B-AA3C-4F65-BF8C-38C05A220F05}"/>
    <dgm:cxn modelId="{67FA96A1-8344-413A-BF43-412605E48273}" type="presOf" srcId="{893C9E3E-0A41-4D6F-879A-626CD8A62722}" destId="{96F5AC3F-F248-4930-BC43-AEA9D06C7EB2}" srcOrd="0" destOrd="0" presId="urn:microsoft.com/office/officeart/2005/8/layout/vList2"/>
    <dgm:cxn modelId="{6951F6BC-1462-429A-8807-5BF5ACE56705}" type="presParOf" srcId="{96F5AC3F-F248-4930-BC43-AEA9D06C7EB2}" destId="{5BCAED1F-CA8C-4355-842D-1F1525BCDC92}" srcOrd="0" destOrd="0" presId="urn:microsoft.com/office/officeart/2005/8/layout/vList2"/>
    <dgm:cxn modelId="{FB34334D-2A0F-430B-BDBD-EB71870E5766}" type="presParOf" srcId="{96F5AC3F-F248-4930-BC43-AEA9D06C7EB2}" destId="{06998447-3FEC-4066-8A45-C31854CF8828}" srcOrd="1" destOrd="0" presId="urn:microsoft.com/office/officeart/2005/8/layout/vList2"/>
    <dgm:cxn modelId="{151409CA-1119-474F-B576-2D45D1AED347}" type="presParOf" srcId="{96F5AC3F-F248-4930-BC43-AEA9D06C7EB2}" destId="{7B0F0C72-0BA8-4AA9-B81E-5F5026A99A3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E56700-8B6F-444C-83B6-18444448D7C6}"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zh-CN" altLang="en-US"/>
        </a:p>
      </dgm:t>
    </dgm:pt>
    <dgm:pt modelId="{103864C7-4BD2-4A35-ACD4-0F47AC09CF1E}">
      <dgm:prSet/>
      <dgm:spPr/>
      <dgm:t>
        <a:bodyPr/>
        <a:lstStyle/>
        <a:p>
          <a:pPr rtl="0"/>
          <a:r>
            <a:rPr lang="zh-CN" smtClean="0"/>
            <a:t>符合工业用地整体转型或零星转型要求，由联合开发体或原土地权利人开发的，可以采用“存量补地价”方式办理供地手续</a:t>
          </a:r>
          <a:endParaRPr lang="zh-CN"/>
        </a:p>
      </dgm:t>
    </dgm:pt>
    <dgm:pt modelId="{6CE4A3FF-4A9A-466F-B4E5-CAD77965367D}" type="parTrans" cxnId="{96D13B0E-7672-4C26-82C8-0444E792A1A9}">
      <dgm:prSet/>
      <dgm:spPr/>
      <dgm:t>
        <a:bodyPr/>
        <a:lstStyle/>
        <a:p>
          <a:endParaRPr lang="zh-CN" altLang="en-US"/>
        </a:p>
      </dgm:t>
    </dgm:pt>
    <dgm:pt modelId="{FD25B77A-C394-47D8-ACEB-F6C3B0321C1B}" type="sibTrans" cxnId="{96D13B0E-7672-4C26-82C8-0444E792A1A9}">
      <dgm:prSet/>
      <dgm:spPr/>
      <dgm:t>
        <a:bodyPr/>
        <a:lstStyle/>
        <a:p>
          <a:endParaRPr lang="zh-CN" altLang="en-US"/>
        </a:p>
      </dgm:t>
    </dgm:pt>
    <dgm:pt modelId="{03FA5B4E-75AD-498A-B622-A1E6B398D80D}">
      <dgm:prSet/>
      <dgm:spPr/>
      <dgm:t>
        <a:bodyPr/>
        <a:lstStyle/>
        <a:p>
          <a:pPr rtl="0"/>
          <a:r>
            <a:rPr lang="zh-CN" smtClean="0"/>
            <a:t>纳入土地收储范围的，商品住宅、商业、办公等经营性用地采用公开招拍挂方式出让。</a:t>
          </a:r>
          <a:endParaRPr lang="zh-CN"/>
        </a:p>
      </dgm:t>
    </dgm:pt>
    <dgm:pt modelId="{5C0E38F7-7CBF-40FC-B39F-F4E27619B8C7}" type="parTrans" cxnId="{67A90899-074E-49EB-BB82-91695DE930E4}">
      <dgm:prSet/>
      <dgm:spPr/>
      <dgm:t>
        <a:bodyPr/>
        <a:lstStyle/>
        <a:p>
          <a:endParaRPr lang="zh-CN" altLang="en-US"/>
        </a:p>
      </dgm:t>
    </dgm:pt>
    <dgm:pt modelId="{9B79383D-17FB-4C0E-B2C3-4ED4FB7C9328}" type="sibTrans" cxnId="{67A90899-074E-49EB-BB82-91695DE930E4}">
      <dgm:prSet/>
      <dgm:spPr/>
      <dgm:t>
        <a:bodyPr/>
        <a:lstStyle/>
        <a:p>
          <a:endParaRPr lang="zh-CN" altLang="en-US"/>
        </a:p>
      </dgm:t>
    </dgm:pt>
    <dgm:pt modelId="{5988D80D-7EEF-44D5-AF90-37C64868CDFB}" type="pres">
      <dgm:prSet presAssocID="{D4E56700-8B6F-444C-83B6-18444448D7C6}" presName="linear" presStyleCnt="0">
        <dgm:presLayoutVars>
          <dgm:animLvl val="lvl"/>
          <dgm:resizeHandles val="exact"/>
        </dgm:presLayoutVars>
      </dgm:prSet>
      <dgm:spPr/>
      <dgm:t>
        <a:bodyPr/>
        <a:lstStyle/>
        <a:p>
          <a:endParaRPr lang="zh-CN" altLang="en-US"/>
        </a:p>
      </dgm:t>
    </dgm:pt>
    <dgm:pt modelId="{A7BA8823-9C78-43E1-93EA-D31F5A6C86A0}" type="pres">
      <dgm:prSet presAssocID="{103864C7-4BD2-4A35-ACD4-0F47AC09CF1E}" presName="parentText" presStyleLbl="node1" presStyleIdx="0" presStyleCnt="2">
        <dgm:presLayoutVars>
          <dgm:chMax val="0"/>
          <dgm:bulletEnabled val="1"/>
        </dgm:presLayoutVars>
      </dgm:prSet>
      <dgm:spPr/>
      <dgm:t>
        <a:bodyPr/>
        <a:lstStyle/>
        <a:p>
          <a:endParaRPr lang="zh-CN" altLang="en-US"/>
        </a:p>
      </dgm:t>
    </dgm:pt>
    <dgm:pt modelId="{398DAA9C-9660-47BD-B103-5CB04C7A24A4}" type="pres">
      <dgm:prSet presAssocID="{FD25B77A-C394-47D8-ACEB-F6C3B0321C1B}" presName="spacer" presStyleCnt="0"/>
      <dgm:spPr/>
    </dgm:pt>
    <dgm:pt modelId="{B5DE4108-AEF6-4C6B-8B1F-85AEB5C0DF4F}" type="pres">
      <dgm:prSet presAssocID="{03FA5B4E-75AD-498A-B622-A1E6B398D80D}" presName="parentText" presStyleLbl="node1" presStyleIdx="1" presStyleCnt="2">
        <dgm:presLayoutVars>
          <dgm:chMax val="0"/>
          <dgm:bulletEnabled val="1"/>
        </dgm:presLayoutVars>
      </dgm:prSet>
      <dgm:spPr/>
      <dgm:t>
        <a:bodyPr/>
        <a:lstStyle/>
        <a:p>
          <a:endParaRPr lang="zh-CN" altLang="en-US"/>
        </a:p>
      </dgm:t>
    </dgm:pt>
  </dgm:ptLst>
  <dgm:cxnLst>
    <dgm:cxn modelId="{FB00D0FE-4AF4-4302-B422-F04B4EAFFBA4}" type="presOf" srcId="{03FA5B4E-75AD-498A-B622-A1E6B398D80D}" destId="{B5DE4108-AEF6-4C6B-8B1F-85AEB5C0DF4F}" srcOrd="0" destOrd="0" presId="urn:microsoft.com/office/officeart/2005/8/layout/vList2"/>
    <dgm:cxn modelId="{67A90899-074E-49EB-BB82-91695DE930E4}" srcId="{D4E56700-8B6F-444C-83B6-18444448D7C6}" destId="{03FA5B4E-75AD-498A-B622-A1E6B398D80D}" srcOrd="1" destOrd="0" parTransId="{5C0E38F7-7CBF-40FC-B39F-F4E27619B8C7}" sibTransId="{9B79383D-17FB-4C0E-B2C3-4ED4FB7C9328}"/>
    <dgm:cxn modelId="{0D903F81-EC8E-43D2-B27A-C3E21E326697}" type="presOf" srcId="{D4E56700-8B6F-444C-83B6-18444448D7C6}" destId="{5988D80D-7EEF-44D5-AF90-37C64868CDFB}" srcOrd="0" destOrd="0" presId="urn:microsoft.com/office/officeart/2005/8/layout/vList2"/>
    <dgm:cxn modelId="{D72CF216-182A-44AD-9358-4C2476EFAD70}" type="presOf" srcId="{103864C7-4BD2-4A35-ACD4-0F47AC09CF1E}" destId="{A7BA8823-9C78-43E1-93EA-D31F5A6C86A0}" srcOrd="0" destOrd="0" presId="urn:microsoft.com/office/officeart/2005/8/layout/vList2"/>
    <dgm:cxn modelId="{96D13B0E-7672-4C26-82C8-0444E792A1A9}" srcId="{D4E56700-8B6F-444C-83B6-18444448D7C6}" destId="{103864C7-4BD2-4A35-ACD4-0F47AC09CF1E}" srcOrd="0" destOrd="0" parTransId="{6CE4A3FF-4A9A-466F-B4E5-CAD77965367D}" sibTransId="{FD25B77A-C394-47D8-ACEB-F6C3B0321C1B}"/>
    <dgm:cxn modelId="{F7335E53-26F9-4745-BCA4-318842555E7D}" type="presParOf" srcId="{5988D80D-7EEF-44D5-AF90-37C64868CDFB}" destId="{A7BA8823-9C78-43E1-93EA-D31F5A6C86A0}" srcOrd="0" destOrd="0" presId="urn:microsoft.com/office/officeart/2005/8/layout/vList2"/>
    <dgm:cxn modelId="{56D3CDDB-E314-4A1A-8C18-348B16FCDE6F}" type="presParOf" srcId="{5988D80D-7EEF-44D5-AF90-37C64868CDFB}" destId="{398DAA9C-9660-47BD-B103-5CB04C7A24A4}" srcOrd="1" destOrd="0" presId="urn:microsoft.com/office/officeart/2005/8/layout/vList2"/>
    <dgm:cxn modelId="{5D4516D1-6F55-4C5C-89A2-E1F1FFE0241E}" type="presParOf" srcId="{5988D80D-7EEF-44D5-AF90-37C64868CDFB}" destId="{B5DE4108-AEF6-4C6B-8B1F-85AEB5C0DF4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3F29E7-0D51-4EF5-9A77-DF29E3BCF478}"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zh-CN" altLang="en-US"/>
        </a:p>
      </dgm:t>
    </dgm:pt>
    <dgm:pt modelId="{E09C57AF-992A-42EA-BCFE-E1043597F9CD}">
      <dgm:prSet phldrT="[文本]"/>
      <dgm:spPr/>
      <dgm:t>
        <a:bodyPr/>
        <a:lstStyle/>
        <a:p>
          <a:r>
            <a:rPr lang="zh-CN" altLang="en-US" dirty="0" smtClean="0"/>
            <a:t>存量工业用地转型规划</a:t>
          </a:r>
          <a:endParaRPr lang="zh-CN" altLang="en-US" dirty="0"/>
        </a:p>
      </dgm:t>
    </dgm:pt>
    <dgm:pt modelId="{11A6B4B1-A001-4A1C-AA8E-1A1F09DA7ECB}" type="parTrans" cxnId="{BE59EAC8-927D-45EF-A005-A3E64ADDF8D8}">
      <dgm:prSet/>
      <dgm:spPr/>
      <dgm:t>
        <a:bodyPr/>
        <a:lstStyle/>
        <a:p>
          <a:endParaRPr lang="zh-CN" altLang="en-US"/>
        </a:p>
      </dgm:t>
    </dgm:pt>
    <dgm:pt modelId="{EB24EE27-907F-402C-BFC8-13C5B03B8B33}" type="sibTrans" cxnId="{BE59EAC8-927D-45EF-A005-A3E64ADDF8D8}">
      <dgm:prSet/>
      <dgm:spPr/>
      <dgm:t>
        <a:bodyPr/>
        <a:lstStyle/>
        <a:p>
          <a:endParaRPr lang="zh-CN" altLang="en-US"/>
        </a:p>
      </dgm:t>
    </dgm:pt>
    <dgm:pt modelId="{7E32FA94-713B-42CC-A81D-DBC91926067C}">
      <dgm:prSet phldrT="[文本]"/>
      <dgm:spPr/>
      <dgm:t>
        <a:bodyPr/>
        <a:lstStyle/>
        <a:p>
          <a:r>
            <a:rPr lang="zh-CN" altLang="en-US" dirty="0" smtClean="0"/>
            <a:t>控制性详细规划</a:t>
          </a:r>
          <a:endParaRPr lang="zh-CN" altLang="en-US" dirty="0"/>
        </a:p>
      </dgm:t>
    </dgm:pt>
    <dgm:pt modelId="{60CD201A-A204-4CDE-B9B1-16C68593C8A3}" type="parTrans" cxnId="{2FC48F8A-749B-46BC-A111-2E91CB75E149}">
      <dgm:prSet/>
      <dgm:spPr/>
      <dgm:t>
        <a:bodyPr/>
        <a:lstStyle/>
        <a:p>
          <a:endParaRPr lang="zh-CN" altLang="en-US"/>
        </a:p>
      </dgm:t>
    </dgm:pt>
    <dgm:pt modelId="{93571A77-8869-4AB9-BFAC-74015D282D2C}" type="sibTrans" cxnId="{2FC48F8A-749B-46BC-A111-2E91CB75E149}">
      <dgm:prSet/>
      <dgm:spPr/>
      <dgm:t>
        <a:bodyPr/>
        <a:lstStyle/>
        <a:p>
          <a:endParaRPr lang="zh-CN" altLang="en-US"/>
        </a:p>
      </dgm:t>
    </dgm:pt>
    <dgm:pt modelId="{CBC772A6-2B7E-4F7F-8570-98537F8ED09E}">
      <dgm:prSet phldrT="[文本]"/>
      <dgm:spPr/>
      <dgm:t>
        <a:bodyPr/>
        <a:lstStyle/>
        <a:p>
          <a:pPr defTabSz="1822450">
            <a:lnSpc>
              <a:spcPct val="90000"/>
            </a:lnSpc>
            <a:spcBef>
              <a:spcPct val="0"/>
            </a:spcBef>
            <a:spcAft>
              <a:spcPct val="35000"/>
            </a:spcAft>
          </a:pPr>
          <a:r>
            <a:rPr lang="zh-CN" altLang="en-US" dirty="0" smtClean="0"/>
            <a:t>转型实施方案</a:t>
          </a:r>
          <a:r>
            <a:rPr lang="en-US" altLang="zh-CN" dirty="0" smtClean="0"/>
            <a:t>(</a:t>
          </a:r>
          <a:r>
            <a:rPr lang="zh-CN" altLang="en-US" dirty="0" smtClean="0"/>
            <a:t>整体转型</a:t>
          </a:r>
          <a:r>
            <a:rPr lang="en-US" altLang="zh-CN" dirty="0" smtClean="0"/>
            <a:t>)</a:t>
          </a:r>
          <a:endParaRPr lang="zh-CN" altLang="en-US" dirty="0"/>
        </a:p>
      </dgm:t>
    </dgm:pt>
    <dgm:pt modelId="{E2E1356E-92B1-43F7-A8D6-E7539153E65D}" type="parTrans" cxnId="{D6C2E3FE-6C7A-429B-830E-B59527E63A1F}">
      <dgm:prSet/>
      <dgm:spPr/>
      <dgm:t>
        <a:bodyPr/>
        <a:lstStyle/>
        <a:p>
          <a:endParaRPr lang="zh-CN" altLang="en-US"/>
        </a:p>
      </dgm:t>
    </dgm:pt>
    <dgm:pt modelId="{A9CD09E1-67EF-41BC-AC49-5A3768C9098C}" type="sibTrans" cxnId="{D6C2E3FE-6C7A-429B-830E-B59527E63A1F}">
      <dgm:prSet/>
      <dgm:spPr/>
      <dgm:t>
        <a:bodyPr/>
        <a:lstStyle/>
        <a:p>
          <a:endParaRPr lang="zh-CN" altLang="en-US"/>
        </a:p>
      </dgm:t>
    </dgm:pt>
    <dgm:pt modelId="{E58DBF40-8183-4392-925C-F33AE5F627A5}">
      <dgm:prSet/>
      <dgm:spPr/>
      <dgm:t>
        <a:bodyPr/>
        <a:lstStyle/>
        <a:p>
          <a:r>
            <a:rPr lang="zh-CN" altLang="en-US" dirty="0" smtClean="0"/>
            <a:t>转型年度计划</a:t>
          </a:r>
          <a:endParaRPr lang="zh-CN" altLang="en-US" dirty="0"/>
        </a:p>
      </dgm:t>
    </dgm:pt>
    <dgm:pt modelId="{84428E40-2EBA-489B-A477-1022DAEBD615}" type="parTrans" cxnId="{8E668CEC-9EB6-4EA0-8302-9D2BE2D08A39}">
      <dgm:prSet/>
      <dgm:spPr/>
      <dgm:t>
        <a:bodyPr/>
        <a:lstStyle/>
        <a:p>
          <a:endParaRPr lang="zh-CN" altLang="en-US"/>
        </a:p>
      </dgm:t>
    </dgm:pt>
    <dgm:pt modelId="{AC41F561-6FD3-4D14-BC28-0652223ED727}" type="sibTrans" cxnId="{8E668CEC-9EB6-4EA0-8302-9D2BE2D08A39}">
      <dgm:prSet/>
      <dgm:spPr/>
      <dgm:t>
        <a:bodyPr/>
        <a:lstStyle/>
        <a:p>
          <a:endParaRPr lang="zh-CN" altLang="en-US"/>
        </a:p>
      </dgm:t>
    </dgm:pt>
    <dgm:pt modelId="{81441D7C-B51F-451D-AE18-50DD38FBAA5D}">
      <dgm:prSet/>
      <dgm:spPr/>
      <dgm:t>
        <a:bodyPr/>
        <a:lstStyle/>
        <a:p>
          <a:r>
            <a:rPr lang="zh-CN" altLang="en-US" dirty="0" smtClean="0"/>
            <a:t>城市总体规划</a:t>
          </a:r>
          <a:endParaRPr lang="zh-CN" altLang="en-US" dirty="0"/>
        </a:p>
      </dgm:t>
    </dgm:pt>
    <dgm:pt modelId="{C70CB970-3D1B-4E7E-8E02-4E0FBB08AACF}" type="parTrans" cxnId="{A41BCBCC-4556-4B3A-9A62-30BFE235F851}">
      <dgm:prSet/>
      <dgm:spPr/>
      <dgm:t>
        <a:bodyPr/>
        <a:lstStyle/>
        <a:p>
          <a:endParaRPr lang="zh-CN" altLang="en-US"/>
        </a:p>
      </dgm:t>
    </dgm:pt>
    <dgm:pt modelId="{DF782378-BE07-4958-B973-BE0934AF2B99}" type="sibTrans" cxnId="{A41BCBCC-4556-4B3A-9A62-30BFE235F851}">
      <dgm:prSet/>
      <dgm:spPr/>
      <dgm:t>
        <a:bodyPr/>
        <a:lstStyle/>
        <a:p>
          <a:endParaRPr lang="zh-CN" altLang="en-US"/>
        </a:p>
      </dgm:t>
    </dgm:pt>
    <dgm:pt modelId="{50D610C0-B103-4BA0-8B90-8AC9BDCDCC60}">
      <dgm:prSet/>
      <dgm:spPr/>
      <dgm:t>
        <a:bodyPr/>
        <a:lstStyle/>
        <a:p>
          <a:endParaRPr lang="zh-CN" altLang="en-US"/>
        </a:p>
      </dgm:t>
    </dgm:pt>
    <dgm:pt modelId="{C82FBC53-5B94-4D95-81D0-E78FF9C91BFF}" type="parTrans" cxnId="{06DE08F1-71A4-4C16-B0B7-C3F7D191A9BD}">
      <dgm:prSet/>
      <dgm:spPr/>
      <dgm:t>
        <a:bodyPr/>
        <a:lstStyle/>
        <a:p>
          <a:endParaRPr lang="zh-CN" altLang="en-US"/>
        </a:p>
      </dgm:t>
    </dgm:pt>
    <dgm:pt modelId="{7AC4D000-0A19-4191-981E-2D5DA9CCF85C}" type="sibTrans" cxnId="{06DE08F1-71A4-4C16-B0B7-C3F7D191A9BD}">
      <dgm:prSet/>
      <dgm:spPr/>
      <dgm:t>
        <a:bodyPr/>
        <a:lstStyle/>
        <a:p>
          <a:endParaRPr lang="zh-CN" altLang="en-US"/>
        </a:p>
      </dgm:t>
    </dgm:pt>
    <dgm:pt modelId="{D5A0C520-6064-458C-9D32-D58E55E633B2}" type="pres">
      <dgm:prSet presAssocID="{F43F29E7-0D51-4EF5-9A77-DF29E3BCF478}" presName="outerComposite" presStyleCnt="0">
        <dgm:presLayoutVars>
          <dgm:chMax val="5"/>
          <dgm:dir/>
          <dgm:resizeHandles val="exact"/>
        </dgm:presLayoutVars>
      </dgm:prSet>
      <dgm:spPr/>
      <dgm:t>
        <a:bodyPr/>
        <a:lstStyle/>
        <a:p>
          <a:endParaRPr lang="zh-CN" altLang="en-US"/>
        </a:p>
      </dgm:t>
    </dgm:pt>
    <dgm:pt modelId="{5949CC10-01E9-4900-A7B6-FAEF822538AC}" type="pres">
      <dgm:prSet presAssocID="{F43F29E7-0D51-4EF5-9A77-DF29E3BCF478}" presName="dummyMaxCanvas" presStyleCnt="0">
        <dgm:presLayoutVars/>
      </dgm:prSet>
      <dgm:spPr/>
    </dgm:pt>
    <dgm:pt modelId="{5CA8EF07-CCF8-48E4-A5E7-6109A3ED122E}" type="pres">
      <dgm:prSet presAssocID="{F43F29E7-0D51-4EF5-9A77-DF29E3BCF478}" presName="FiveNodes_1" presStyleLbl="node1" presStyleIdx="0" presStyleCnt="5">
        <dgm:presLayoutVars>
          <dgm:bulletEnabled val="1"/>
        </dgm:presLayoutVars>
      </dgm:prSet>
      <dgm:spPr/>
      <dgm:t>
        <a:bodyPr/>
        <a:lstStyle/>
        <a:p>
          <a:endParaRPr lang="zh-CN" altLang="en-US"/>
        </a:p>
      </dgm:t>
    </dgm:pt>
    <dgm:pt modelId="{DFF1CAAF-4A9D-46D8-BBF7-431484E999AE}" type="pres">
      <dgm:prSet presAssocID="{F43F29E7-0D51-4EF5-9A77-DF29E3BCF478}" presName="FiveNodes_2" presStyleLbl="node1" presStyleIdx="1" presStyleCnt="5">
        <dgm:presLayoutVars>
          <dgm:bulletEnabled val="1"/>
        </dgm:presLayoutVars>
      </dgm:prSet>
      <dgm:spPr/>
      <dgm:t>
        <a:bodyPr/>
        <a:lstStyle/>
        <a:p>
          <a:endParaRPr lang="zh-CN" altLang="en-US"/>
        </a:p>
      </dgm:t>
    </dgm:pt>
    <dgm:pt modelId="{A427D43D-71A2-49B0-8949-3791EC45C788}" type="pres">
      <dgm:prSet presAssocID="{F43F29E7-0D51-4EF5-9A77-DF29E3BCF478}" presName="FiveNodes_3" presStyleLbl="node1" presStyleIdx="2" presStyleCnt="5">
        <dgm:presLayoutVars>
          <dgm:bulletEnabled val="1"/>
        </dgm:presLayoutVars>
      </dgm:prSet>
      <dgm:spPr/>
      <dgm:t>
        <a:bodyPr/>
        <a:lstStyle/>
        <a:p>
          <a:endParaRPr lang="zh-CN" altLang="en-US"/>
        </a:p>
      </dgm:t>
    </dgm:pt>
    <dgm:pt modelId="{307BD63E-D618-470D-BCC9-B463470F508C}" type="pres">
      <dgm:prSet presAssocID="{F43F29E7-0D51-4EF5-9A77-DF29E3BCF478}" presName="FiveNodes_4" presStyleLbl="node1" presStyleIdx="3" presStyleCnt="5">
        <dgm:presLayoutVars>
          <dgm:bulletEnabled val="1"/>
        </dgm:presLayoutVars>
      </dgm:prSet>
      <dgm:spPr/>
      <dgm:t>
        <a:bodyPr/>
        <a:lstStyle/>
        <a:p>
          <a:endParaRPr lang="zh-CN" altLang="en-US"/>
        </a:p>
      </dgm:t>
    </dgm:pt>
    <dgm:pt modelId="{5EA3491A-BC31-44CC-8003-F0D4920EC80D}" type="pres">
      <dgm:prSet presAssocID="{F43F29E7-0D51-4EF5-9A77-DF29E3BCF478}" presName="FiveNodes_5" presStyleLbl="node1" presStyleIdx="4" presStyleCnt="5">
        <dgm:presLayoutVars>
          <dgm:bulletEnabled val="1"/>
        </dgm:presLayoutVars>
      </dgm:prSet>
      <dgm:spPr/>
      <dgm:t>
        <a:bodyPr/>
        <a:lstStyle/>
        <a:p>
          <a:endParaRPr lang="zh-CN" altLang="en-US"/>
        </a:p>
      </dgm:t>
    </dgm:pt>
    <dgm:pt modelId="{3B814988-B221-4280-BF50-DB0225AC25BA}" type="pres">
      <dgm:prSet presAssocID="{F43F29E7-0D51-4EF5-9A77-DF29E3BCF478}" presName="FiveConn_1-2" presStyleLbl="fgAccFollowNode1" presStyleIdx="0" presStyleCnt="4">
        <dgm:presLayoutVars>
          <dgm:bulletEnabled val="1"/>
        </dgm:presLayoutVars>
      </dgm:prSet>
      <dgm:spPr/>
      <dgm:t>
        <a:bodyPr/>
        <a:lstStyle/>
        <a:p>
          <a:endParaRPr lang="zh-CN" altLang="en-US"/>
        </a:p>
      </dgm:t>
    </dgm:pt>
    <dgm:pt modelId="{7630F4BF-608A-4508-86C6-6E828000B476}" type="pres">
      <dgm:prSet presAssocID="{F43F29E7-0D51-4EF5-9A77-DF29E3BCF478}" presName="FiveConn_2-3" presStyleLbl="fgAccFollowNode1" presStyleIdx="1" presStyleCnt="4">
        <dgm:presLayoutVars>
          <dgm:bulletEnabled val="1"/>
        </dgm:presLayoutVars>
      </dgm:prSet>
      <dgm:spPr/>
      <dgm:t>
        <a:bodyPr/>
        <a:lstStyle/>
        <a:p>
          <a:endParaRPr lang="zh-CN" altLang="en-US"/>
        </a:p>
      </dgm:t>
    </dgm:pt>
    <dgm:pt modelId="{FAD83A78-E335-4463-B807-5707155FC46D}" type="pres">
      <dgm:prSet presAssocID="{F43F29E7-0D51-4EF5-9A77-DF29E3BCF478}" presName="FiveConn_3-4" presStyleLbl="fgAccFollowNode1" presStyleIdx="2" presStyleCnt="4">
        <dgm:presLayoutVars>
          <dgm:bulletEnabled val="1"/>
        </dgm:presLayoutVars>
      </dgm:prSet>
      <dgm:spPr/>
      <dgm:t>
        <a:bodyPr/>
        <a:lstStyle/>
        <a:p>
          <a:endParaRPr lang="zh-CN" altLang="en-US"/>
        </a:p>
      </dgm:t>
    </dgm:pt>
    <dgm:pt modelId="{CC825A97-5624-4C7F-B7A3-E4B2CFC84729}" type="pres">
      <dgm:prSet presAssocID="{F43F29E7-0D51-4EF5-9A77-DF29E3BCF478}" presName="FiveConn_4-5" presStyleLbl="fgAccFollowNode1" presStyleIdx="3" presStyleCnt="4">
        <dgm:presLayoutVars>
          <dgm:bulletEnabled val="1"/>
        </dgm:presLayoutVars>
      </dgm:prSet>
      <dgm:spPr/>
      <dgm:t>
        <a:bodyPr/>
        <a:lstStyle/>
        <a:p>
          <a:endParaRPr lang="zh-CN" altLang="en-US"/>
        </a:p>
      </dgm:t>
    </dgm:pt>
    <dgm:pt modelId="{0AE89E36-E85F-4B63-9008-FFD5754029F0}" type="pres">
      <dgm:prSet presAssocID="{F43F29E7-0D51-4EF5-9A77-DF29E3BCF478}" presName="FiveNodes_1_text" presStyleLbl="node1" presStyleIdx="4" presStyleCnt="5">
        <dgm:presLayoutVars>
          <dgm:bulletEnabled val="1"/>
        </dgm:presLayoutVars>
      </dgm:prSet>
      <dgm:spPr/>
      <dgm:t>
        <a:bodyPr/>
        <a:lstStyle/>
        <a:p>
          <a:endParaRPr lang="zh-CN" altLang="en-US"/>
        </a:p>
      </dgm:t>
    </dgm:pt>
    <dgm:pt modelId="{2F3714C8-6BC1-4B11-954E-D6F1DAA8397F}" type="pres">
      <dgm:prSet presAssocID="{F43F29E7-0D51-4EF5-9A77-DF29E3BCF478}" presName="FiveNodes_2_text" presStyleLbl="node1" presStyleIdx="4" presStyleCnt="5">
        <dgm:presLayoutVars>
          <dgm:bulletEnabled val="1"/>
        </dgm:presLayoutVars>
      </dgm:prSet>
      <dgm:spPr/>
      <dgm:t>
        <a:bodyPr/>
        <a:lstStyle/>
        <a:p>
          <a:endParaRPr lang="zh-CN" altLang="en-US"/>
        </a:p>
      </dgm:t>
    </dgm:pt>
    <dgm:pt modelId="{2A29A9E9-C95B-42EB-A18B-294E1BE1DA90}" type="pres">
      <dgm:prSet presAssocID="{F43F29E7-0D51-4EF5-9A77-DF29E3BCF478}" presName="FiveNodes_3_text" presStyleLbl="node1" presStyleIdx="4" presStyleCnt="5">
        <dgm:presLayoutVars>
          <dgm:bulletEnabled val="1"/>
        </dgm:presLayoutVars>
      </dgm:prSet>
      <dgm:spPr/>
      <dgm:t>
        <a:bodyPr/>
        <a:lstStyle/>
        <a:p>
          <a:endParaRPr lang="zh-CN" altLang="en-US"/>
        </a:p>
      </dgm:t>
    </dgm:pt>
    <dgm:pt modelId="{B85FC401-74C1-477F-8740-60836169A05B}" type="pres">
      <dgm:prSet presAssocID="{F43F29E7-0D51-4EF5-9A77-DF29E3BCF478}" presName="FiveNodes_4_text" presStyleLbl="node1" presStyleIdx="4" presStyleCnt="5">
        <dgm:presLayoutVars>
          <dgm:bulletEnabled val="1"/>
        </dgm:presLayoutVars>
      </dgm:prSet>
      <dgm:spPr/>
      <dgm:t>
        <a:bodyPr/>
        <a:lstStyle/>
        <a:p>
          <a:endParaRPr lang="zh-CN" altLang="en-US"/>
        </a:p>
      </dgm:t>
    </dgm:pt>
    <dgm:pt modelId="{F648314A-37D7-4867-8E25-2D9172781F3C}" type="pres">
      <dgm:prSet presAssocID="{F43F29E7-0D51-4EF5-9A77-DF29E3BCF478}" presName="FiveNodes_5_text" presStyleLbl="node1" presStyleIdx="4" presStyleCnt="5">
        <dgm:presLayoutVars>
          <dgm:bulletEnabled val="1"/>
        </dgm:presLayoutVars>
      </dgm:prSet>
      <dgm:spPr/>
      <dgm:t>
        <a:bodyPr/>
        <a:lstStyle/>
        <a:p>
          <a:endParaRPr lang="zh-CN" altLang="en-US"/>
        </a:p>
      </dgm:t>
    </dgm:pt>
  </dgm:ptLst>
  <dgm:cxnLst>
    <dgm:cxn modelId="{4E93D449-C3F4-42BA-AEB5-328B596768AA}" type="presOf" srcId="{81441D7C-B51F-451D-AE18-50DD38FBAA5D}" destId="{5CA8EF07-CCF8-48E4-A5E7-6109A3ED122E}" srcOrd="0" destOrd="0" presId="urn:microsoft.com/office/officeart/2005/8/layout/vProcess5"/>
    <dgm:cxn modelId="{8E668CEC-9EB6-4EA0-8302-9D2BE2D08A39}" srcId="{F43F29E7-0D51-4EF5-9A77-DF29E3BCF478}" destId="{E58DBF40-8183-4392-925C-F33AE5F627A5}" srcOrd="3" destOrd="0" parTransId="{84428E40-2EBA-489B-A477-1022DAEBD615}" sibTransId="{AC41F561-6FD3-4D14-BC28-0652223ED727}"/>
    <dgm:cxn modelId="{2FC48F8A-749B-46BC-A111-2E91CB75E149}" srcId="{F43F29E7-0D51-4EF5-9A77-DF29E3BCF478}" destId="{7E32FA94-713B-42CC-A81D-DBC91926067C}" srcOrd="2" destOrd="0" parTransId="{60CD201A-A204-4CDE-B9B1-16C68593C8A3}" sibTransId="{93571A77-8869-4AB9-BFAC-74015D282D2C}"/>
    <dgm:cxn modelId="{C45526BD-A88B-4991-9384-27D7E192C3DA}" type="presOf" srcId="{F43F29E7-0D51-4EF5-9A77-DF29E3BCF478}" destId="{D5A0C520-6064-458C-9D32-D58E55E633B2}" srcOrd="0" destOrd="0" presId="urn:microsoft.com/office/officeart/2005/8/layout/vProcess5"/>
    <dgm:cxn modelId="{267A4F6D-ED74-4C71-9461-A8A215DD92D9}" type="presOf" srcId="{EB24EE27-907F-402C-BFC8-13C5B03B8B33}" destId="{7630F4BF-608A-4508-86C6-6E828000B476}" srcOrd="0" destOrd="0" presId="urn:microsoft.com/office/officeart/2005/8/layout/vProcess5"/>
    <dgm:cxn modelId="{ED840E4A-A158-45AA-9A13-D358EC8AC44A}" type="presOf" srcId="{DF782378-BE07-4958-B973-BE0934AF2B99}" destId="{3B814988-B221-4280-BF50-DB0225AC25BA}" srcOrd="0" destOrd="0" presId="urn:microsoft.com/office/officeart/2005/8/layout/vProcess5"/>
    <dgm:cxn modelId="{9B0BDA0B-A036-40DF-8A22-3B267906E3E1}" type="presOf" srcId="{81441D7C-B51F-451D-AE18-50DD38FBAA5D}" destId="{0AE89E36-E85F-4B63-9008-FFD5754029F0}" srcOrd="1" destOrd="0" presId="urn:microsoft.com/office/officeart/2005/8/layout/vProcess5"/>
    <dgm:cxn modelId="{A41BCBCC-4556-4B3A-9A62-30BFE235F851}" srcId="{F43F29E7-0D51-4EF5-9A77-DF29E3BCF478}" destId="{81441D7C-B51F-451D-AE18-50DD38FBAA5D}" srcOrd="0" destOrd="0" parTransId="{C70CB970-3D1B-4E7E-8E02-4E0FBB08AACF}" sibTransId="{DF782378-BE07-4958-B973-BE0934AF2B99}"/>
    <dgm:cxn modelId="{65092533-7772-46B9-9DD8-482BE0338734}" type="presOf" srcId="{7E32FA94-713B-42CC-A81D-DBC91926067C}" destId="{A427D43D-71A2-49B0-8949-3791EC45C788}" srcOrd="0" destOrd="0" presId="urn:microsoft.com/office/officeart/2005/8/layout/vProcess5"/>
    <dgm:cxn modelId="{DB375153-9FED-4128-911C-5895F49482D1}" type="presOf" srcId="{AC41F561-6FD3-4D14-BC28-0652223ED727}" destId="{CC825A97-5624-4C7F-B7A3-E4B2CFC84729}" srcOrd="0" destOrd="0" presId="urn:microsoft.com/office/officeart/2005/8/layout/vProcess5"/>
    <dgm:cxn modelId="{1A232B5B-F6A0-497E-B69C-B882F2AF20EB}" type="presOf" srcId="{E09C57AF-992A-42EA-BCFE-E1043597F9CD}" destId="{2F3714C8-6BC1-4B11-954E-D6F1DAA8397F}" srcOrd="1" destOrd="0" presId="urn:microsoft.com/office/officeart/2005/8/layout/vProcess5"/>
    <dgm:cxn modelId="{D6C2E3FE-6C7A-429B-830E-B59527E63A1F}" srcId="{F43F29E7-0D51-4EF5-9A77-DF29E3BCF478}" destId="{CBC772A6-2B7E-4F7F-8570-98537F8ED09E}" srcOrd="4" destOrd="0" parTransId="{E2E1356E-92B1-43F7-A8D6-E7539153E65D}" sibTransId="{A9CD09E1-67EF-41BC-AC49-5A3768C9098C}"/>
    <dgm:cxn modelId="{7536800D-51C7-44E3-95A6-E7F6EDF18BBC}" type="presOf" srcId="{E58DBF40-8183-4392-925C-F33AE5F627A5}" destId="{307BD63E-D618-470D-BCC9-B463470F508C}" srcOrd="0" destOrd="0" presId="urn:microsoft.com/office/officeart/2005/8/layout/vProcess5"/>
    <dgm:cxn modelId="{BADB7289-2722-4804-9AF3-10073AD1FC60}" type="presOf" srcId="{CBC772A6-2B7E-4F7F-8570-98537F8ED09E}" destId="{F648314A-37D7-4867-8E25-2D9172781F3C}" srcOrd="1" destOrd="0" presId="urn:microsoft.com/office/officeart/2005/8/layout/vProcess5"/>
    <dgm:cxn modelId="{BE59EAC8-927D-45EF-A005-A3E64ADDF8D8}" srcId="{F43F29E7-0D51-4EF5-9A77-DF29E3BCF478}" destId="{E09C57AF-992A-42EA-BCFE-E1043597F9CD}" srcOrd="1" destOrd="0" parTransId="{11A6B4B1-A001-4A1C-AA8E-1A1F09DA7ECB}" sibTransId="{EB24EE27-907F-402C-BFC8-13C5B03B8B33}"/>
    <dgm:cxn modelId="{78EF71DA-2FF5-488A-AC9A-22325082EF6E}" type="presOf" srcId="{CBC772A6-2B7E-4F7F-8570-98537F8ED09E}" destId="{5EA3491A-BC31-44CC-8003-F0D4920EC80D}" srcOrd="0" destOrd="0" presId="urn:microsoft.com/office/officeart/2005/8/layout/vProcess5"/>
    <dgm:cxn modelId="{34F912B0-E4C6-44CC-B7F3-0F92CB662EDE}" type="presOf" srcId="{E58DBF40-8183-4392-925C-F33AE5F627A5}" destId="{B85FC401-74C1-477F-8740-60836169A05B}" srcOrd="1" destOrd="0" presId="urn:microsoft.com/office/officeart/2005/8/layout/vProcess5"/>
    <dgm:cxn modelId="{06DE08F1-71A4-4C16-B0B7-C3F7D191A9BD}" srcId="{F43F29E7-0D51-4EF5-9A77-DF29E3BCF478}" destId="{50D610C0-B103-4BA0-8B90-8AC9BDCDCC60}" srcOrd="5" destOrd="0" parTransId="{C82FBC53-5B94-4D95-81D0-E78FF9C91BFF}" sibTransId="{7AC4D000-0A19-4191-981E-2D5DA9CCF85C}"/>
    <dgm:cxn modelId="{340C4318-7D6D-4819-8138-F3D7DDC66A37}" type="presOf" srcId="{E09C57AF-992A-42EA-BCFE-E1043597F9CD}" destId="{DFF1CAAF-4A9D-46D8-BBF7-431484E999AE}" srcOrd="0" destOrd="0" presId="urn:microsoft.com/office/officeart/2005/8/layout/vProcess5"/>
    <dgm:cxn modelId="{9CEDCA63-3F81-41D9-924F-63976150E54C}" type="presOf" srcId="{93571A77-8869-4AB9-BFAC-74015D282D2C}" destId="{FAD83A78-E335-4463-B807-5707155FC46D}" srcOrd="0" destOrd="0" presId="urn:microsoft.com/office/officeart/2005/8/layout/vProcess5"/>
    <dgm:cxn modelId="{842E7C01-8872-4370-BF6A-AED10F83D7C0}" type="presOf" srcId="{7E32FA94-713B-42CC-A81D-DBC91926067C}" destId="{2A29A9E9-C95B-42EB-A18B-294E1BE1DA90}" srcOrd="1" destOrd="0" presId="urn:microsoft.com/office/officeart/2005/8/layout/vProcess5"/>
    <dgm:cxn modelId="{3FA84D01-1C71-4773-A74D-BE235B123F1B}" type="presParOf" srcId="{D5A0C520-6064-458C-9D32-D58E55E633B2}" destId="{5949CC10-01E9-4900-A7B6-FAEF822538AC}" srcOrd="0" destOrd="0" presId="urn:microsoft.com/office/officeart/2005/8/layout/vProcess5"/>
    <dgm:cxn modelId="{E654DE5D-D935-43E2-9B0F-C4FF6F04A781}" type="presParOf" srcId="{D5A0C520-6064-458C-9D32-D58E55E633B2}" destId="{5CA8EF07-CCF8-48E4-A5E7-6109A3ED122E}" srcOrd="1" destOrd="0" presId="urn:microsoft.com/office/officeart/2005/8/layout/vProcess5"/>
    <dgm:cxn modelId="{66B16CE2-09C8-4CEB-AA40-B2831C2627AB}" type="presParOf" srcId="{D5A0C520-6064-458C-9D32-D58E55E633B2}" destId="{DFF1CAAF-4A9D-46D8-BBF7-431484E999AE}" srcOrd="2" destOrd="0" presId="urn:microsoft.com/office/officeart/2005/8/layout/vProcess5"/>
    <dgm:cxn modelId="{171C6161-9B38-4D94-88F0-C497829A0DFB}" type="presParOf" srcId="{D5A0C520-6064-458C-9D32-D58E55E633B2}" destId="{A427D43D-71A2-49B0-8949-3791EC45C788}" srcOrd="3" destOrd="0" presId="urn:microsoft.com/office/officeart/2005/8/layout/vProcess5"/>
    <dgm:cxn modelId="{D93EA5F9-87E8-4A7E-959A-C2621AD19132}" type="presParOf" srcId="{D5A0C520-6064-458C-9D32-D58E55E633B2}" destId="{307BD63E-D618-470D-BCC9-B463470F508C}" srcOrd="4" destOrd="0" presId="urn:microsoft.com/office/officeart/2005/8/layout/vProcess5"/>
    <dgm:cxn modelId="{B9992923-CDC2-41D4-B2D1-658F3BE42037}" type="presParOf" srcId="{D5A0C520-6064-458C-9D32-D58E55E633B2}" destId="{5EA3491A-BC31-44CC-8003-F0D4920EC80D}" srcOrd="5" destOrd="0" presId="urn:microsoft.com/office/officeart/2005/8/layout/vProcess5"/>
    <dgm:cxn modelId="{5D4A84E6-A6C2-466E-8CA0-677C53CA2B31}" type="presParOf" srcId="{D5A0C520-6064-458C-9D32-D58E55E633B2}" destId="{3B814988-B221-4280-BF50-DB0225AC25BA}" srcOrd="6" destOrd="0" presId="urn:microsoft.com/office/officeart/2005/8/layout/vProcess5"/>
    <dgm:cxn modelId="{A1F26D3C-8F5D-4738-AE4F-6443DE707EFE}" type="presParOf" srcId="{D5A0C520-6064-458C-9D32-D58E55E633B2}" destId="{7630F4BF-608A-4508-86C6-6E828000B476}" srcOrd="7" destOrd="0" presId="urn:microsoft.com/office/officeart/2005/8/layout/vProcess5"/>
    <dgm:cxn modelId="{64FA5CED-BCCE-4569-88F6-A6BEC06AD808}" type="presParOf" srcId="{D5A0C520-6064-458C-9D32-D58E55E633B2}" destId="{FAD83A78-E335-4463-B807-5707155FC46D}" srcOrd="8" destOrd="0" presId="urn:microsoft.com/office/officeart/2005/8/layout/vProcess5"/>
    <dgm:cxn modelId="{18DA75CF-D469-4BB3-8238-F0A51348A09F}" type="presParOf" srcId="{D5A0C520-6064-458C-9D32-D58E55E633B2}" destId="{CC825A97-5624-4C7F-B7A3-E4B2CFC84729}" srcOrd="9" destOrd="0" presId="urn:microsoft.com/office/officeart/2005/8/layout/vProcess5"/>
    <dgm:cxn modelId="{34F705D5-09C9-43F4-8008-1D536CBF0135}" type="presParOf" srcId="{D5A0C520-6064-458C-9D32-D58E55E633B2}" destId="{0AE89E36-E85F-4B63-9008-FFD5754029F0}" srcOrd="10" destOrd="0" presId="urn:microsoft.com/office/officeart/2005/8/layout/vProcess5"/>
    <dgm:cxn modelId="{5F2BC834-8F90-4DCC-802C-309D0E907C5B}" type="presParOf" srcId="{D5A0C520-6064-458C-9D32-D58E55E633B2}" destId="{2F3714C8-6BC1-4B11-954E-D6F1DAA8397F}" srcOrd="11" destOrd="0" presId="urn:microsoft.com/office/officeart/2005/8/layout/vProcess5"/>
    <dgm:cxn modelId="{3A761EAD-B8A4-429B-9E3F-CCDC59D656B6}" type="presParOf" srcId="{D5A0C520-6064-458C-9D32-D58E55E633B2}" destId="{2A29A9E9-C95B-42EB-A18B-294E1BE1DA90}" srcOrd="12" destOrd="0" presId="urn:microsoft.com/office/officeart/2005/8/layout/vProcess5"/>
    <dgm:cxn modelId="{621AF7DA-0DBE-473D-B677-0BA9160F649F}" type="presParOf" srcId="{D5A0C520-6064-458C-9D32-D58E55E633B2}" destId="{B85FC401-74C1-477F-8740-60836169A05B}" srcOrd="13" destOrd="0" presId="urn:microsoft.com/office/officeart/2005/8/layout/vProcess5"/>
    <dgm:cxn modelId="{6DEC39E7-6A14-41B3-ADD0-9A7807197E90}" type="presParOf" srcId="{D5A0C520-6064-458C-9D32-D58E55E633B2}" destId="{F648314A-37D7-4867-8E25-2D9172781F3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524DE9-6F22-49F1-ACE0-AA8F54617EC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zh-CN" altLang="en-US"/>
        </a:p>
      </dgm:t>
    </dgm:pt>
    <dgm:pt modelId="{FFE0086E-C8E1-43DC-9D38-BEB45081850D}">
      <dgm:prSet custT="1"/>
      <dgm:spPr/>
      <dgm:t>
        <a:bodyPr/>
        <a:lstStyle/>
        <a:p>
          <a:pPr rtl="0"/>
          <a:r>
            <a:rPr lang="zh-CN" altLang="en-US" sz="2400" dirty="0" smtClean="0"/>
            <a:t>由市规土局会同市发改委、市经信委等部门开展全市总体层面规划战略研究</a:t>
          </a:r>
          <a:endParaRPr lang="zh-CN" altLang="en-US" sz="2400" dirty="0"/>
        </a:p>
      </dgm:t>
    </dgm:pt>
    <dgm:pt modelId="{E2E3E6AA-A7BB-43D1-A989-3763CC2D69FA}" type="parTrans" cxnId="{04A78607-6742-43A4-AC39-33C1BC4F1E6F}">
      <dgm:prSet/>
      <dgm:spPr/>
      <dgm:t>
        <a:bodyPr/>
        <a:lstStyle/>
        <a:p>
          <a:endParaRPr lang="zh-CN" altLang="en-US" sz="1600"/>
        </a:p>
      </dgm:t>
    </dgm:pt>
    <dgm:pt modelId="{EAA652A9-4F36-4A41-9260-ECE278391C5F}" type="sibTrans" cxnId="{04A78607-6742-43A4-AC39-33C1BC4F1E6F}">
      <dgm:prSet/>
      <dgm:spPr/>
      <dgm:t>
        <a:bodyPr/>
        <a:lstStyle/>
        <a:p>
          <a:endParaRPr lang="zh-CN" altLang="en-US" sz="1600"/>
        </a:p>
      </dgm:t>
    </dgm:pt>
    <dgm:pt modelId="{BFE01785-4FCC-4C97-BEC7-FC37E375F9F0}">
      <dgm:prSet custT="1"/>
      <dgm:spPr/>
      <dgm:t>
        <a:bodyPr/>
        <a:lstStyle/>
        <a:p>
          <a:pPr rtl="0"/>
          <a:r>
            <a:rPr lang="zh-CN" altLang="en-US" sz="2400" smtClean="0"/>
            <a:t>确定与上海全球城市定位、建设五个中心目标相匹配的用地结构、产业布局、发展规模和转型方向，调整优化工业用地布局和结构，明确重点转型区域、总体规模及其盘活方向、开发时序和策略。</a:t>
          </a:r>
          <a:endParaRPr lang="zh-CN" altLang="en-US" sz="2400"/>
        </a:p>
      </dgm:t>
    </dgm:pt>
    <dgm:pt modelId="{524E8991-9053-4ADE-B414-9475379F2C52}" type="parTrans" cxnId="{D7AFC501-4A9B-49EB-9FE7-9E4A426D945D}">
      <dgm:prSet/>
      <dgm:spPr/>
      <dgm:t>
        <a:bodyPr/>
        <a:lstStyle/>
        <a:p>
          <a:endParaRPr lang="zh-CN" altLang="en-US" sz="1600"/>
        </a:p>
      </dgm:t>
    </dgm:pt>
    <dgm:pt modelId="{3921F6CE-BDC1-4588-85BE-1A8AC715912D}" type="sibTrans" cxnId="{D7AFC501-4A9B-49EB-9FE7-9E4A426D945D}">
      <dgm:prSet/>
      <dgm:spPr/>
      <dgm:t>
        <a:bodyPr/>
        <a:lstStyle/>
        <a:p>
          <a:endParaRPr lang="zh-CN" altLang="en-US" sz="1600"/>
        </a:p>
      </dgm:t>
    </dgm:pt>
    <dgm:pt modelId="{FFBF0368-4EEE-4842-838A-E8A6ACC19484}" type="pres">
      <dgm:prSet presAssocID="{F3524DE9-6F22-49F1-ACE0-AA8F54617EC3}" presName="linear" presStyleCnt="0">
        <dgm:presLayoutVars>
          <dgm:animLvl val="lvl"/>
          <dgm:resizeHandles val="exact"/>
        </dgm:presLayoutVars>
      </dgm:prSet>
      <dgm:spPr/>
      <dgm:t>
        <a:bodyPr/>
        <a:lstStyle/>
        <a:p>
          <a:endParaRPr lang="zh-CN" altLang="en-US"/>
        </a:p>
      </dgm:t>
    </dgm:pt>
    <dgm:pt modelId="{668E519B-4DF0-4D86-829E-4DA5CE1DC672}" type="pres">
      <dgm:prSet presAssocID="{FFE0086E-C8E1-43DC-9D38-BEB45081850D}" presName="parentText" presStyleLbl="node1" presStyleIdx="0" presStyleCnt="2">
        <dgm:presLayoutVars>
          <dgm:chMax val="0"/>
          <dgm:bulletEnabled val="1"/>
        </dgm:presLayoutVars>
      </dgm:prSet>
      <dgm:spPr/>
      <dgm:t>
        <a:bodyPr/>
        <a:lstStyle/>
        <a:p>
          <a:endParaRPr lang="zh-CN" altLang="en-US"/>
        </a:p>
      </dgm:t>
    </dgm:pt>
    <dgm:pt modelId="{D8E9E198-0613-40D7-8137-2B0B9749551E}" type="pres">
      <dgm:prSet presAssocID="{EAA652A9-4F36-4A41-9260-ECE278391C5F}" presName="spacer" presStyleCnt="0"/>
      <dgm:spPr/>
    </dgm:pt>
    <dgm:pt modelId="{E1A4134B-21A5-4FCE-B274-C136E09B7B47}" type="pres">
      <dgm:prSet presAssocID="{BFE01785-4FCC-4C97-BEC7-FC37E375F9F0}" presName="parentText" presStyleLbl="node1" presStyleIdx="1" presStyleCnt="2">
        <dgm:presLayoutVars>
          <dgm:chMax val="0"/>
          <dgm:bulletEnabled val="1"/>
        </dgm:presLayoutVars>
      </dgm:prSet>
      <dgm:spPr/>
      <dgm:t>
        <a:bodyPr/>
        <a:lstStyle/>
        <a:p>
          <a:endParaRPr lang="zh-CN" altLang="en-US"/>
        </a:p>
      </dgm:t>
    </dgm:pt>
  </dgm:ptLst>
  <dgm:cxnLst>
    <dgm:cxn modelId="{F06C15ED-7FB3-4A8B-B949-810050498609}" type="presOf" srcId="{BFE01785-4FCC-4C97-BEC7-FC37E375F9F0}" destId="{E1A4134B-21A5-4FCE-B274-C136E09B7B47}" srcOrd="0" destOrd="0" presId="urn:microsoft.com/office/officeart/2005/8/layout/vList2"/>
    <dgm:cxn modelId="{F1382654-ECA3-43AB-B0E8-CBF6EFE59007}" type="presOf" srcId="{FFE0086E-C8E1-43DC-9D38-BEB45081850D}" destId="{668E519B-4DF0-4D86-829E-4DA5CE1DC672}" srcOrd="0" destOrd="0" presId="urn:microsoft.com/office/officeart/2005/8/layout/vList2"/>
    <dgm:cxn modelId="{D7AFC501-4A9B-49EB-9FE7-9E4A426D945D}" srcId="{F3524DE9-6F22-49F1-ACE0-AA8F54617EC3}" destId="{BFE01785-4FCC-4C97-BEC7-FC37E375F9F0}" srcOrd="1" destOrd="0" parTransId="{524E8991-9053-4ADE-B414-9475379F2C52}" sibTransId="{3921F6CE-BDC1-4588-85BE-1A8AC715912D}"/>
    <dgm:cxn modelId="{17A9C415-9751-48DA-9848-481B4FEB5F56}" type="presOf" srcId="{F3524DE9-6F22-49F1-ACE0-AA8F54617EC3}" destId="{FFBF0368-4EEE-4842-838A-E8A6ACC19484}" srcOrd="0" destOrd="0" presId="urn:microsoft.com/office/officeart/2005/8/layout/vList2"/>
    <dgm:cxn modelId="{04A78607-6742-43A4-AC39-33C1BC4F1E6F}" srcId="{F3524DE9-6F22-49F1-ACE0-AA8F54617EC3}" destId="{FFE0086E-C8E1-43DC-9D38-BEB45081850D}" srcOrd="0" destOrd="0" parTransId="{E2E3E6AA-A7BB-43D1-A989-3763CC2D69FA}" sibTransId="{EAA652A9-4F36-4A41-9260-ECE278391C5F}"/>
    <dgm:cxn modelId="{5AC933BD-5F7D-416A-95BE-8854C700D39A}" type="presParOf" srcId="{FFBF0368-4EEE-4842-838A-E8A6ACC19484}" destId="{668E519B-4DF0-4D86-829E-4DA5CE1DC672}" srcOrd="0" destOrd="0" presId="urn:microsoft.com/office/officeart/2005/8/layout/vList2"/>
    <dgm:cxn modelId="{FEA34968-0D46-4BBF-8ED9-37313F7AE0D4}" type="presParOf" srcId="{FFBF0368-4EEE-4842-838A-E8A6ACC19484}" destId="{D8E9E198-0613-40D7-8137-2B0B9749551E}" srcOrd="1" destOrd="0" presId="urn:microsoft.com/office/officeart/2005/8/layout/vList2"/>
    <dgm:cxn modelId="{45377F71-79D0-47F5-B946-8EFE3059BE88}" type="presParOf" srcId="{FFBF0368-4EEE-4842-838A-E8A6ACC19484}" destId="{E1A4134B-21A5-4FCE-B274-C136E09B7B4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95DBA5-037B-4E1C-AF78-17DB06115C18}"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zh-CN" altLang="en-US"/>
        </a:p>
      </dgm:t>
    </dgm:pt>
    <dgm:pt modelId="{83D36C8A-0628-41E2-B028-F1759B986F76}">
      <dgm:prSet custT="1"/>
      <dgm:spPr/>
      <dgm:t>
        <a:bodyPr/>
        <a:lstStyle/>
        <a:p>
          <a:pPr rtl="0"/>
          <a:r>
            <a:rPr lang="zh-CN" altLang="en-US" sz="2000" dirty="0" smtClean="0"/>
            <a:t>由各区县政府组织编制，是区县政府实施存量工业用地盘活的规划管理依据。</a:t>
          </a:r>
          <a:endParaRPr lang="zh-CN" altLang="en-US" sz="2000" dirty="0"/>
        </a:p>
      </dgm:t>
    </dgm:pt>
    <dgm:pt modelId="{5D6629A4-681D-4326-816B-3FFAB18B0713}" type="parTrans" cxnId="{B0476F0F-BEED-4211-93F8-027F1714437D}">
      <dgm:prSet/>
      <dgm:spPr/>
      <dgm:t>
        <a:bodyPr/>
        <a:lstStyle/>
        <a:p>
          <a:endParaRPr lang="zh-CN" altLang="en-US" sz="1600"/>
        </a:p>
      </dgm:t>
    </dgm:pt>
    <dgm:pt modelId="{D23DFFA5-456F-47D5-863B-E738160555AF}" type="sibTrans" cxnId="{B0476F0F-BEED-4211-93F8-027F1714437D}">
      <dgm:prSet/>
      <dgm:spPr/>
      <dgm:t>
        <a:bodyPr/>
        <a:lstStyle/>
        <a:p>
          <a:endParaRPr lang="zh-CN" altLang="en-US" sz="1600"/>
        </a:p>
      </dgm:t>
    </dgm:pt>
    <dgm:pt modelId="{14C918E2-1F81-438E-9644-9628127AD90E}">
      <dgm:prSet custT="1"/>
      <dgm:spPr/>
      <dgm:t>
        <a:bodyPr/>
        <a:lstStyle/>
        <a:p>
          <a:pPr rtl="0"/>
          <a:r>
            <a:rPr lang="zh-CN" altLang="en-US" sz="2000" b="1" dirty="0" smtClean="0">
              <a:solidFill>
                <a:srgbClr val="002060"/>
              </a:solidFill>
            </a:rPr>
            <a:t>划定整体转型区域的范围和总体规模</a:t>
          </a:r>
          <a:r>
            <a:rPr lang="zh-CN" altLang="en-US" sz="2000" dirty="0" smtClean="0"/>
            <a:t>，明确转型区域的发展方向、主要功能、实施策略等相关内容。</a:t>
          </a:r>
          <a:endParaRPr lang="zh-CN" altLang="en-US" sz="2000" dirty="0"/>
        </a:p>
      </dgm:t>
    </dgm:pt>
    <dgm:pt modelId="{96BD0F8E-984D-4359-A0B1-D67A944E896A}" type="parTrans" cxnId="{F998E5A8-7D31-4A87-A823-9149CF4AECDB}">
      <dgm:prSet/>
      <dgm:spPr/>
      <dgm:t>
        <a:bodyPr/>
        <a:lstStyle/>
        <a:p>
          <a:endParaRPr lang="zh-CN" altLang="en-US" sz="1600"/>
        </a:p>
      </dgm:t>
    </dgm:pt>
    <dgm:pt modelId="{A378EE1C-58D3-4996-A192-D92A37469ABD}" type="sibTrans" cxnId="{F998E5A8-7D31-4A87-A823-9149CF4AECDB}">
      <dgm:prSet/>
      <dgm:spPr/>
      <dgm:t>
        <a:bodyPr/>
        <a:lstStyle/>
        <a:p>
          <a:endParaRPr lang="zh-CN" altLang="en-US" sz="1600"/>
        </a:p>
      </dgm:t>
    </dgm:pt>
    <dgm:pt modelId="{8CECA03F-95B6-427F-926E-3618399B1341}">
      <dgm:prSet custT="1"/>
      <dgm:spPr/>
      <dgm:t>
        <a:bodyPr/>
        <a:lstStyle/>
        <a:p>
          <a:pPr rtl="0"/>
          <a:r>
            <a:rPr lang="zh-CN" altLang="en-US" sz="2000" dirty="0" smtClean="0"/>
            <a:t>确定转型区域基础设施、公共服务和其他公益性设施的功能、规模及布局要求。</a:t>
          </a:r>
          <a:endParaRPr lang="zh-CN" altLang="en-US" sz="2000" dirty="0"/>
        </a:p>
      </dgm:t>
    </dgm:pt>
    <dgm:pt modelId="{F0750B3F-DD3C-4500-9B4A-6A61A9F28565}" type="parTrans" cxnId="{1AF62136-D591-4981-AEB9-4E599E11E567}">
      <dgm:prSet/>
      <dgm:spPr/>
      <dgm:t>
        <a:bodyPr/>
        <a:lstStyle/>
        <a:p>
          <a:endParaRPr lang="zh-CN" altLang="en-US" sz="1600"/>
        </a:p>
      </dgm:t>
    </dgm:pt>
    <dgm:pt modelId="{27BE5E06-88C7-4D5F-889E-872DE02EDE7E}" type="sibTrans" cxnId="{1AF62136-D591-4981-AEB9-4E599E11E567}">
      <dgm:prSet/>
      <dgm:spPr/>
      <dgm:t>
        <a:bodyPr/>
        <a:lstStyle/>
        <a:p>
          <a:endParaRPr lang="zh-CN" altLang="en-US" sz="1600"/>
        </a:p>
      </dgm:t>
    </dgm:pt>
    <dgm:pt modelId="{22E5540A-005E-4BE6-A870-9AB700BF1901}">
      <dgm:prSet custT="1"/>
      <dgm:spPr/>
      <dgm:t>
        <a:bodyPr/>
        <a:lstStyle/>
        <a:p>
          <a:pPr rtl="0"/>
          <a:r>
            <a:rPr lang="zh-CN" altLang="en-US" sz="2000" smtClean="0"/>
            <a:t>提出转型区域内控制性详细规划编制的任务要求。</a:t>
          </a:r>
          <a:endParaRPr lang="zh-CN" altLang="en-US" sz="2000"/>
        </a:p>
      </dgm:t>
    </dgm:pt>
    <dgm:pt modelId="{4F05C63C-6C90-44D8-89A2-F3D9A9595E16}" type="parTrans" cxnId="{75691214-0503-47D5-8C93-DD474A80DD56}">
      <dgm:prSet/>
      <dgm:spPr/>
      <dgm:t>
        <a:bodyPr/>
        <a:lstStyle/>
        <a:p>
          <a:endParaRPr lang="zh-CN" altLang="en-US" sz="1600"/>
        </a:p>
      </dgm:t>
    </dgm:pt>
    <dgm:pt modelId="{FA76AE29-8DE5-4A79-BE67-E1833B4E91C4}" type="sibTrans" cxnId="{75691214-0503-47D5-8C93-DD474A80DD56}">
      <dgm:prSet/>
      <dgm:spPr/>
      <dgm:t>
        <a:bodyPr/>
        <a:lstStyle/>
        <a:p>
          <a:endParaRPr lang="zh-CN" altLang="en-US" sz="1600"/>
        </a:p>
      </dgm:t>
    </dgm:pt>
    <dgm:pt modelId="{39FF647F-BCF0-4F20-8E77-F96928C417D0}" type="pres">
      <dgm:prSet presAssocID="{2695DBA5-037B-4E1C-AF78-17DB06115C18}" presName="linear" presStyleCnt="0">
        <dgm:presLayoutVars>
          <dgm:animLvl val="lvl"/>
          <dgm:resizeHandles val="exact"/>
        </dgm:presLayoutVars>
      </dgm:prSet>
      <dgm:spPr/>
      <dgm:t>
        <a:bodyPr/>
        <a:lstStyle/>
        <a:p>
          <a:endParaRPr lang="zh-CN" altLang="en-US"/>
        </a:p>
      </dgm:t>
    </dgm:pt>
    <dgm:pt modelId="{AFDE0696-039C-4C65-86F6-853F96BED6D7}" type="pres">
      <dgm:prSet presAssocID="{83D36C8A-0628-41E2-B028-F1759B986F76}" presName="parentText" presStyleLbl="node1" presStyleIdx="0" presStyleCnt="4">
        <dgm:presLayoutVars>
          <dgm:chMax val="0"/>
          <dgm:bulletEnabled val="1"/>
        </dgm:presLayoutVars>
      </dgm:prSet>
      <dgm:spPr/>
      <dgm:t>
        <a:bodyPr/>
        <a:lstStyle/>
        <a:p>
          <a:endParaRPr lang="zh-CN" altLang="en-US"/>
        </a:p>
      </dgm:t>
    </dgm:pt>
    <dgm:pt modelId="{F531CCE4-1275-4F5F-8733-0F37F94A7CCF}" type="pres">
      <dgm:prSet presAssocID="{D23DFFA5-456F-47D5-863B-E738160555AF}" presName="spacer" presStyleCnt="0"/>
      <dgm:spPr/>
    </dgm:pt>
    <dgm:pt modelId="{29DA0F7E-B0B9-493E-A07F-F9054F975A98}" type="pres">
      <dgm:prSet presAssocID="{14C918E2-1F81-438E-9644-9628127AD90E}" presName="parentText" presStyleLbl="node1" presStyleIdx="1" presStyleCnt="4">
        <dgm:presLayoutVars>
          <dgm:chMax val="0"/>
          <dgm:bulletEnabled val="1"/>
        </dgm:presLayoutVars>
      </dgm:prSet>
      <dgm:spPr/>
      <dgm:t>
        <a:bodyPr/>
        <a:lstStyle/>
        <a:p>
          <a:endParaRPr lang="zh-CN" altLang="en-US"/>
        </a:p>
      </dgm:t>
    </dgm:pt>
    <dgm:pt modelId="{8BECA42E-D92C-4CC3-B2B1-673A3EE5C86D}" type="pres">
      <dgm:prSet presAssocID="{A378EE1C-58D3-4996-A192-D92A37469ABD}" presName="spacer" presStyleCnt="0"/>
      <dgm:spPr/>
    </dgm:pt>
    <dgm:pt modelId="{5B1F2133-DF2E-4B2D-9334-BF9B512079CE}" type="pres">
      <dgm:prSet presAssocID="{8CECA03F-95B6-427F-926E-3618399B1341}" presName="parentText" presStyleLbl="node1" presStyleIdx="2" presStyleCnt="4">
        <dgm:presLayoutVars>
          <dgm:chMax val="0"/>
          <dgm:bulletEnabled val="1"/>
        </dgm:presLayoutVars>
      </dgm:prSet>
      <dgm:spPr/>
      <dgm:t>
        <a:bodyPr/>
        <a:lstStyle/>
        <a:p>
          <a:endParaRPr lang="zh-CN" altLang="en-US"/>
        </a:p>
      </dgm:t>
    </dgm:pt>
    <dgm:pt modelId="{C0372CA2-D6EC-4D64-8436-37C4F0563A56}" type="pres">
      <dgm:prSet presAssocID="{27BE5E06-88C7-4D5F-889E-872DE02EDE7E}" presName="spacer" presStyleCnt="0"/>
      <dgm:spPr/>
    </dgm:pt>
    <dgm:pt modelId="{958C5817-AB22-4829-BC94-CDFDA55BF3CB}" type="pres">
      <dgm:prSet presAssocID="{22E5540A-005E-4BE6-A870-9AB700BF1901}" presName="parentText" presStyleLbl="node1" presStyleIdx="3" presStyleCnt="4">
        <dgm:presLayoutVars>
          <dgm:chMax val="0"/>
          <dgm:bulletEnabled val="1"/>
        </dgm:presLayoutVars>
      </dgm:prSet>
      <dgm:spPr/>
      <dgm:t>
        <a:bodyPr/>
        <a:lstStyle/>
        <a:p>
          <a:endParaRPr lang="zh-CN" altLang="en-US"/>
        </a:p>
      </dgm:t>
    </dgm:pt>
  </dgm:ptLst>
  <dgm:cxnLst>
    <dgm:cxn modelId="{F998E5A8-7D31-4A87-A823-9149CF4AECDB}" srcId="{2695DBA5-037B-4E1C-AF78-17DB06115C18}" destId="{14C918E2-1F81-438E-9644-9628127AD90E}" srcOrd="1" destOrd="0" parTransId="{96BD0F8E-984D-4359-A0B1-D67A944E896A}" sibTransId="{A378EE1C-58D3-4996-A192-D92A37469ABD}"/>
    <dgm:cxn modelId="{1AF62136-D591-4981-AEB9-4E599E11E567}" srcId="{2695DBA5-037B-4E1C-AF78-17DB06115C18}" destId="{8CECA03F-95B6-427F-926E-3618399B1341}" srcOrd="2" destOrd="0" parTransId="{F0750B3F-DD3C-4500-9B4A-6A61A9F28565}" sibTransId="{27BE5E06-88C7-4D5F-889E-872DE02EDE7E}"/>
    <dgm:cxn modelId="{ABA45C91-B0A9-48FA-9836-731019A7F6C0}" type="presOf" srcId="{14C918E2-1F81-438E-9644-9628127AD90E}" destId="{29DA0F7E-B0B9-493E-A07F-F9054F975A98}" srcOrd="0" destOrd="0" presId="urn:microsoft.com/office/officeart/2005/8/layout/vList2"/>
    <dgm:cxn modelId="{A5B59DC3-77D7-4C60-B161-3BAB7689815F}" type="presOf" srcId="{8CECA03F-95B6-427F-926E-3618399B1341}" destId="{5B1F2133-DF2E-4B2D-9334-BF9B512079CE}" srcOrd="0" destOrd="0" presId="urn:microsoft.com/office/officeart/2005/8/layout/vList2"/>
    <dgm:cxn modelId="{FD06B288-1E7E-4303-A3BF-4BC4CD3FBC5A}" type="presOf" srcId="{22E5540A-005E-4BE6-A870-9AB700BF1901}" destId="{958C5817-AB22-4829-BC94-CDFDA55BF3CB}" srcOrd="0" destOrd="0" presId="urn:microsoft.com/office/officeart/2005/8/layout/vList2"/>
    <dgm:cxn modelId="{75691214-0503-47D5-8C93-DD474A80DD56}" srcId="{2695DBA5-037B-4E1C-AF78-17DB06115C18}" destId="{22E5540A-005E-4BE6-A870-9AB700BF1901}" srcOrd="3" destOrd="0" parTransId="{4F05C63C-6C90-44D8-89A2-F3D9A9595E16}" sibTransId="{FA76AE29-8DE5-4A79-BE67-E1833B4E91C4}"/>
    <dgm:cxn modelId="{F8CF2363-839A-49A1-94CD-AE310F562791}" type="presOf" srcId="{2695DBA5-037B-4E1C-AF78-17DB06115C18}" destId="{39FF647F-BCF0-4F20-8E77-F96928C417D0}" srcOrd="0" destOrd="0" presId="urn:microsoft.com/office/officeart/2005/8/layout/vList2"/>
    <dgm:cxn modelId="{4CCA8355-3CD7-42C4-830D-3155F77A2504}" type="presOf" srcId="{83D36C8A-0628-41E2-B028-F1759B986F76}" destId="{AFDE0696-039C-4C65-86F6-853F96BED6D7}" srcOrd="0" destOrd="0" presId="urn:microsoft.com/office/officeart/2005/8/layout/vList2"/>
    <dgm:cxn modelId="{B0476F0F-BEED-4211-93F8-027F1714437D}" srcId="{2695DBA5-037B-4E1C-AF78-17DB06115C18}" destId="{83D36C8A-0628-41E2-B028-F1759B986F76}" srcOrd="0" destOrd="0" parTransId="{5D6629A4-681D-4326-816B-3FFAB18B0713}" sibTransId="{D23DFFA5-456F-47D5-863B-E738160555AF}"/>
    <dgm:cxn modelId="{49A519F1-E944-418D-A339-3D9FC8BBFAC8}" type="presParOf" srcId="{39FF647F-BCF0-4F20-8E77-F96928C417D0}" destId="{AFDE0696-039C-4C65-86F6-853F96BED6D7}" srcOrd="0" destOrd="0" presId="urn:microsoft.com/office/officeart/2005/8/layout/vList2"/>
    <dgm:cxn modelId="{495986E4-CE79-48EC-A499-E56819A6C6E7}" type="presParOf" srcId="{39FF647F-BCF0-4F20-8E77-F96928C417D0}" destId="{F531CCE4-1275-4F5F-8733-0F37F94A7CCF}" srcOrd="1" destOrd="0" presId="urn:microsoft.com/office/officeart/2005/8/layout/vList2"/>
    <dgm:cxn modelId="{8DA6DFAB-1E89-4EA7-A529-0F5721DCB0A4}" type="presParOf" srcId="{39FF647F-BCF0-4F20-8E77-F96928C417D0}" destId="{29DA0F7E-B0B9-493E-A07F-F9054F975A98}" srcOrd="2" destOrd="0" presId="urn:microsoft.com/office/officeart/2005/8/layout/vList2"/>
    <dgm:cxn modelId="{C43D4661-93E7-473C-8743-747EACE267FD}" type="presParOf" srcId="{39FF647F-BCF0-4F20-8E77-F96928C417D0}" destId="{8BECA42E-D92C-4CC3-B2B1-673A3EE5C86D}" srcOrd="3" destOrd="0" presId="urn:microsoft.com/office/officeart/2005/8/layout/vList2"/>
    <dgm:cxn modelId="{B829A296-572A-4D3A-AF9D-8BB1AEFB936B}" type="presParOf" srcId="{39FF647F-BCF0-4F20-8E77-F96928C417D0}" destId="{5B1F2133-DF2E-4B2D-9334-BF9B512079CE}" srcOrd="4" destOrd="0" presId="urn:microsoft.com/office/officeart/2005/8/layout/vList2"/>
    <dgm:cxn modelId="{EC8E6076-A717-41F3-97DA-65C134BDEF86}" type="presParOf" srcId="{39FF647F-BCF0-4F20-8E77-F96928C417D0}" destId="{C0372CA2-D6EC-4D64-8436-37C4F0563A56}" srcOrd="5" destOrd="0" presId="urn:microsoft.com/office/officeart/2005/8/layout/vList2"/>
    <dgm:cxn modelId="{359D359A-0110-412C-9774-D20345C911E1}" type="presParOf" srcId="{39FF647F-BCF0-4F20-8E77-F96928C417D0}" destId="{958C5817-AB22-4829-BC94-CDFDA55BF3C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283F26E-1731-45AD-9C90-18EFBABC30F1}"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zh-CN" altLang="en-US"/>
        </a:p>
      </dgm:t>
    </dgm:pt>
    <dgm:pt modelId="{2BB41159-2F8E-4305-9F3D-DF79A5C18C66}">
      <dgm:prSet custT="1"/>
      <dgm:spPr/>
      <dgm:t>
        <a:bodyPr/>
        <a:lstStyle/>
        <a:p>
          <a:pPr rtl="0"/>
          <a:r>
            <a:rPr lang="zh-CN" altLang="en-US" sz="2400" dirty="0" smtClean="0"/>
            <a:t>市规土局、各区县政府按照规定权限，组织编制或修订控制性详细规划。</a:t>
          </a:r>
          <a:endParaRPr lang="zh-CN" altLang="en-US" sz="2400" dirty="0"/>
        </a:p>
      </dgm:t>
    </dgm:pt>
    <dgm:pt modelId="{E85239A0-E621-4072-B2BC-5A7D9DFB4F21}" type="parTrans" cxnId="{B3EBECEC-EFE1-462F-9B85-37EFE2E202CF}">
      <dgm:prSet/>
      <dgm:spPr/>
      <dgm:t>
        <a:bodyPr/>
        <a:lstStyle/>
        <a:p>
          <a:endParaRPr lang="zh-CN" altLang="en-US" sz="1600"/>
        </a:p>
      </dgm:t>
    </dgm:pt>
    <dgm:pt modelId="{C5F0BE0B-65EC-4018-82A9-60E06CCEA56B}" type="sibTrans" cxnId="{B3EBECEC-EFE1-462F-9B85-37EFE2E202CF}">
      <dgm:prSet/>
      <dgm:spPr/>
      <dgm:t>
        <a:bodyPr/>
        <a:lstStyle/>
        <a:p>
          <a:endParaRPr lang="zh-CN" altLang="en-US" sz="1600"/>
        </a:p>
      </dgm:t>
    </dgm:pt>
    <dgm:pt modelId="{8F76BF8E-5393-4C54-9ED5-D924C43FF8B6}">
      <dgm:prSet custT="1"/>
      <dgm:spPr/>
      <dgm:t>
        <a:bodyPr/>
        <a:lstStyle/>
        <a:p>
          <a:pPr rtl="0"/>
          <a:r>
            <a:rPr lang="zh-CN" altLang="en-US" sz="2400" dirty="0" smtClean="0"/>
            <a:t>确定转型区域用地规模、空间布局、开发强度、配套设施、道路系统、绿化环境、风貌保护等控制要求。</a:t>
          </a:r>
          <a:endParaRPr lang="zh-CN" altLang="en-US" sz="2400" dirty="0"/>
        </a:p>
      </dgm:t>
    </dgm:pt>
    <dgm:pt modelId="{C7FD3965-0F56-48E8-B58A-0A5F6B65866A}" type="parTrans" cxnId="{8D9C5FF6-058B-4E13-ACCE-0FBE3391DDEB}">
      <dgm:prSet/>
      <dgm:spPr/>
      <dgm:t>
        <a:bodyPr/>
        <a:lstStyle/>
        <a:p>
          <a:endParaRPr lang="zh-CN" altLang="en-US" sz="1600"/>
        </a:p>
      </dgm:t>
    </dgm:pt>
    <dgm:pt modelId="{10409E84-0427-4A00-A5B6-CE30BABEAFFD}" type="sibTrans" cxnId="{8D9C5FF6-058B-4E13-ACCE-0FBE3391DDEB}">
      <dgm:prSet/>
      <dgm:spPr/>
      <dgm:t>
        <a:bodyPr/>
        <a:lstStyle/>
        <a:p>
          <a:endParaRPr lang="zh-CN" altLang="en-US" sz="1600"/>
        </a:p>
      </dgm:t>
    </dgm:pt>
    <dgm:pt modelId="{16DEE8AF-604B-4956-B778-C8A4190F7B78}">
      <dgm:prSet custT="1"/>
      <dgm:spPr/>
      <dgm:t>
        <a:bodyPr/>
        <a:lstStyle/>
        <a:p>
          <a:pPr rtl="0"/>
          <a:r>
            <a:rPr lang="zh-CN" altLang="en-US" sz="2400" smtClean="0"/>
            <a:t>明确转型区域内必须配置基础设施、公共服务设施以及其他公益性设施的内容、类型、规模和用地布局。</a:t>
          </a:r>
          <a:endParaRPr lang="zh-CN" altLang="en-US" sz="2400"/>
        </a:p>
      </dgm:t>
    </dgm:pt>
    <dgm:pt modelId="{CA5A75F1-74AC-43EC-8B9E-3F8A382E7F8D}" type="parTrans" cxnId="{F1D8DCC9-4C53-4356-BDC5-8B5F47D5FBCE}">
      <dgm:prSet/>
      <dgm:spPr/>
      <dgm:t>
        <a:bodyPr/>
        <a:lstStyle/>
        <a:p>
          <a:endParaRPr lang="zh-CN" altLang="en-US" sz="1600"/>
        </a:p>
      </dgm:t>
    </dgm:pt>
    <dgm:pt modelId="{CF43815A-B08A-496D-9068-1158150BD210}" type="sibTrans" cxnId="{F1D8DCC9-4C53-4356-BDC5-8B5F47D5FBCE}">
      <dgm:prSet/>
      <dgm:spPr/>
      <dgm:t>
        <a:bodyPr/>
        <a:lstStyle/>
        <a:p>
          <a:endParaRPr lang="zh-CN" altLang="en-US" sz="1600"/>
        </a:p>
      </dgm:t>
    </dgm:pt>
    <dgm:pt modelId="{927A065B-DF9A-43C7-AE5D-903E610CFA8E}" type="pres">
      <dgm:prSet presAssocID="{3283F26E-1731-45AD-9C90-18EFBABC30F1}" presName="linear" presStyleCnt="0">
        <dgm:presLayoutVars>
          <dgm:animLvl val="lvl"/>
          <dgm:resizeHandles val="exact"/>
        </dgm:presLayoutVars>
      </dgm:prSet>
      <dgm:spPr/>
      <dgm:t>
        <a:bodyPr/>
        <a:lstStyle/>
        <a:p>
          <a:endParaRPr lang="zh-CN" altLang="en-US"/>
        </a:p>
      </dgm:t>
    </dgm:pt>
    <dgm:pt modelId="{FB49F9C4-8483-4C15-BA8E-067D764D77FF}" type="pres">
      <dgm:prSet presAssocID="{2BB41159-2F8E-4305-9F3D-DF79A5C18C66}" presName="parentText" presStyleLbl="node1" presStyleIdx="0" presStyleCnt="3">
        <dgm:presLayoutVars>
          <dgm:chMax val="0"/>
          <dgm:bulletEnabled val="1"/>
        </dgm:presLayoutVars>
      </dgm:prSet>
      <dgm:spPr/>
      <dgm:t>
        <a:bodyPr/>
        <a:lstStyle/>
        <a:p>
          <a:endParaRPr lang="zh-CN" altLang="en-US"/>
        </a:p>
      </dgm:t>
    </dgm:pt>
    <dgm:pt modelId="{E1C42035-AA09-4C20-B3E1-B9A193D2CD00}" type="pres">
      <dgm:prSet presAssocID="{C5F0BE0B-65EC-4018-82A9-60E06CCEA56B}" presName="spacer" presStyleCnt="0"/>
      <dgm:spPr/>
    </dgm:pt>
    <dgm:pt modelId="{36371098-3490-410B-A085-FE20C4674B35}" type="pres">
      <dgm:prSet presAssocID="{8F76BF8E-5393-4C54-9ED5-D924C43FF8B6}" presName="parentText" presStyleLbl="node1" presStyleIdx="1" presStyleCnt="3">
        <dgm:presLayoutVars>
          <dgm:chMax val="0"/>
          <dgm:bulletEnabled val="1"/>
        </dgm:presLayoutVars>
      </dgm:prSet>
      <dgm:spPr/>
      <dgm:t>
        <a:bodyPr/>
        <a:lstStyle/>
        <a:p>
          <a:endParaRPr lang="zh-CN" altLang="en-US"/>
        </a:p>
      </dgm:t>
    </dgm:pt>
    <dgm:pt modelId="{CE9E5F29-39A2-45F8-B416-6150F3A11B1E}" type="pres">
      <dgm:prSet presAssocID="{10409E84-0427-4A00-A5B6-CE30BABEAFFD}" presName="spacer" presStyleCnt="0"/>
      <dgm:spPr/>
    </dgm:pt>
    <dgm:pt modelId="{B80CF02D-C524-4E0F-8014-B4466B2BCCF7}" type="pres">
      <dgm:prSet presAssocID="{16DEE8AF-604B-4956-B778-C8A4190F7B78}" presName="parentText" presStyleLbl="node1" presStyleIdx="2" presStyleCnt="3">
        <dgm:presLayoutVars>
          <dgm:chMax val="0"/>
          <dgm:bulletEnabled val="1"/>
        </dgm:presLayoutVars>
      </dgm:prSet>
      <dgm:spPr/>
      <dgm:t>
        <a:bodyPr/>
        <a:lstStyle/>
        <a:p>
          <a:endParaRPr lang="zh-CN" altLang="en-US"/>
        </a:p>
      </dgm:t>
    </dgm:pt>
  </dgm:ptLst>
  <dgm:cxnLst>
    <dgm:cxn modelId="{2DF63FE2-280C-4903-8FD4-F073185346BB}" type="presOf" srcId="{16DEE8AF-604B-4956-B778-C8A4190F7B78}" destId="{B80CF02D-C524-4E0F-8014-B4466B2BCCF7}" srcOrd="0" destOrd="0" presId="urn:microsoft.com/office/officeart/2005/8/layout/vList2"/>
    <dgm:cxn modelId="{8D9C5FF6-058B-4E13-ACCE-0FBE3391DDEB}" srcId="{3283F26E-1731-45AD-9C90-18EFBABC30F1}" destId="{8F76BF8E-5393-4C54-9ED5-D924C43FF8B6}" srcOrd="1" destOrd="0" parTransId="{C7FD3965-0F56-48E8-B58A-0A5F6B65866A}" sibTransId="{10409E84-0427-4A00-A5B6-CE30BABEAFFD}"/>
    <dgm:cxn modelId="{B3EBECEC-EFE1-462F-9B85-37EFE2E202CF}" srcId="{3283F26E-1731-45AD-9C90-18EFBABC30F1}" destId="{2BB41159-2F8E-4305-9F3D-DF79A5C18C66}" srcOrd="0" destOrd="0" parTransId="{E85239A0-E621-4072-B2BC-5A7D9DFB4F21}" sibTransId="{C5F0BE0B-65EC-4018-82A9-60E06CCEA56B}"/>
    <dgm:cxn modelId="{F1D8DCC9-4C53-4356-BDC5-8B5F47D5FBCE}" srcId="{3283F26E-1731-45AD-9C90-18EFBABC30F1}" destId="{16DEE8AF-604B-4956-B778-C8A4190F7B78}" srcOrd="2" destOrd="0" parTransId="{CA5A75F1-74AC-43EC-8B9E-3F8A382E7F8D}" sibTransId="{CF43815A-B08A-496D-9068-1158150BD210}"/>
    <dgm:cxn modelId="{B40E9CD0-BE37-4701-8589-F17C6FA737E4}" type="presOf" srcId="{8F76BF8E-5393-4C54-9ED5-D924C43FF8B6}" destId="{36371098-3490-410B-A085-FE20C4674B35}" srcOrd="0" destOrd="0" presId="urn:microsoft.com/office/officeart/2005/8/layout/vList2"/>
    <dgm:cxn modelId="{EB89553B-2226-4114-A09A-2C8C3F294245}" type="presOf" srcId="{2BB41159-2F8E-4305-9F3D-DF79A5C18C66}" destId="{FB49F9C4-8483-4C15-BA8E-067D764D77FF}" srcOrd="0" destOrd="0" presId="urn:microsoft.com/office/officeart/2005/8/layout/vList2"/>
    <dgm:cxn modelId="{FD53351A-EA15-4C86-83A3-8945F2F7CC64}" type="presOf" srcId="{3283F26E-1731-45AD-9C90-18EFBABC30F1}" destId="{927A065B-DF9A-43C7-AE5D-903E610CFA8E}" srcOrd="0" destOrd="0" presId="urn:microsoft.com/office/officeart/2005/8/layout/vList2"/>
    <dgm:cxn modelId="{1D72F193-078C-4A65-B6A3-9AF182A55C6D}" type="presParOf" srcId="{927A065B-DF9A-43C7-AE5D-903E610CFA8E}" destId="{FB49F9C4-8483-4C15-BA8E-067D764D77FF}" srcOrd="0" destOrd="0" presId="urn:microsoft.com/office/officeart/2005/8/layout/vList2"/>
    <dgm:cxn modelId="{8FE5C7C2-CCC0-42FA-84D1-5C76FDFDC779}" type="presParOf" srcId="{927A065B-DF9A-43C7-AE5D-903E610CFA8E}" destId="{E1C42035-AA09-4C20-B3E1-B9A193D2CD00}" srcOrd="1" destOrd="0" presId="urn:microsoft.com/office/officeart/2005/8/layout/vList2"/>
    <dgm:cxn modelId="{1B129B77-14C9-4DEC-B650-AFAC12EEB1B3}" type="presParOf" srcId="{927A065B-DF9A-43C7-AE5D-903E610CFA8E}" destId="{36371098-3490-410B-A085-FE20C4674B35}" srcOrd="2" destOrd="0" presId="urn:microsoft.com/office/officeart/2005/8/layout/vList2"/>
    <dgm:cxn modelId="{70D90828-4026-49D0-8447-C095F5592899}" type="presParOf" srcId="{927A065B-DF9A-43C7-AE5D-903E610CFA8E}" destId="{CE9E5F29-39A2-45F8-B416-6150F3A11B1E}" srcOrd="3" destOrd="0" presId="urn:microsoft.com/office/officeart/2005/8/layout/vList2"/>
    <dgm:cxn modelId="{3283B722-3EF4-4495-9979-D20C985707B6}" type="presParOf" srcId="{927A065B-DF9A-43C7-AE5D-903E610CFA8E}" destId="{B80CF02D-C524-4E0F-8014-B4466B2BCCF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A143E4-79D2-4481-A297-1BDD5FEC9E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zh-CN" altLang="en-US"/>
        </a:p>
      </dgm:t>
    </dgm:pt>
    <dgm:pt modelId="{6D23D67B-9670-4F8E-BED1-310C865A2C72}">
      <dgm:prSet/>
      <dgm:spPr/>
      <dgm:t>
        <a:bodyPr/>
        <a:lstStyle/>
        <a:p>
          <a:pPr rtl="0"/>
          <a:r>
            <a:rPr lang="zh-CN" altLang="en-US" dirty="0" smtClean="0"/>
            <a:t>由</a:t>
          </a:r>
          <a:r>
            <a:rPr lang="zh-CN" dirty="0" smtClean="0"/>
            <a:t>区县政府根据本市、区县政府年度重点工作安排，结合本市、区县经济社会发展规划、相关专项规划实施情况，研究确定的存量盘活工作的年度实施计划，是落实存量盘活项目实施的主要抓手。</a:t>
          </a:r>
          <a:endParaRPr lang="zh-CN" dirty="0"/>
        </a:p>
      </dgm:t>
    </dgm:pt>
    <dgm:pt modelId="{7ECB6D8A-697E-4BE3-BAC6-FA0B509D4219}" type="parTrans" cxnId="{7AED97A3-6968-476C-A644-B60E5C8E553C}">
      <dgm:prSet/>
      <dgm:spPr/>
      <dgm:t>
        <a:bodyPr/>
        <a:lstStyle/>
        <a:p>
          <a:endParaRPr lang="zh-CN" altLang="en-US"/>
        </a:p>
      </dgm:t>
    </dgm:pt>
    <dgm:pt modelId="{718D8201-36E6-4F52-A101-BB600BE0AE2E}" type="sibTrans" cxnId="{7AED97A3-6968-476C-A644-B60E5C8E553C}">
      <dgm:prSet/>
      <dgm:spPr/>
      <dgm:t>
        <a:bodyPr/>
        <a:lstStyle/>
        <a:p>
          <a:endParaRPr lang="zh-CN" altLang="en-US"/>
        </a:p>
      </dgm:t>
    </dgm:pt>
    <dgm:pt modelId="{41DC243C-14B7-4C17-B23D-89ED0EAEBAAA}">
      <dgm:prSet/>
      <dgm:spPr/>
      <dgm:t>
        <a:bodyPr/>
        <a:lstStyle/>
        <a:p>
          <a:pPr rtl="0"/>
          <a:r>
            <a:rPr lang="zh-CN" smtClean="0"/>
            <a:t>区县规土局根据转型规划、控制性详细规划，组织开发主体编制存量工业用地转型实施方案。</a:t>
          </a:r>
          <a:endParaRPr lang="zh-CN"/>
        </a:p>
      </dgm:t>
    </dgm:pt>
    <dgm:pt modelId="{207595A4-5883-47A3-9650-DE4E693A852C}" type="parTrans" cxnId="{9B2DA03A-6A2A-4CE7-B5C2-09F99F07A2E4}">
      <dgm:prSet/>
      <dgm:spPr/>
      <dgm:t>
        <a:bodyPr/>
        <a:lstStyle/>
        <a:p>
          <a:endParaRPr lang="zh-CN" altLang="en-US"/>
        </a:p>
      </dgm:t>
    </dgm:pt>
    <dgm:pt modelId="{46398189-6FD0-4C9E-B026-4EA3BA055329}" type="sibTrans" cxnId="{9B2DA03A-6A2A-4CE7-B5C2-09F99F07A2E4}">
      <dgm:prSet/>
      <dgm:spPr/>
      <dgm:t>
        <a:bodyPr/>
        <a:lstStyle/>
        <a:p>
          <a:endParaRPr lang="zh-CN" altLang="en-US"/>
        </a:p>
      </dgm:t>
    </dgm:pt>
    <dgm:pt modelId="{8589CA45-BBFB-4001-9BD6-B464E454A260}">
      <dgm:prSet/>
      <dgm:spPr/>
      <dgm:t>
        <a:bodyPr/>
        <a:lstStyle/>
        <a:p>
          <a:pPr rtl="0"/>
          <a:r>
            <a:rPr lang="zh-CN" smtClean="0"/>
            <a:t>区县规土局对转型项目实施方案进行汇总，形成区县年度存量工业用地转型年度计划，包括区县年度盘活项目情况、盘活项目类型、转型区域土地利用和规划编制情况，组织实施和计划安排等内容。</a:t>
          </a:r>
          <a:endParaRPr lang="zh-CN"/>
        </a:p>
      </dgm:t>
    </dgm:pt>
    <dgm:pt modelId="{FE794815-F196-453C-90CF-11C3FF835CC4}" type="parTrans" cxnId="{3CB3C330-6758-44BD-B905-66D4623C1902}">
      <dgm:prSet/>
      <dgm:spPr/>
      <dgm:t>
        <a:bodyPr/>
        <a:lstStyle/>
        <a:p>
          <a:endParaRPr lang="zh-CN" altLang="en-US"/>
        </a:p>
      </dgm:t>
    </dgm:pt>
    <dgm:pt modelId="{23E22F0E-9F12-49DC-908E-C9F412708326}" type="sibTrans" cxnId="{3CB3C330-6758-44BD-B905-66D4623C1902}">
      <dgm:prSet/>
      <dgm:spPr/>
      <dgm:t>
        <a:bodyPr/>
        <a:lstStyle/>
        <a:p>
          <a:endParaRPr lang="zh-CN" altLang="en-US"/>
        </a:p>
      </dgm:t>
    </dgm:pt>
    <dgm:pt modelId="{50D81D6F-74F0-4957-9E80-2ADDAD790FD1}">
      <dgm:prSet/>
      <dgm:spPr/>
      <dgm:t>
        <a:bodyPr/>
        <a:lstStyle/>
        <a:p>
          <a:pPr rtl="0"/>
          <a:r>
            <a:rPr lang="zh-CN" smtClean="0"/>
            <a:t>年度计划经区县政府常务会议审核同意后</a:t>
          </a:r>
          <a:r>
            <a:rPr lang="en-US" smtClean="0"/>
            <a:t>,</a:t>
          </a:r>
          <a:r>
            <a:rPr lang="zh-CN" smtClean="0"/>
            <a:t>向市规土局备案</a:t>
          </a:r>
          <a:r>
            <a:rPr lang="en-US" smtClean="0"/>
            <a:t>,</a:t>
          </a:r>
          <a:r>
            <a:rPr lang="zh-CN" smtClean="0"/>
            <a:t>并向市发改委和经信委等部门提供。</a:t>
          </a:r>
          <a:endParaRPr lang="zh-CN"/>
        </a:p>
      </dgm:t>
    </dgm:pt>
    <dgm:pt modelId="{47ABED32-0300-40FA-B8B5-AD1630AA9060}" type="parTrans" cxnId="{52B7EE4E-D06F-429E-9507-AB2A0A78CE76}">
      <dgm:prSet/>
      <dgm:spPr/>
      <dgm:t>
        <a:bodyPr/>
        <a:lstStyle/>
        <a:p>
          <a:endParaRPr lang="zh-CN" altLang="en-US"/>
        </a:p>
      </dgm:t>
    </dgm:pt>
    <dgm:pt modelId="{E1B56820-A08D-48AC-B6A9-BBAFFE48CB2D}" type="sibTrans" cxnId="{52B7EE4E-D06F-429E-9507-AB2A0A78CE76}">
      <dgm:prSet/>
      <dgm:spPr/>
      <dgm:t>
        <a:bodyPr/>
        <a:lstStyle/>
        <a:p>
          <a:endParaRPr lang="zh-CN" altLang="en-US"/>
        </a:p>
      </dgm:t>
    </dgm:pt>
    <dgm:pt modelId="{1ED218B6-3C63-4589-8D4E-0D284298FFEC}" type="pres">
      <dgm:prSet presAssocID="{5BA143E4-79D2-4481-A297-1BDD5FEC9E7D}" presName="linear" presStyleCnt="0">
        <dgm:presLayoutVars>
          <dgm:animLvl val="lvl"/>
          <dgm:resizeHandles val="exact"/>
        </dgm:presLayoutVars>
      </dgm:prSet>
      <dgm:spPr/>
      <dgm:t>
        <a:bodyPr/>
        <a:lstStyle/>
        <a:p>
          <a:endParaRPr lang="zh-CN" altLang="en-US"/>
        </a:p>
      </dgm:t>
    </dgm:pt>
    <dgm:pt modelId="{FC6F0DE3-4123-4BB4-95F2-5BB393F1FA07}" type="pres">
      <dgm:prSet presAssocID="{6D23D67B-9670-4F8E-BED1-310C865A2C72}" presName="parentText" presStyleLbl="node1" presStyleIdx="0" presStyleCnt="4">
        <dgm:presLayoutVars>
          <dgm:chMax val="0"/>
          <dgm:bulletEnabled val="1"/>
        </dgm:presLayoutVars>
      </dgm:prSet>
      <dgm:spPr/>
      <dgm:t>
        <a:bodyPr/>
        <a:lstStyle/>
        <a:p>
          <a:endParaRPr lang="zh-CN" altLang="en-US"/>
        </a:p>
      </dgm:t>
    </dgm:pt>
    <dgm:pt modelId="{39588A68-AF3B-4A47-BD70-9BF397AC7C8E}" type="pres">
      <dgm:prSet presAssocID="{718D8201-36E6-4F52-A101-BB600BE0AE2E}" presName="spacer" presStyleCnt="0"/>
      <dgm:spPr/>
    </dgm:pt>
    <dgm:pt modelId="{3E0745B8-365B-46A4-9C11-549C2F965DFD}" type="pres">
      <dgm:prSet presAssocID="{41DC243C-14B7-4C17-B23D-89ED0EAEBAAA}" presName="parentText" presStyleLbl="node1" presStyleIdx="1" presStyleCnt="4">
        <dgm:presLayoutVars>
          <dgm:chMax val="0"/>
          <dgm:bulletEnabled val="1"/>
        </dgm:presLayoutVars>
      </dgm:prSet>
      <dgm:spPr/>
      <dgm:t>
        <a:bodyPr/>
        <a:lstStyle/>
        <a:p>
          <a:endParaRPr lang="zh-CN" altLang="en-US"/>
        </a:p>
      </dgm:t>
    </dgm:pt>
    <dgm:pt modelId="{78CE206D-F090-4DC2-9C35-0A5B4A1234B8}" type="pres">
      <dgm:prSet presAssocID="{46398189-6FD0-4C9E-B026-4EA3BA055329}" presName="spacer" presStyleCnt="0"/>
      <dgm:spPr/>
    </dgm:pt>
    <dgm:pt modelId="{5DA958BA-42A6-4A5D-B566-900879F363CD}" type="pres">
      <dgm:prSet presAssocID="{8589CA45-BBFB-4001-9BD6-B464E454A260}" presName="parentText" presStyleLbl="node1" presStyleIdx="2" presStyleCnt="4">
        <dgm:presLayoutVars>
          <dgm:chMax val="0"/>
          <dgm:bulletEnabled val="1"/>
        </dgm:presLayoutVars>
      </dgm:prSet>
      <dgm:spPr/>
      <dgm:t>
        <a:bodyPr/>
        <a:lstStyle/>
        <a:p>
          <a:endParaRPr lang="zh-CN" altLang="en-US"/>
        </a:p>
      </dgm:t>
    </dgm:pt>
    <dgm:pt modelId="{9E87D0BE-7BF2-4658-9BEE-9433E8777C6E}" type="pres">
      <dgm:prSet presAssocID="{23E22F0E-9F12-49DC-908E-C9F412708326}" presName="spacer" presStyleCnt="0"/>
      <dgm:spPr/>
    </dgm:pt>
    <dgm:pt modelId="{1374829F-5CC9-434A-AA13-B63A54483364}" type="pres">
      <dgm:prSet presAssocID="{50D81D6F-74F0-4957-9E80-2ADDAD790FD1}" presName="parentText" presStyleLbl="node1" presStyleIdx="3" presStyleCnt="4">
        <dgm:presLayoutVars>
          <dgm:chMax val="0"/>
          <dgm:bulletEnabled val="1"/>
        </dgm:presLayoutVars>
      </dgm:prSet>
      <dgm:spPr/>
      <dgm:t>
        <a:bodyPr/>
        <a:lstStyle/>
        <a:p>
          <a:endParaRPr lang="zh-CN" altLang="en-US"/>
        </a:p>
      </dgm:t>
    </dgm:pt>
  </dgm:ptLst>
  <dgm:cxnLst>
    <dgm:cxn modelId="{7AED97A3-6968-476C-A644-B60E5C8E553C}" srcId="{5BA143E4-79D2-4481-A297-1BDD5FEC9E7D}" destId="{6D23D67B-9670-4F8E-BED1-310C865A2C72}" srcOrd="0" destOrd="0" parTransId="{7ECB6D8A-697E-4BE3-BAC6-FA0B509D4219}" sibTransId="{718D8201-36E6-4F52-A101-BB600BE0AE2E}"/>
    <dgm:cxn modelId="{9B2DA03A-6A2A-4CE7-B5C2-09F99F07A2E4}" srcId="{5BA143E4-79D2-4481-A297-1BDD5FEC9E7D}" destId="{41DC243C-14B7-4C17-B23D-89ED0EAEBAAA}" srcOrd="1" destOrd="0" parTransId="{207595A4-5883-47A3-9650-DE4E693A852C}" sibTransId="{46398189-6FD0-4C9E-B026-4EA3BA055329}"/>
    <dgm:cxn modelId="{4F99C7B0-1F0F-4DFD-894C-A34844009392}" type="presOf" srcId="{50D81D6F-74F0-4957-9E80-2ADDAD790FD1}" destId="{1374829F-5CC9-434A-AA13-B63A54483364}" srcOrd="0" destOrd="0" presId="urn:microsoft.com/office/officeart/2005/8/layout/vList2"/>
    <dgm:cxn modelId="{AD124337-82B6-4091-99A3-169F2F81B444}" type="presOf" srcId="{6D23D67B-9670-4F8E-BED1-310C865A2C72}" destId="{FC6F0DE3-4123-4BB4-95F2-5BB393F1FA07}" srcOrd="0" destOrd="0" presId="urn:microsoft.com/office/officeart/2005/8/layout/vList2"/>
    <dgm:cxn modelId="{62CFC9C7-36FC-4214-8A49-6340D6A02A4A}" type="presOf" srcId="{41DC243C-14B7-4C17-B23D-89ED0EAEBAAA}" destId="{3E0745B8-365B-46A4-9C11-549C2F965DFD}" srcOrd="0" destOrd="0" presId="urn:microsoft.com/office/officeart/2005/8/layout/vList2"/>
    <dgm:cxn modelId="{3CB3C330-6758-44BD-B905-66D4623C1902}" srcId="{5BA143E4-79D2-4481-A297-1BDD5FEC9E7D}" destId="{8589CA45-BBFB-4001-9BD6-B464E454A260}" srcOrd="2" destOrd="0" parTransId="{FE794815-F196-453C-90CF-11C3FF835CC4}" sibTransId="{23E22F0E-9F12-49DC-908E-C9F412708326}"/>
    <dgm:cxn modelId="{921FEA17-203F-45FE-AD2D-3C14E1088200}" type="presOf" srcId="{8589CA45-BBFB-4001-9BD6-B464E454A260}" destId="{5DA958BA-42A6-4A5D-B566-900879F363CD}" srcOrd="0" destOrd="0" presId="urn:microsoft.com/office/officeart/2005/8/layout/vList2"/>
    <dgm:cxn modelId="{76FD34B9-32DB-42A8-A103-1FA48EB7F9E8}" type="presOf" srcId="{5BA143E4-79D2-4481-A297-1BDD5FEC9E7D}" destId="{1ED218B6-3C63-4589-8D4E-0D284298FFEC}" srcOrd="0" destOrd="0" presId="urn:microsoft.com/office/officeart/2005/8/layout/vList2"/>
    <dgm:cxn modelId="{52B7EE4E-D06F-429E-9507-AB2A0A78CE76}" srcId="{5BA143E4-79D2-4481-A297-1BDD5FEC9E7D}" destId="{50D81D6F-74F0-4957-9E80-2ADDAD790FD1}" srcOrd="3" destOrd="0" parTransId="{47ABED32-0300-40FA-B8B5-AD1630AA9060}" sibTransId="{E1B56820-A08D-48AC-B6A9-BBAFFE48CB2D}"/>
    <dgm:cxn modelId="{9C973C02-48ED-4F5D-9340-B0F10158B9A3}" type="presParOf" srcId="{1ED218B6-3C63-4589-8D4E-0D284298FFEC}" destId="{FC6F0DE3-4123-4BB4-95F2-5BB393F1FA07}" srcOrd="0" destOrd="0" presId="urn:microsoft.com/office/officeart/2005/8/layout/vList2"/>
    <dgm:cxn modelId="{733844F9-DD40-48EB-949A-ED3FC0F85446}" type="presParOf" srcId="{1ED218B6-3C63-4589-8D4E-0D284298FFEC}" destId="{39588A68-AF3B-4A47-BD70-9BF397AC7C8E}" srcOrd="1" destOrd="0" presId="urn:microsoft.com/office/officeart/2005/8/layout/vList2"/>
    <dgm:cxn modelId="{A1716554-174B-465A-8BF9-19C1C70C4C9E}" type="presParOf" srcId="{1ED218B6-3C63-4589-8D4E-0D284298FFEC}" destId="{3E0745B8-365B-46A4-9C11-549C2F965DFD}" srcOrd="2" destOrd="0" presId="urn:microsoft.com/office/officeart/2005/8/layout/vList2"/>
    <dgm:cxn modelId="{E5E0313C-3CF3-4C75-8C51-A34152464A73}" type="presParOf" srcId="{1ED218B6-3C63-4589-8D4E-0D284298FFEC}" destId="{78CE206D-F090-4DC2-9C35-0A5B4A1234B8}" srcOrd="3" destOrd="0" presId="urn:microsoft.com/office/officeart/2005/8/layout/vList2"/>
    <dgm:cxn modelId="{A975E146-AE2A-413B-A109-A76E7F19BECC}" type="presParOf" srcId="{1ED218B6-3C63-4589-8D4E-0D284298FFEC}" destId="{5DA958BA-42A6-4A5D-B566-900879F363CD}" srcOrd="4" destOrd="0" presId="urn:microsoft.com/office/officeart/2005/8/layout/vList2"/>
    <dgm:cxn modelId="{E2F0C3BF-B5BF-45E3-8D8C-2D9E1ABDE1C8}" type="presParOf" srcId="{1ED218B6-3C63-4589-8D4E-0D284298FFEC}" destId="{9E87D0BE-7BF2-4658-9BEE-9433E8777C6E}" srcOrd="5" destOrd="0" presId="urn:microsoft.com/office/officeart/2005/8/layout/vList2"/>
    <dgm:cxn modelId="{5C72DA5D-4D9A-4637-AB23-E547720FAFD5}" type="presParOf" srcId="{1ED218B6-3C63-4589-8D4E-0D284298FFEC}" destId="{1374829F-5CC9-434A-AA13-B63A5448336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2633BD-6ABA-42D7-B61C-584D7693CF73}"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zh-CN" altLang="en-US"/>
        </a:p>
      </dgm:t>
    </dgm:pt>
    <dgm:pt modelId="{02438011-8F7E-454A-B53E-23A7FBE55147}">
      <dgm:prSet/>
      <dgm:spPr/>
      <dgm:t>
        <a:bodyPr/>
        <a:lstStyle/>
        <a:p>
          <a:pPr rtl="0"/>
          <a:r>
            <a:rPr lang="zh-CN" smtClean="0"/>
            <a:t>由整体转型开发主体应根据年度计划、控制性详细规划，在区县政府的指导下，编制区域整体转型开发方案。</a:t>
          </a:r>
          <a:endParaRPr lang="zh-CN"/>
        </a:p>
      </dgm:t>
    </dgm:pt>
    <dgm:pt modelId="{CEECF440-AA8D-4178-B2DF-AF0158274725}" type="parTrans" cxnId="{8D240853-5AD9-49D4-BBA2-F85BD6B04349}">
      <dgm:prSet/>
      <dgm:spPr/>
      <dgm:t>
        <a:bodyPr/>
        <a:lstStyle/>
        <a:p>
          <a:endParaRPr lang="zh-CN" altLang="en-US"/>
        </a:p>
      </dgm:t>
    </dgm:pt>
    <dgm:pt modelId="{6EC515B5-8CC7-49F8-899E-12B9F1A4176C}" type="sibTrans" cxnId="{8D240853-5AD9-49D4-BBA2-F85BD6B04349}">
      <dgm:prSet/>
      <dgm:spPr/>
      <dgm:t>
        <a:bodyPr/>
        <a:lstStyle/>
        <a:p>
          <a:endParaRPr lang="zh-CN" altLang="en-US"/>
        </a:p>
      </dgm:t>
    </dgm:pt>
    <dgm:pt modelId="{3C2C1973-10D3-4DF5-AD69-BABCCD54CBCB}">
      <dgm:prSet/>
      <dgm:spPr/>
      <dgm:t>
        <a:bodyPr/>
        <a:lstStyle/>
        <a:p>
          <a:pPr rtl="0"/>
          <a:r>
            <a:rPr lang="zh-CN" smtClean="0"/>
            <a:t>实施方案应包括转型区域现状、控制性详细规划、存量工业用地利用现状等，以及盘活项目组织实施、转型内容、资金平衡方案、地价标准（土地价款）、开发期限、开发时序安排、逾期处置方案等内容。</a:t>
          </a:r>
          <a:endParaRPr lang="zh-CN"/>
        </a:p>
      </dgm:t>
    </dgm:pt>
    <dgm:pt modelId="{02CB398A-09E4-4A29-8E72-9B661BDF114E}" type="parTrans" cxnId="{4A3E99E2-A300-4C38-918C-0E63346FCC91}">
      <dgm:prSet/>
      <dgm:spPr/>
      <dgm:t>
        <a:bodyPr/>
        <a:lstStyle/>
        <a:p>
          <a:endParaRPr lang="zh-CN" altLang="en-US"/>
        </a:p>
      </dgm:t>
    </dgm:pt>
    <dgm:pt modelId="{0E0788FD-A643-40C5-9CC6-B766C4D906B8}" type="sibTrans" cxnId="{4A3E99E2-A300-4C38-918C-0E63346FCC91}">
      <dgm:prSet/>
      <dgm:spPr/>
      <dgm:t>
        <a:bodyPr/>
        <a:lstStyle/>
        <a:p>
          <a:endParaRPr lang="zh-CN" altLang="en-US"/>
        </a:p>
      </dgm:t>
    </dgm:pt>
    <dgm:pt modelId="{A452AE55-5099-4FC9-91EA-3B3A1989E45C}">
      <dgm:prSet/>
      <dgm:spPr/>
      <dgm:t>
        <a:bodyPr/>
        <a:lstStyle/>
        <a:p>
          <a:pPr rtl="0"/>
          <a:r>
            <a:rPr lang="zh-CN" smtClean="0"/>
            <a:t>按照“统筹规划、公益优先”的要求，优先保障公益性设施建设，后进行经营性开发。</a:t>
          </a:r>
          <a:endParaRPr lang="zh-CN"/>
        </a:p>
      </dgm:t>
    </dgm:pt>
    <dgm:pt modelId="{67E9CDF5-0714-451A-B7C2-DD029C1956FD}" type="parTrans" cxnId="{29A838EB-7EDE-4C5D-8D79-7D385191E3DC}">
      <dgm:prSet/>
      <dgm:spPr/>
      <dgm:t>
        <a:bodyPr/>
        <a:lstStyle/>
        <a:p>
          <a:endParaRPr lang="zh-CN" altLang="en-US"/>
        </a:p>
      </dgm:t>
    </dgm:pt>
    <dgm:pt modelId="{974270AC-DA71-401A-B01D-029F67A3F6DE}" type="sibTrans" cxnId="{29A838EB-7EDE-4C5D-8D79-7D385191E3DC}">
      <dgm:prSet/>
      <dgm:spPr/>
      <dgm:t>
        <a:bodyPr/>
        <a:lstStyle/>
        <a:p>
          <a:endParaRPr lang="zh-CN" altLang="en-US"/>
        </a:p>
      </dgm:t>
    </dgm:pt>
    <dgm:pt modelId="{9CF9C6FE-2914-49B2-85A7-EFF9A2100997}">
      <dgm:prSet/>
      <dgm:spPr/>
      <dgm:t>
        <a:bodyPr/>
        <a:lstStyle/>
        <a:p>
          <a:pPr rtl="0"/>
          <a:r>
            <a:rPr lang="zh-CN" smtClean="0"/>
            <a:t>分阶段转型开发的，实施方案应明确各阶段开发内容，合理安排开发时序，优先实施公益性设施建设。</a:t>
          </a:r>
          <a:endParaRPr lang="zh-CN"/>
        </a:p>
      </dgm:t>
    </dgm:pt>
    <dgm:pt modelId="{8114E86D-7682-44C8-AA0E-23DDD960D9F5}" type="parTrans" cxnId="{B9F3F69B-18D5-4736-B4B5-99F2347F3344}">
      <dgm:prSet/>
      <dgm:spPr/>
      <dgm:t>
        <a:bodyPr/>
        <a:lstStyle/>
        <a:p>
          <a:endParaRPr lang="zh-CN" altLang="en-US"/>
        </a:p>
      </dgm:t>
    </dgm:pt>
    <dgm:pt modelId="{32358AA0-020E-416A-BF63-C29436AE030B}" type="sibTrans" cxnId="{B9F3F69B-18D5-4736-B4B5-99F2347F3344}">
      <dgm:prSet/>
      <dgm:spPr/>
      <dgm:t>
        <a:bodyPr/>
        <a:lstStyle/>
        <a:p>
          <a:endParaRPr lang="zh-CN" altLang="en-US"/>
        </a:p>
      </dgm:t>
    </dgm:pt>
    <dgm:pt modelId="{936906E8-F96A-402A-97C4-1B08DDAF105A}" type="pres">
      <dgm:prSet presAssocID="{3F2633BD-6ABA-42D7-B61C-584D7693CF73}" presName="linear" presStyleCnt="0">
        <dgm:presLayoutVars>
          <dgm:animLvl val="lvl"/>
          <dgm:resizeHandles val="exact"/>
        </dgm:presLayoutVars>
      </dgm:prSet>
      <dgm:spPr/>
      <dgm:t>
        <a:bodyPr/>
        <a:lstStyle/>
        <a:p>
          <a:endParaRPr lang="zh-CN" altLang="en-US"/>
        </a:p>
      </dgm:t>
    </dgm:pt>
    <dgm:pt modelId="{0091B2B0-89DD-48AD-83ED-27AC901638F5}" type="pres">
      <dgm:prSet presAssocID="{02438011-8F7E-454A-B53E-23A7FBE55147}" presName="parentText" presStyleLbl="node1" presStyleIdx="0" presStyleCnt="4">
        <dgm:presLayoutVars>
          <dgm:chMax val="0"/>
          <dgm:bulletEnabled val="1"/>
        </dgm:presLayoutVars>
      </dgm:prSet>
      <dgm:spPr/>
      <dgm:t>
        <a:bodyPr/>
        <a:lstStyle/>
        <a:p>
          <a:endParaRPr lang="zh-CN" altLang="en-US"/>
        </a:p>
      </dgm:t>
    </dgm:pt>
    <dgm:pt modelId="{314FBEB1-C285-4007-B5DA-8015AF9738A6}" type="pres">
      <dgm:prSet presAssocID="{6EC515B5-8CC7-49F8-899E-12B9F1A4176C}" presName="spacer" presStyleCnt="0"/>
      <dgm:spPr/>
    </dgm:pt>
    <dgm:pt modelId="{87B689A7-E5E6-4DC3-A6B7-071F6212E72E}" type="pres">
      <dgm:prSet presAssocID="{3C2C1973-10D3-4DF5-AD69-BABCCD54CBCB}" presName="parentText" presStyleLbl="node1" presStyleIdx="1" presStyleCnt="4">
        <dgm:presLayoutVars>
          <dgm:chMax val="0"/>
          <dgm:bulletEnabled val="1"/>
        </dgm:presLayoutVars>
      </dgm:prSet>
      <dgm:spPr/>
      <dgm:t>
        <a:bodyPr/>
        <a:lstStyle/>
        <a:p>
          <a:endParaRPr lang="zh-CN" altLang="en-US"/>
        </a:p>
      </dgm:t>
    </dgm:pt>
    <dgm:pt modelId="{DC058240-E28E-463E-A513-BD1AA370482C}" type="pres">
      <dgm:prSet presAssocID="{0E0788FD-A643-40C5-9CC6-B766C4D906B8}" presName="spacer" presStyleCnt="0"/>
      <dgm:spPr/>
    </dgm:pt>
    <dgm:pt modelId="{5AB4D667-340C-4280-97CC-7CFA1526B384}" type="pres">
      <dgm:prSet presAssocID="{A452AE55-5099-4FC9-91EA-3B3A1989E45C}" presName="parentText" presStyleLbl="node1" presStyleIdx="2" presStyleCnt="4">
        <dgm:presLayoutVars>
          <dgm:chMax val="0"/>
          <dgm:bulletEnabled val="1"/>
        </dgm:presLayoutVars>
      </dgm:prSet>
      <dgm:spPr/>
      <dgm:t>
        <a:bodyPr/>
        <a:lstStyle/>
        <a:p>
          <a:endParaRPr lang="zh-CN" altLang="en-US"/>
        </a:p>
      </dgm:t>
    </dgm:pt>
    <dgm:pt modelId="{1B864399-98FB-443F-B473-C8166CCC7007}" type="pres">
      <dgm:prSet presAssocID="{974270AC-DA71-401A-B01D-029F67A3F6DE}" presName="spacer" presStyleCnt="0"/>
      <dgm:spPr/>
    </dgm:pt>
    <dgm:pt modelId="{59744228-A4D7-4276-84DF-29A36AA083AB}" type="pres">
      <dgm:prSet presAssocID="{9CF9C6FE-2914-49B2-85A7-EFF9A2100997}" presName="parentText" presStyleLbl="node1" presStyleIdx="3" presStyleCnt="4">
        <dgm:presLayoutVars>
          <dgm:chMax val="0"/>
          <dgm:bulletEnabled val="1"/>
        </dgm:presLayoutVars>
      </dgm:prSet>
      <dgm:spPr/>
      <dgm:t>
        <a:bodyPr/>
        <a:lstStyle/>
        <a:p>
          <a:endParaRPr lang="zh-CN" altLang="en-US"/>
        </a:p>
      </dgm:t>
    </dgm:pt>
  </dgm:ptLst>
  <dgm:cxnLst>
    <dgm:cxn modelId="{B9F3F69B-18D5-4736-B4B5-99F2347F3344}" srcId="{3F2633BD-6ABA-42D7-B61C-584D7693CF73}" destId="{9CF9C6FE-2914-49B2-85A7-EFF9A2100997}" srcOrd="3" destOrd="0" parTransId="{8114E86D-7682-44C8-AA0E-23DDD960D9F5}" sibTransId="{32358AA0-020E-416A-BF63-C29436AE030B}"/>
    <dgm:cxn modelId="{7C0D6677-E8D0-4773-9A69-32380FE884A3}" type="presOf" srcId="{02438011-8F7E-454A-B53E-23A7FBE55147}" destId="{0091B2B0-89DD-48AD-83ED-27AC901638F5}" srcOrd="0" destOrd="0" presId="urn:microsoft.com/office/officeart/2005/8/layout/vList2"/>
    <dgm:cxn modelId="{5ECF20A3-2AF8-4B09-87AB-DF9BD784976E}" type="presOf" srcId="{3F2633BD-6ABA-42D7-B61C-584D7693CF73}" destId="{936906E8-F96A-402A-97C4-1B08DDAF105A}" srcOrd="0" destOrd="0" presId="urn:microsoft.com/office/officeart/2005/8/layout/vList2"/>
    <dgm:cxn modelId="{C4928423-52F4-4EAD-B990-D00E9AEC1C2C}" type="presOf" srcId="{A452AE55-5099-4FC9-91EA-3B3A1989E45C}" destId="{5AB4D667-340C-4280-97CC-7CFA1526B384}" srcOrd="0" destOrd="0" presId="urn:microsoft.com/office/officeart/2005/8/layout/vList2"/>
    <dgm:cxn modelId="{29A838EB-7EDE-4C5D-8D79-7D385191E3DC}" srcId="{3F2633BD-6ABA-42D7-B61C-584D7693CF73}" destId="{A452AE55-5099-4FC9-91EA-3B3A1989E45C}" srcOrd="2" destOrd="0" parTransId="{67E9CDF5-0714-451A-B7C2-DD029C1956FD}" sibTransId="{974270AC-DA71-401A-B01D-029F67A3F6DE}"/>
    <dgm:cxn modelId="{D53A2BB4-1FC4-43DA-872E-DAD98A4CDE2E}" type="presOf" srcId="{3C2C1973-10D3-4DF5-AD69-BABCCD54CBCB}" destId="{87B689A7-E5E6-4DC3-A6B7-071F6212E72E}" srcOrd="0" destOrd="0" presId="urn:microsoft.com/office/officeart/2005/8/layout/vList2"/>
    <dgm:cxn modelId="{8D240853-5AD9-49D4-BBA2-F85BD6B04349}" srcId="{3F2633BD-6ABA-42D7-B61C-584D7693CF73}" destId="{02438011-8F7E-454A-B53E-23A7FBE55147}" srcOrd="0" destOrd="0" parTransId="{CEECF440-AA8D-4178-B2DF-AF0158274725}" sibTransId="{6EC515B5-8CC7-49F8-899E-12B9F1A4176C}"/>
    <dgm:cxn modelId="{504556E9-BB93-4E0D-9D5C-F3886E48F2D1}" type="presOf" srcId="{9CF9C6FE-2914-49B2-85A7-EFF9A2100997}" destId="{59744228-A4D7-4276-84DF-29A36AA083AB}" srcOrd="0" destOrd="0" presId="urn:microsoft.com/office/officeart/2005/8/layout/vList2"/>
    <dgm:cxn modelId="{4A3E99E2-A300-4C38-918C-0E63346FCC91}" srcId="{3F2633BD-6ABA-42D7-B61C-584D7693CF73}" destId="{3C2C1973-10D3-4DF5-AD69-BABCCD54CBCB}" srcOrd="1" destOrd="0" parTransId="{02CB398A-09E4-4A29-8E72-9B661BDF114E}" sibTransId="{0E0788FD-A643-40C5-9CC6-B766C4D906B8}"/>
    <dgm:cxn modelId="{E7042A6D-D752-47F3-8DC8-6A78098867C8}" type="presParOf" srcId="{936906E8-F96A-402A-97C4-1B08DDAF105A}" destId="{0091B2B0-89DD-48AD-83ED-27AC901638F5}" srcOrd="0" destOrd="0" presId="urn:microsoft.com/office/officeart/2005/8/layout/vList2"/>
    <dgm:cxn modelId="{7EAE82E8-7959-4B8B-BDA4-B14BCB99E4AC}" type="presParOf" srcId="{936906E8-F96A-402A-97C4-1B08DDAF105A}" destId="{314FBEB1-C285-4007-B5DA-8015AF9738A6}" srcOrd="1" destOrd="0" presId="urn:microsoft.com/office/officeart/2005/8/layout/vList2"/>
    <dgm:cxn modelId="{41EB4F0E-55BB-4CBD-ADC3-28FE2383725A}" type="presParOf" srcId="{936906E8-F96A-402A-97C4-1B08DDAF105A}" destId="{87B689A7-E5E6-4DC3-A6B7-071F6212E72E}" srcOrd="2" destOrd="0" presId="urn:microsoft.com/office/officeart/2005/8/layout/vList2"/>
    <dgm:cxn modelId="{8832FF1E-812B-40AD-B8BC-A1FEA23B5CEC}" type="presParOf" srcId="{936906E8-F96A-402A-97C4-1B08DDAF105A}" destId="{DC058240-E28E-463E-A513-BD1AA370482C}" srcOrd="3" destOrd="0" presId="urn:microsoft.com/office/officeart/2005/8/layout/vList2"/>
    <dgm:cxn modelId="{3A1E7F18-909C-4B6D-9697-5A9F3889B3D9}" type="presParOf" srcId="{936906E8-F96A-402A-97C4-1B08DDAF105A}" destId="{5AB4D667-340C-4280-97CC-7CFA1526B384}" srcOrd="4" destOrd="0" presId="urn:microsoft.com/office/officeart/2005/8/layout/vList2"/>
    <dgm:cxn modelId="{7EF63272-4F29-4359-A14F-9330D9877326}" type="presParOf" srcId="{936906E8-F96A-402A-97C4-1B08DDAF105A}" destId="{1B864399-98FB-443F-B473-C8166CCC7007}" srcOrd="5" destOrd="0" presId="urn:microsoft.com/office/officeart/2005/8/layout/vList2"/>
    <dgm:cxn modelId="{0BB0CFD7-BD33-4A2F-82C5-9B7BB918F25D}" type="presParOf" srcId="{936906E8-F96A-402A-97C4-1B08DDAF105A}" destId="{59744228-A4D7-4276-84DF-29A36AA083A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8B865E-017D-4602-84FB-6AACB84B049D}"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zh-CN" altLang="en-US"/>
        </a:p>
      </dgm:t>
    </dgm:pt>
    <dgm:pt modelId="{1BBEADF0-59A8-4D41-B20E-893AA7B4D41A}">
      <dgm:prSet/>
      <dgm:spPr/>
      <dgm:t>
        <a:bodyPr/>
        <a:lstStyle/>
        <a:p>
          <a:pPr rtl="0"/>
          <a:r>
            <a:rPr lang="zh-CN" dirty="0" smtClean="0"/>
            <a:t>除各区县政府明确需纳入土地收储范围外，位于完整的规划单元或整个产业园区，区域发展方向、主要功能较为明确，具备统筹规划开发建设条件，可形成相对完整城市功能的区域，经区县政府批准，可按照整体转型方式实施存量工业用地盘活。</a:t>
          </a:r>
          <a:endParaRPr lang="zh-CN" dirty="0"/>
        </a:p>
      </dgm:t>
    </dgm:pt>
    <dgm:pt modelId="{275C3122-5BB7-4DF3-86A2-785FB0D87F23}" type="parTrans" cxnId="{EB6AD53B-B1EF-42D3-AB9A-0B6E450405E3}">
      <dgm:prSet/>
      <dgm:spPr/>
      <dgm:t>
        <a:bodyPr/>
        <a:lstStyle/>
        <a:p>
          <a:endParaRPr lang="zh-CN" altLang="en-US"/>
        </a:p>
      </dgm:t>
    </dgm:pt>
    <dgm:pt modelId="{88435CA8-7EC3-45EB-BB65-FB5192202F6D}" type="sibTrans" cxnId="{EB6AD53B-B1EF-42D3-AB9A-0B6E450405E3}">
      <dgm:prSet/>
      <dgm:spPr/>
      <dgm:t>
        <a:bodyPr/>
        <a:lstStyle/>
        <a:p>
          <a:endParaRPr lang="zh-CN" altLang="en-US"/>
        </a:p>
      </dgm:t>
    </dgm:pt>
    <dgm:pt modelId="{F12C2556-C43E-4421-9971-706C74EBF3C0}">
      <dgm:prSet/>
      <dgm:spPr/>
      <dgm:t>
        <a:bodyPr/>
        <a:lstStyle/>
        <a:p>
          <a:pPr rtl="0"/>
          <a:r>
            <a:rPr lang="zh-CN" smtClean="0"/>
            <a:t>整体转型范围内，涉及少量其他存量建设用地的，可以纳入整体转型范围，参照存量工业用地盘活政策，一并实施整体转型。</a:t>
          </a:r>
          <a:endParaRPr lang="zh-CN"/>
        </a:p>
      </dgm:t>
    </dgm:pt>
    <dgm:pt modelId="{3D9892D3-42C9-4FB3-BF13-21DDA83B9494}" type="parTrans" cxnId="{5FC64D8F-A61C-42B8-BBA7-474B7A27AC85}">
      <dgm:prSet/>
      <dgm:spPr/>
      <dgm:t>
        <a:bodyPr/>
        <a:lstStyle/>
        <a:p>
          <a:endParaRPr lang="zh-CN" altLang="en-US"/>
        </a:p>
      </dgm:t>
    </dgm:pt>
    <dgm:pt modelId="{479481B8-E9CC-4EEB-A5A6-4349338A7C33}" type="sibTrans" cxnId="{5FC64D8F-A61C-42B8-BBA7-474B7A27AC85}">
      <dgm:prSet/>
      <dgm:spPr/>
      <dgm:t>
        <a:bodyPr/>
        <a:lstStyle/>
        <a:p>
          <a:endParaRPr lang="zh-CN" altLang="en-US"/>
        </a:p>
      </dgm:t>
    </dgm:pt>
    <dgm:pt modelId="{7533C7B3-4DAD-42CE-85C7-056D2D5B290A}">
      <dgm:prSet/>
      <dgm:spPr/>
      <dgm:t>
        <a:bodyPr/>
        <a:lstStyle/>
        <a:p>
          <a:pPr rtl="0"/>
          <a:r>
            <a:rPr lang="zh-CN" smtClean="0"/>
            <a:t>整体转型区域的规模，可以根据区县实际情况，综合相关规划研究确定，对具体面积规模无要求。</a:t>
          </a:r>
          <a:endParaRPr lang="zh-CN"/>
        </a:p>
      </dgm:t>
    </dgm:pt>
    <dgm:pt modelId="{F97C1E07-BBDF-431D-BE97-F7E9A1FF243A}" type="parTrans" cxnId="{3043CF34-42B0-4339-A320-F15FE52F320D}">
      <dgm:prSet/>
      <dgm:spPr/>
      <dgm:t>
        <a:bodyPr/>
        <a:lstStyle/>
        <a:p>
          <a:endParaRPr lang="zh-CN" altLang="en-US"/>
        </a:p>
      </dgm:t>
    </dgm:pt>
    <dgm:pt modelId="{7ACA1F91-8595-4F10-95F6-B231905B0442}" type="sibTrans" cxnId="{3043CF34-42B0-4339-A320-F15FE52F320D}">
      <dgm:prSet/>
      <dgm:spPr/>
      <dgm:t>
        <a:bodyPr/>
        <a:lstStyle/>
        <a:p>
          <a:endParaRPr lang="zh-CN" altLang="en-US"/>
        </a:p>
      </dgm:t>
    </dgm:pt>
    <dgm:pt modelId="{FB49D766-7C97-4630-B2AF-B3DDDFE1AAA3}" type="pres">
      <dgm:prSet presAssocID="{9F8B865E-017D-4602-84FB-6AACB84B049D}" presName="linear" presStyleCnt="0">
        <dgm:presLayoutVars>
          <dgm:animLvl val="lvl"/>
          <dgm:resizeHandles val="exact"/>
        </dgm:presLayoutVars>
      </dgm:prSet>
      <dgm:spPr/>
      <dgm:t>
        <a:bodyPr/>
        <a:lstStyle/>
        <a:p>
          <a:endParaRPr lang="zh-CN" altLang="en-US"/>
        </a:p>
      </dgm:t>
    </dgm:pt>
    <dgm:pt modelId="{4CC8C780-002E-4667-8C75-545A85C5407F}" type="pres">
      <dgm:prSet presAssocID="{1BBEADF0-59A8-4D41-B20E-893AA7B4D41A}" presName="parentText" presStyleLbl="node1" presStyleIdx="0" presStyleCnt="3" custScaleY="74135">
        <dgm:presLayoutVars>
          <dgm:chMax val="0"/>
          <dgm:bulletEnabled val="1"/>
        </dgm:presLayoutVars>
      </dgm:prSet>
      <dgm:spPr/>
      <dgm:t>
        <a:bodyPr/>
        <a:lstStyle/>
        <a:p>
          <a:endParaRPr lang="zh-CN" altLang="en-US"/>
        </a:p>
      </dgm:t>
    </dgm:pt>
    <dgm:pt modelId="{F8FA0DA5-76A9-4BCF-AD18-1A289955E141}" type="pres">
      <dgm:prSet presAssocID="{88435CA8-7EC3-45EB-BB65-FB5192202F6D}" presName="spacer" presStyleCnt="0"/>
      <dgm:spPr/>
    </dgm:pt>
    <dgm:pt modelId="{E70BDFEF-416A-45B0-A2DD-5E2C7253A73E}" type="pres">
      <dgm:prSet presAssocID="{F12C2556-C43E-4421-9971-706C74EBF3C0}" presName="parentText" presStyleLbl="node1" presStyleIdx="1" presStyleCnt="3" custScaleY="36025">
        <dgm:presLayoutVars>
          <dgm:chMax val="0"/>
          <dgm:bulletEnabled val="1"/>
        </dgm:presLayoutVars>
      </dgm:prSet>
      <dgm:spPr/>
      <dgm:t>
        <a:bodyPr/>
        <a:lstStyle/>
        <a:p>
          <a:endParaRPr lang="zh-CN" altLang="en-US"/>
        </a:p>
      </dgm:t>
    </dgm:pt>
    <dgm:pt modelId="{AA379158-B20D-4440-AA24-406E145D52E0}" type="pres">
      <dgm:prSet presAssocID="{479481B8-E9CC-4EEB-A5A6-4349338A7C33}" presName="spacer" presStyleCnt="0"/>
      <dgm:spPr/>
    </dgm:pt>
    <dgm:pt modelId="{69B5F92A-2466-4D18-A52F-E73D89770779}" type="pres">
      <dgm:prSet presAssocID="{7533C7B3-4DAD-42CE-85C7-056D2D5B290A}" presName="parentText" presStyleLbl="node1" presStyleIdx="2" presStyleCnt="3" custScaleY="33033">
        <dgm:presLayoutVars>
          <dgm:chMax val="0"/>
          <dgm:bulletEnabled val="1"/>
        </dgm:presLayoutVars>
      </dgm:prSet>
      <dgm:spPr/>
      <dgm:t>
        <a:bodyPr/>
        <a:lstStyle/>
        <a:p>
          <a:endParaRPr lang="zh-CN" altLang="en-US"/>
        </a:p>
      </dgm:t>
    </dgm:pt>
  </dgm:ptLst>
  <dgm:cxnLst>
    <dgm:cxn modelId="{79D35BB8-29F3-43D9-A433-91F1AB466FE5}" type="presOf" srcId="{F12C2556-C43E-4421-9971-706C74EBF3C0}" destId="{E70BDFEF-416A-45B0-A2DD-5E2C7253A73E}" srcOrd="0" destOrd="0" presId="urn:microsoft.com/office/officeart/2005/8/layout/vList2"/>
    <dgm:cxn modelId="{166FCDBF-2356-4874-B538-921DC4B25AE7}" type="presOf" srcId="{9F8B865E-017D-4602-84FB-6AACB84B049D}" destId="{FB49D766-7C97-4630-B2AF-B3DDDFE1AAA3}" srcOrd="0" destOrd="0" presId="urn:microsoft.com/office/officeart/2005/8/layout/vList2"/>
    <dgm:cxn modelId="{EB6AD53B-B1EF-42D3-AB9A-0B6E450405E3}" srcId="{9F8B865E-017D-4602-84FB-6AACB84B049D}" destId="{1BBEADF0-59A8-4D41-B20E-893AA7B4D41A}" srcOrd="0" destOrd="0" parTransId="{275C3122-5BB7-4DF3-86A2-785FB0D87F23}" sibTransId="{88435CA8-7EC3-45EB-BB65-FB5192202F6D}"/>
    <dgm:cxn modelId="{BFB69705-C1FF-4050-9F83-B092FA316CEF}" type="presOf" srcId="{7533C7B3-4DAD-42CE-85C7-056D2D5B290A}" destId="{69B5F92A-2466-4D18-A52F-E73D89770779}" srcOrd="0" destOrd="0" presId="urn:microsoft.com/office/officeart/2005/8/layout/vList2"/>
    <dgm:cxn modelId="{5FC64D8F-A61C-42B8-BBA7-474B7A27AC85}" srcId="{9F8B865E-017D-4602-84FB-6AACB84B049D}" destId="{F12C2556-C43E-4421-9971-706C74EBF3C0}" srcOrd="1" destOrd="0" parTransId="{3D9892D3-42C9-4FB3-BF13-21DDA83B9494}" sibTransId="{479481B8-E9CC-4EEB-A5A6-4349338A7C33}"/>
    <dgm:cxn modelId="{F325DF8E-22FD-449E-B0AC-316502E1906D}" type="presOf" srcId="{1BBEADF0-59A8-4D41-B20E-893AA7B4D41A}" destId="{4CC8C780-002E-4667-8C75-545A85C5407F}" srcOrd="0" destOrd="0" presId="urn:microsoft.com/office/officeart/2005/8/layout/vList2"/>
    <dgm:cxn modelId="{3043CF34-42B0-4339-A320-F15FE52F320D}" srcId="{9F8B865E-017D-4602-84FB-6AACB84B049D}" destId="{7533C7B3-4DAD-42CE-85C7-056D2D5B290A}" srcOrd="2" destOrd="0" parTransId="{F97C1E07-BBDF-431D-BE97-F7E9A1FF243A}" sibTransId="{7ACA1F91-8595-4F10-95F6-B231905B0442}"/>
    <dgm:cxn modelId="{E47145CE-3A34-42F3-8023-73DB9C3908BC}" type="presParOf" srcId="{FB49D766-7C97-4630-B2AF-B3DDDFE1AAA3}" destId="{4CC8C780-002E-4667-8C75-545A85C5407F}" srcOrd="0" destOrd="0" presId="urn:microsoft.com/office/officeart/2005/8/layout/vList2"/>
    <dgm:cxn modelId="{58EFF3BD-8B7E-4BB9-8DBC-A71F2114C803}" type="presParOf" srcId="{FB49D766-7C97-4630-B2AF-B3DDDFE1AAA3}" destId="{F8FA0DA5-76A9-4BCF-AD18-1A289955E141}" srcOrd="1" destOrd="0" presId="urn:microsoft.com/office/officeart/2005/8/layout/vList2"/>
    <dgm:cxn modelId="{DC99016B-F0F7-4295-AF70-EB215C9E08BC}" type="presParOf" srcId="{FB49D766-7C97-4630-B2AF-B3DDDFE1AAA3}" destId="{E70BDFEF-416A-45B0-A2DD-5E2C7253A73E}" srcOrd="2" destOrd="0" presId="urn:microsoft.com/office/officeart/2005/8/layout/vList2"/>
    <dgm:cxn modelId="{66BEE397-5BDF-4078-A32B-7C2F3E7A5B91}" type="presParOf" srcId="{FB49D766-7C97-4630-B2AF-B3DDDFE1AAA3}" destId="{AA379158-B20D-4440-AA24-406E145D52E0}" srcOrd="3" destOrd="0" presId="urn:microsoft.com/office/officeart/2005/8/layout/vList2"/>
    <dgm:cxn modelId="{F6B60755-4050-4089-AA16-01CAD17C5E7F}" type="presParOf" srcId="{FB49D766-7C97-4630-B2AF-B3DDDFE1AAA3}" destId="{69B5F92A-2466-4D18-A52F-E73D8977077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7C5C67-4AA4-47A2-AE79-54C842484E7E}"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zh-CN" altLang="en-US"/>
        </a:p>
      </dgm:t>
    </dgm:pt>
    <dgm:pt modelId="{6305116C-12F1-40E0-A530-7022365B867A}">
      <dgm:prSet/>
      <dgm:spPr/>
      <dgm:t>
        <a:bodyPr/>
        <a:lstStyle/>
        <a:p>
          <a:pPr rtl="0"/>
          <a:r>
            <a:rPr lang="zh-CN" smtClean="0"/>
            <a:t>建立由区县政府主导、以原土地权利人为主体的开发机制。</a:t>
          </a:r>
          <a:endParaRPr lang="zh-CN"/>
        </a:p>
      </dgm:t>
    </dgm:pt>
    <dgm:pt modelId="{D34FAA0D-7AB2-4292-8B44-5D4DF3DC6817}" type="parTrans" cxnId="{A85D3FE2-2F1F-442D-987F-2FAC89AFCC01}">
      <dgm:prSet/>
      <dgm:spPr/>
      <dgm:t>
        <a:bodyPr/>
        <a:lstStyle/>
        <a:p>
          <a:endParaRPr lang="zh-CN" altLang="en-US"/>
        </a:p>
      </dgm:t>
    </dgm:pt>
    <dgm:pt modelId="{15A50D84-46E1-4F97-B419-6C843DDA4E26}" type="sibTrans" cxnId="{A85D3FE2-2F1F-442D-987F-2FAC89AFCC01}">
      <dgm:prSet/>
      <dgm:spPr/>
      <dgm:t>
        <a:bodyPr/>
        <a:lstStyle/>
        <a:p>
          <a:endParaRPr lang="zh-CN" altLang="en-US"/>
        </a:p>
      </dgm:t>
    </dgm:pt>
    <dgm:pt modelId="{122F8DFF-8762-4689-9AB7-D05AC4B59407}">
      <dgm:prSet/>
      <dgm:spPr/>
      <dgm:t>
        <a:bodyPr/>
        <a:lstStyle/>
        <a:p>
          <a:pPr rtl="0"/>
          <a:r>
            <a:rPr lang="zh-CN" smtClean="0"/>
            <a:t>整体转型范围内，土地权利人单一的，可以由原土地权利人或其全资子公司作为盘活开发主体。</a:t>
          </a:r>
          <a:endParaRPr lang="zh-CN"/>
        </a:p>
      </dgm:t>
    </dgm:pt>
    <dgm:pt modelId="{0715C6F9-EDEE-46A8-898A-290CB69D2CC1}" type="parTrans" cxnId="{D4333E04-5F78-4003-8679-4C7AFF1B7E68}">
      <dgm:prSet/>
      <dgm:spPr/>
      <dgm:t>
        <a:bodyPr/>
        <a:lstStyle/>
        <a:p>
          <a:endParaRPr lang="zh-CN" altLang="en-US"/>
        </a:p>
      </dgm:t>
    </dgm:pt>
    <dgm:pt modelId="{D893AF36-7258-40E4-ABAE-B16B2B039733}" type="sibTrans" cxnId="{D4333E04-5F78-4003-8679-4C7AFF1B7E68}">
      <dgm:prSet/>
      <dgm:spPr/>
      <dgm:t>
        <a:bodyPr/>
        <a:lstStyle/>
        <a:p>
          <a:endParaRPr lang="zh-CN" altLang="en-US"/>
        </a:p>
      </dgm:t>
    </dgm:pt>
    <dgm:pt modelId="{B4EF159D-9FF6-410A-B29F-C0D82929E3F5}">
      <dgm:prSet/>
      <dgm:spPr/>
      <dgm:t>
        <a:bodyPr/>
        <a:lstStyle/>
        <a:p>
          <a:pPr rtl="0"/>
          <a:r>
            <a:rPr lang="zh-CN" smtClean="0"/>
            <a:t>整体转型范围内，土地权利人分散的，可以通过协商方式，明确各方权利义务后，建立由原土地权利人参与的联合开发体，实施区域整体转型开发，原土地权利人不得单独实施开发。</a:t>
          </a:r>
          <a:endParaRPr lang="zh-CN"/>
        </a:p>
      </dgm:t>
    </dgm:pt>
    <dgm:pt modelId="{47F4A965-9DCB-456A-8086-91580D65A292}" type="parTrans" cxnId="{E9A79BEA-22A0-43D7-B6AA-1A0381C8AE87}">
      <dgm:prSet/>
      <dgm:spPr/>
      <dgm:t>
        <a:bodyPr/>
        <a:lstStyle/>
        <a:p>
          <a:endParaRPr lang="zh-CN" altLang="en-US"/>
        </a:p>
      </dgm:t>
    </dgm:pt>
    <dgm:pt modelId="{1A406143-6E1A-4CE4-8621-27A62E2A822D}" type="sibTrans" cxnId="{E9A79BEA-22A0-43D7-B6AA-1A0381C8AE87}">
      <dgm:prSet/>
      <dgm:spPr/>
      <dgm:t>
        <a:bodyPr/>
        <a:lstStyle/>
        <a:p>
          <a:endParaRPr lang="zh-CN" altLang="en-US"/>
        </a:p>
      </dgm:t>
    </dgm:pt>
    <dgm:pt modelId="{822750B1-88B0-4DE6-A6E2-A8F41E1FB354}" type="pres">
      <dgm:prSet presAssocID="{117C5C67-4AA4-47A2-AE79-54C842484E7E}" presName="linear" presStyleCnt="0">
        <dgm:presLayoutVars>
          <dgm:animLvl val="lvl"/>
          <dgm:resizeHandles val="exact"/>
        </dgm:presLayoutVars>
      </dgm:prSet>
      <dgm:spPr/>
      <dgm:t>
        <a:bodyPr/>
        <a:lstStyle/>
        <a:p>
          <a:endParaRPr lang="zh-CN" altLang="en-US"/>
        </a:p>
      </dgm:t>
    </dgm:pt>
    <dgm:pt modelId="{D6F106D0-5EE1-4250-B1CD-815C975C1B67}" type="pres">
      <dgm:prSet presAssocID="{6305116C-12F1-40E0-A530-7022365B867A}" presName="parentText" presStyleLbl="node1" presStyleIdx="0" presStyleCnt="3">
        <dgm:presLayoutVars>
          <dgm:chMax val="0"/>
          <dgm:bulletEnabled val="1"/>
        </dgm:presLayoutVars>
      </dgm:prSet>
      <dgm:spPr/>
      <dgm:t>
        <a:bodyPr/>
        <a:lstStyle/>
        <a:p>
          <a:endParaRPr lang="zh-CN" altLang="en-US"/>
        </a:p>
      </dgm:t>
    </dgm:pt>
    <dgm:pt modelId="{BB52AF40-9ED2-4441-A904-ABAAF6FF05D9}" type="pres">
      <dgm:prSet presAssocID="{15A50D84-46E1-4F97-B419-6C843DDA4E26}" presName="spacer" presStyleCnt="0"/>
      <dgm:spPr/>
    </dgm:pt>
    <dgm:pt modelId="{3119ECD3-4696-4958-A12D-3FE5FE6BBF47}" type="pres">
      <dgm:prSet presAssocID="{122F8DFF-8762-4689-9AB7-D05AC4B59407}" presName="parentText" presStyleLbl="node1" presStyleIdx="1" presStyleCnt="3">
        <dgm:presLayoutVars>
          <dgm:chMax val="0"/>
          <dgm:bulletEnabled val="1"/>
        </dgm:presLayoutVars>
      </dgm:prSet>
      <dgm:spPr/>
      <dgm:t>
        <a:bodyPr/>
        <a:lstStyle/>
        <a:p>
          <a:endParaRPr lang="zh-CN" altLang="en-US"/>
        </a:p>
      </dgm:t>
    </dgm:pt>
    <dgm:pt modelId="{28273F27-3CAE-4A7D-99D5-F52233E3AB6A}" type="pres">
      <dgm:prSet presAssocID="{D893AF36-7258-40E4-ABAE-B16B2B039733}" presName="spacer" presStyleCnt="0"/>
      <dgm:spPr/>
    </dgm:pt>
    <dgm:pt modelId="{3CBC8F7A-5995-4A04-B49D-E7AF05698E2D}" type="pres">
      <dgm:prSet presAssocID="{B4EF159D-9FF6-410A-B29F-C0D82929E3F5}" presName="parentText" presStyleLbl="node1" presStyleIdx="2" presStyleCnt="3">
        <dgm:presLayoutVars>
          <dgm:chMax val="0"/>
          <dgm:bulletEnabled val="1"/>
        </dgm:presLayoutVars>
      </dgm:prSet>
      <dgm:spPr/>
      <dgm:t>
        <a:bodyPr/>
        <a:lstStyle/>
        <a:p>
          <a:endParaRPr lang="zh-CN" altLang="en-US"/>
        </a:p>
      </dgm:t>
    </dgm:pt>
  </dgm:ptLst>
  <dgm:cxnLst>
    <dgm:cxn modelId="{E9A79BEA-22A0-43D7-B6AA-1A0381C8AE87}" srcId="{117C5C67-4AA4-47A2-AE79-54C842484E7E}" destId="{B4EF159D-9FF6-410A-B29F-C0D82929E3F5}" srcOrd="2" destOrd="0" parTransId="{47F4A965-9DCB-456A-8086-91580D65A292}" sibTransId="{1A406143-6E1A-4CE4-8621-27A62E2A822D}"/>
    <dgm:cxn modelId="{2BC5569D-A248-4ED8-A664-06273804A60B}" type="presOf" srcId="{B4EF159D-9FF6-410A-B29F-C0D82929E3F5}" destId="{3CBC8F7A-5995-4A04-B49D-E7AF05698E2D}" srcOrd="0" destOrd="0" presId="urn:microsoft.com/office/officeart/2005/8/layout/vList2"/>
    <dgm:cxn modelId="{A7ED2606-DB48-4D49-9AF7-DA4FC740A97D}" type="presOf" srcId="{117C5C67-4AA4-47A2-AE79-54C842484E7E}" destId="{822750B1-88B0-4DE6-A6E2-A8F41E1FB354}" srcOrd="0" destOrd="0" presId="urn:microsoft.com/office/officeart/2005/8/layout/vList2"/>
    <dgm:cxn modelId="{D4333E04-5F78-4003-8679-4C7AFF1B7E68}" srcId="{117C5C67-4AA4-47A2-AE79-54C842484E7E}" destId="{122F8DFF-8762-4689-9AB7-D05AC4B59407}" srcOrd="1" destOrd="0" parTransId="{0715C6F9-EDEE-46A8-898A-290CB69D2CC1}" sibTransId="{D893AF36-7258-40E4-ABAE-B16B2B039733}"/>
    <dgm:cxn modelId="{B53D2E29-A24D-4F7C-B782-686515393B81}" type="presOf" srcId="{122F8DFF-8762-4689-9AB7-D05AC4B59407}" destId="{3119ECD3-4696-4958-A12D-3FE5FE6BBF47}" srcOrd="0" destOrd="0" presId="urn:microsoft.com/office/officeart/2005/8/layout/vList2"/>
    <dgm:cxn modelId="{6417E3B6-8F33-475F-AE8B-FCCA81076964}" type="presOf" srcId="{6305116C-12F1-40E0-A530-7022365B867A}" destId="{D6F106D0-5EE1-4250-B1CD-815C975C1B67}" srcOrd="0" destOrd="0" presId="urn:microsoft.com/office/officeart/2005/8/layout/vList2"/>
    <dgm:cxn modelId="{A85D3FE2-2F1F-442D-987F-2FAC89AFCC01}" srcId="{117C5C67-4AA4-47A2-AE79-54C842484E7E}" destId="{6305116C-12F1-40E0-A530-7022365B867A}" srcOrd="0" destOrd="0" parTransId="{D34FAA0D-7AB2-4292-8B44-5D4DF3DC6817}" sibTransId="{15A50D84-46E1-4F97-B419-6C843DDA4E26}"/>
    <dgm:cxn modelId="{4F24BB8D-E32C-47D1-866C-A166B3DF0914}" type="presParOf" srcId="{822750B1-88B0-4DE6-A6E2-A8F41E1FB354}" destId="{D6F106D0-5EE1-4250-B1CD-815C975C1B67}" srcOrd="0" destOrd="0" presId="urn:microsoft.com/office/officeart/2005/8/layout/vList2"/>
    <dgm:cxn modelId="{C8BAF21F-C5BF-44B4-9FCA-5CEF4E0B2452}" type="presParOf" srcId="{822750B1-88B0-4DE6-A6E2-A8F41E1FB354}" destId="{BB52AF40-9ED2-4441-A904-ABAAF6FF05D9}" srcOrd="1" destOrd="0" presId="urn:microsoft.com/office/officeart/2005/8/layout/vList2"/>
    <dgm:cxn modelId="{7461350B-AB37-4E69-B3A4-16C89CD121D2}" type="presParOf" srcId="{822750B1-88B0-4DE6-A6E2-A8F41E1FB354}" destId="{3119ECD3-4696-4958-A12D-3FE5FE6BBF47}" srcOrd="2" destOrd="0" presId="urn:microsoft.com/office/officeart/2005/8/layout/vList2"/>
    <dgm:cxn modelId="{DED45591-B6F3-4C9F-9C24-6ED083E4D9AA}" type="presParOf" srcId="{822750B1-88B0-4DE6-A6E2-A8F41E1FB354}" destId="{28273F27-3CAE-4A7D-99D5-F52233E3AB6A}" srcOrd="3" destOrd="0" presId="urn:microsoft.com/office/officeart/2005/8/layout/vList2"/>
    <dgm:cxn modelId="{02D0BABB-DF4C-47F7-A22E-75691B37CCD0}" type="presParOf" srcId="{822750B1-88B0-4DE6-A6E2-A8F41E1FB354}" destId="{3CBC8F7A-5995-4A04-B49D-E7AF05698E2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49601-8706-40E2-989F-41DED3110363}">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0D1563-C2DB-420C-9C94-C5FB242E15F5}">
      <dsp:nvSpPr>
        <dsp:cNvPr id="0" name=""/>
        <dsp:cNvSpPr/>
      </dsp:nvSpPr>
      <dsp:spPr>
        <a:xfrm>
          <a:off x="384538" y="253918"/>
          <a:ext cx="6496707" cy="5081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3500" rIns="63500" bIns="63500" numCol="1" spcCol="1270" anchor="ctr" anchorCtr="0">
          <a:noAutofit/>
        </a:bodyPr>
        <a:lstStyle/>
        <a:p>
          <a:pPr lvl="0" algn="l" defTabSz="1111250">
            <a:lnSpc>
              <a:spcPct val="90000"/>
            </a:lnSpc>
            <a:spcBef>
              <a:spcPct val="0"/>
            </a:spcBef>
            <a:spcAft>
              <a:spcPct val="35000"/>
            </a:spcAft>
          </a:pPr>
          <a:r>
            <a:rPr lang="zh-CN" altLang="en-US" sz="2500" kern="1200" dirty="0" smtClean="0"/>
            <a:t>存量工业用地转型规划和计划编制</a:t>
          </a:r>
          <a:endParaRPr lang="zh-CN" altLang="en-US" sz="2500" kern="1200" dirty="0"/>
        </a:p>
      </dsp:txBody>
      <dsp:txXfrm>
        <a:off x="384538" y="253918"/>
        <a:ext cx="6496707" cy="508162"/>
      </dsp:txXfrm>
    </dsp:sp>
    <dsp:sp modelId="{6878B7E4-DC5F-47B2-8244-881A9721108C}">
      <dsp:nvSpPr>
        <dsp:cNvPr id="0" name=""/>
        <dsp:cNvSpPr/>
      </dsp:nvSpPr>
      <dsp:spPr>
        <a:xfrm>
          <a:off x="66936" y="190398"/>
          <a:ext cx="635203" cy="63520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D6BB75-83FB-4F07-8446-213CC0D25E6B}">
      <dsp:nvSpPr>
        <dsp:cNvPr id="0" name=""/>
        <dsp:cNvSpPr/>
      </dsp:nvSpPr>
      <dsp:spPr>
        <a:xfrm>
          <a:off x="748672" y="1015918"/>
          <a:ext cx="6132572" cy="508162"/>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3500" rIns="63500" bIns="63500" numCol="1" spcCol="1270" anchor="ctr" anchorCtr="0">
          <a:noAutofit/>
        </a:bodyPr>
        <a:lstStyle/>
        <a:p>
          <a:pPr lvl="0" algn="l" defTabSz="1111250">
            <a:lnSpc>
              <a:spcPct val="90000"/>
            </a:lnSpc>
            <a:spcBef>
              <a:spcPct val="0"/>
            </a:spcBef>
            <a:spcAft>
              <a:spcPct val="35000"/>
            </a:spcAft>
          </a:pPr>
          <a:r>
            <a:rPr lang="zh-CN" altLang="en-US" sz="2500" kern="1200" dirty="0" smtClean="0"/>
            <a:t>存量工业用地盘活方式</a:t>
          </a:r>
          <a:endParaRPr lang="zh-CN" altLang="en-US" sz="2500" kern="1200" dirty="0"/>
        </a:p>
      </dsp:txBody>
      <dsp:txXfrm>
        <a:off x="748672" y="1015918"/>
        <a:ext cx="6132572" cy="508162"/>
      </dsp:txXfrm>
    </dsp:sp>
    <dsp:sp modelId="{5D78866C-597A-444A-9021-B2BE12EE078B}">
      <dsp:nvSpPr>
        <dsp:cNvPr id="0" name=""/>
        <dsp:cNvSpPr/>
      </dsp:nvSpPr>
      <dsp:spPr>
        <a:xfrm>
          <a:off x="431071" y="952398"/>
          <a:ext cx="635203" cy="635203"/>
        </a:xfrm>
        <a:prstGeom prst="ellipse">
          <a:avLst/>
        </a:prstGeom>
        <a:solidFill>
          <a:schemeClr val="lt1">
            <a:hueOff val="0"/>
            <a:satOff val="0"/>
            <a:lumOff val="0"/>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sp>
    <dsp:sp modelId="{B7ECD4B8-1F1B-4466-898C-A335E80D850C}">
      <dsp:nvSpPr>
        <dsp:cNvPr id="0" name=""/>
        <dsp:cNvSpPr/>
      </dsp:nvSpPr>
      <dsp:spPr>
        <a:xfrm>
          <a:off x="860432" y="1777918"/>
          <a:ext cx="6020812" cy="508162"/>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3500" rIns="63500" bIns="63500" numCol="1" spcCol="1270" anchor="ctr" anchorCtr="0">
          <a:noAutofit/>
        </a:bodyPr>
        <a:lstStyle/>
        <a:p>
          <a:pPr lvl="0" algn="l" defTabSz="1111250">
            <a:lnSpc>
              <a:spcPct val="90000"/>
            </a:lnSpc>
            <a:spcBef>
              <a:spcPct val="0"/>
            </a:spcBef>
            <a:spcAft>
              <a:spcPct val="35000"/>
            </a:spcAft>
          </a:pPr>
          <a:r>
            <a:rPr lang="zh-CN" altLang="en-US" sz="2500" kern="1200" dirty="0" smtClean="0"/>
            <a:t>土地出让方式和地价管理要求</a:t>
          </a:r>
          <a:endParaRPr lang="zh-CN" altLang="en-US" sz="2500" kern="1200" dirty="0"/>
        </a:p>
      </dsp:txBody>
      <dsp:txXfrm>
        <a:off x="860432" y="1777918"/>
        <a:ext cx="6020812" cy="508162"/>
      </dsp:txXfrm>
    </dsp:sp>
    <dsp:sp modelId="{3EC52328-86FC-4A38-B2CF-4ED685F95333}">
      <dsp:nvSpPr>
        <dsp:cNvPr id="0" name=""/>
        <dsp:cNvSpPr/>
      </dsp:nvSpPr>
      <dsp:spPr>
        <a:xfrm>
          <a:off x="542831" y="1714398"/>
          <a:ext cx="635203" cy="635203"/>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96D46755-EF61-4FDD-9A75-D8FE1D419D8F}">
      <dsp:nvSpPr>
        <dsp:cNvPr id="0" name=""/>
        <dsp:cNvSpPr/>
      </dsp:nvSpPr>
      <dsp:spPr>
        <a:xfrm>
          <a:off x="748672" y="2539918"/>
          <a:ext cx="6132572" cy="508162"/>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3500" rIns="63500" bIns="63500" numCol="1" spcCol="1270" anchor="ctr" anchorCtr="0">
          <a:noAutofit/>
        </a:bodyPr>
        <a:lstStyle/>
        <a:p>
          <a:pPr lvl="0" algn="l" defTabSz="1111250">
            <a:lnSpc>
              <a:spcPct val="90000"/>
            </a:lnSpc>
            <a:spcBef>
              <a:spcPct val="0"/>
            </a:spcBef>
            <a:spcAft>
              <a:spcPct val="35000"/>
            </a:spcAft>
          </a:pPr>
          <a:r>
            <a:rPr lang="zh-CN" altLang="en-US" sz="2500" kern="1200" dirty="0" smtClean="0"/>
            <a:t>工业用地提高容积率</a:t>
          </a:r>
          <a:endParaRPr lang="zh-CN" altLang="en-US" sz="2500" kern="1200" dirty="0"/>
        </a:p>
      </dsp:txBody>
      <dsp:txXfrm>
        <a:off x="748672" y="2539918"/>
        <a:ext cx="6132572" cy="508162"/>
      </dsp:txXfrm>
    </dsp:sp>
    <dsp:sp modelId="{FE7664B9-010C-4440-969B-32778BD93443}">
      <dsp:nvSpPr>
        <dsp:cNvPr id="0" name=""/>
        <dsp:cNvSpPr/>
      </dsp:nvSpPr>
      <dsp:spPr>
        <a:xfrm>
          <a:off x="431071" y="2476398"/>
          <a:ext cx="635203" cy="635203"/>
        </a:xfrm>
        <a:prstGeom prst="ellipse">
          <a:avLst/>
        </a:prstGeom>
        <a:solidFill>
          <a:schemeClr val="lt1">
            <a:hueOff val="0"/>
            <a:satOff val="0"/>
            <a:lumOff val="0"/>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sp>
    <dsp:sp modelId="{2F220DA7-D389-4863-8CB7-3F56C5482B09}">
      <dsp:nvSpPr>
        <dsp:cNvPr id="0" name=""/>
        <dsp:cNvSpPr/>
      </dsp:nvSpPr>
      <dsp:spPr>
        <a:xfrm>
          <a:off x="384538" y="3301918"/>
          <a:ext cx="6496707" cy="508162"/>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3500" rIns="63500" bIns="63500" numCol="1" spcCol="1270" anchor="ctr" anchorCtr="0">
          <a:noAutofit/>
        </a:bodyPr>
        <a:lstStyle/>
        <a:p>
          <a:pPr lvl="0" algn="l" defTabSz="1111250">
            <a:lnSpc>
              <a:spcPct val="90000"/>
            </a:lnSpc>
            <a:spcBef>
              <a:spcPct val="0"/>
            </a:spcBef>
            <a:spcAft>
              <a:spcPct val="35000"/>
            </a:spcAft>
          </a:pPr>
          <a:r>
            <a:rPr lang="zh-CN" altLang="en-US" sz="2500" kern="1200" dirty="0" smtClean="0"/>
            <a:t>工业用地调整为标准厂房</a:t>
          </a:r>
          <a:endParaRPr lang="zh-CN" altLang="en-US" sz="2500" kern="1200" dirty="0"/>
        </a:p>
      </dsp:txBody>
      <dsp:txXfrm>
        <a:off x="384538" y="3301918"/>
        <a:ext cx="6496707" cy="508162"/>
      </dsp:txXfrm>
    </dsp:sp>
    <dsp:sp modelId="{254E28DD-6B5D-4731-BC06-640B9AED8547}">
      <dsp:nvSpPr>
        <dsp:cNvPr id="0" name=""/>
        <dsp:cNvSpPr/>
      </dsp:nvSpPr>
      <dsp:spPr>
        <a:xfrm>
          <a:off x="66936" y="3238398"/>
          <a:ext cx="635203" cy="635203"/>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6A900-5D67-4397-9C1E-763AECD37A7F}">
      <dsp:nvSpPr>
        <dsp:cNvPr id="0" name=""/>
        <dsp:cNvSpPr/>
      </dsp:nvSpPr>
      <dsp:spPr>
        <a:xfrm>
          <a:off x="0" y="54447"/>
          <a:ext cx="8229600" cy="17339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zh-CN" sz="1900" b="1" kern="1200" dirty="0" smtClean="0"/>
            <a:t>转型为研发总部类用地的</a:t>
          </a:r>
          <a:r>
            <a:rPr lang="zh-CN" sz="1900" kern="1200" dirty="0" smtClean="0"/>
            <a:t>，“</a:t>
          </a:r>
          <a:r>
            <a:rPr lang="en-US" sz="1900" kern="1200" dirty="0" smtClean="0"/>
            <a:t>195</a:t>
          </a:r>
          <a:r>
            <a:rPr lang="zh-CN" sz="1900" kern="1200" dirty="0" smtClean="0"/>
            <a:t>区域”“</a:t>
          </a:r>
          <a:r>
            <a:rPr lang="en-US" sz="1900" kern="1200" dirty="0" smtClean="0"/>
            <a:t>104</a:t>
          </a:r>
          <a:r>
            <a:rPr lang="zh-CN" sz="1900" kern="1200" dirty="0" smtClean="0"/>
            <a:t>区块”内的研发总部类用地，均应当以产业项目类自用为主。其中，“</a:t>
          </a:r>
          <a:r>
            <a:rPr lang="en-US" sz="1900" kern="1200" dirty="0" smtClean="0"/>
            <a:t>104</a:t>
          </a:r>
          <a:r>
            <a:rPr lang="zh-CN" sz="1900" kern="1200" dirty="0" smtClean="0"/>
            <a:t>区块”内转为通用类的，应严格按照经批准的规划执行，可以出租，但开发单位须在出让年期内长期持有</a:t>
          </a:r>
          <a:r>
            <a:rPr lang="en-US" sz="1900" kern="1200" dirty="0" smtClean="0"/>
            <a:t>70%</a:t>
          </a:r>
          <a:r>
            <a:rPr lang="zh-CN" sz="1900" kern="1200" dirty="0" smtClean="0"/>
            <a:t>以上的物业产权，剩余部门可以分割转让。</a:t>
          </a:r>
          <a:endParaRPr lang="zh-CN" sz="1900" kern="1200" dirty="0"/>
        </a:p>
      </dsp:txBody>
      <dsp:txXfrm>
        <a:off x="84644" y="139091"/>
        <a:ext cx="8060312" cy="1564652"/>
      </dsp:txXfrm>
    </dsp:sp>
    <dsp:sp modelId="{DAAA8E9F-2F28-42DD-940E-C3CB6F1FECEB}">
      <dsp:nvSpPr>
        <dsp:cNvPr id="0" name=""/>
        <dsp:cNvSpPr/>
      </dsp:nvSpPr>
      <dsp:spPr>
        <a:xfrm>
          <a:off x="0" y="1843107"/>
          <a:ext cx="8229600" cy="17339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zh-CN" sz="1900" b="1" kern="1200" dirty="0" smtClean="0"/>
            <a:t>转型为商业、办公用地的</a:t>
          </a:r>
          <a:r>
            <a:rPr lang="zh-CN" sz="1900" kern="1200" dirty="0" smtClean="0"/>
            <a:t>，开发单位须在出让年期内持有</a:t>
          </a:r>
          <a:r>
            <a:rPr lang="en-US" sz="1900" kern="1200" dirty="0" smtClean="0"/>
            <a:t>50%</a:t>
          </a:r>
          <a:r>
            <a:rPr lang="zh-CN" sz="1900" kern="1200" dirty="0" smtClean="0"/>
            <a:t>以上的物业产权；位于区县政府确定的重要特定区域内的，开发单位须在出让年期内长期持有全部商业、办公用途物业产权。明确转为公寓式办公、公寓式酒店的，须出让年期内长期持有物业产权，仅用于出租，不得整体和分幢、分层、分套转让。</a:t>
          </a:r>
          <a:endParaRPr lang="zh-CN" sz="1900" kern="1200" dirty="0"/>
        </a:p>
      </dsp:txBody>
      <dsp:txXfrm>
        <a:off x="84644" y="1927751"/>
        <a:ext cx="8060312" cy="1564652"/>
      </dsp:txXfrm>
    </dsp:sp>
    <dsp:sp modelId="{533F6644-0D2B-45D8-B737-0B6D99742B7C}">
      <dsp:nvSpPr>
        <dsp:cNvPr id="0" name=""/>
        <dsp:cNvSpPr/>
      </dsp:nvSpPr>
      <dsp:spPr>
        <a:xfrm>
          <a:off x="0" y="3631767"/>
          <a:ext cx="8229600" cy="83974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zh-CN" sz="1900" b="1" kern="1200" dirty="0" smtClean="0">
              <a:solidFill>
                <a:schemeClr val="tx1"/>
              </a:solidFill>
            </a:rPr>
            <a:t>转型为教育、医疗、科研、养老</a:t>
          </a:r>
          <a:r>
            <a:rPr lang="zh-CN" sz="1900" kern="1200" dirty="0" smtClean="0"/>
            <a:t>等用途的，房屋不得分割转让。</a:t>
          </a:r>
          <a:endParaRPr lang="zh-CN" sz="1900" kern="1200" dirty="0"/>
        </a:p>
      </dsp:txBody>
      <dsp:txXfrm>
        <a:off x="40993" y="3672760"/>
        <a:ext cx="8147614" cy="7577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41370-A4EB-47E4-9C99-0154B1C172BE}">
      <dsp:nvSpPr>
        <dsp:cNvPr id="0" name=""/>
        <dsp:cNvSpPr/>
      </dsp:nvSpPr>
      <dsp:spPr>
        <a:xfrm>
          <a:off x="0" y="30784"/>
          <a:ext cx="8229600" cy="76279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CN" sz="1800" kern="1200" dirty="0" smtClean="0"/>
            <a:t>规划用途为非住宅类的经营性用地。</a:t>
          </a:r>
          <a:endParaRPr lang="zh-CN" sz="1800" kern="1200" dirty="0"/>
        </a:p>
      </dsp:txBody>
      <dsp:txXfrm>
        <a:off x="37237" y="68021"/>
        <a:ext cx="8155126" cy="688325"/>
      </dsp:txXfrm>
    </dsp:sp>
    <dsp:sp modelId="{F6826094-881C-4871-B463-081CE6BBB781}">
      <dsp:nvSpPr>
        <dsp:cNvPr id="0" name=""/>
        <dsp:cNvSpPr/>
      </dsp:nvSpPr>
      <dsp:spPr>
        <a:xfrm>
          <a:off x="0" y="845423"/>
          <a:ext cx="8229600" cy="70104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CN" sz="1800" kern="1200" smtClean="0"/>
            <a:t>未纳入旧城改造范围内的。</a:t>
          </a:r>
          <a:endParaRPr lang="zh-CN" sz="1800" kern="1200"/>
        </a:p>
      </dsp:txBody>
      <dsp:txXfrm>
        <a:off x="34222" y="879645"/>
        <a:ext cx="8161156" cy="632599"/>
      </dsp:txXfrm>
    </dsp:sp>
    <dsp:sp modelId="{5B5FAA70-7325-4BFA-BFE8-F34E17B381AA}">
      <dsp:nvSpPr>
        <dsp:cNvPr id="0" name=""/>
        <dsp:cNvSpPr/>
      </dsp:nvSpPr>
      <dsp:spPr>
        <a:xfrm>
          <a:off x="0" y="1598307"/>
          <a:ext cx="8229600" cy="73087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CN" sz="1800" kern="1200" dirty="0" smtClean="0"/>
            <a:t>权利主体单一且周边无规划开发建设用地，具备独立开发条件的。</a:t>
          </a:r>
          <a:endParaRPr lang="zh-CN" sz="1800" kern="1200" dirty="0"/>
        </a:p>
      </dsp:txBody>
      <dsp:txXfrm>
        <a:off x="35678" y="1633985"/>
        <a:ext cx="8158244" cy="659518"/>
      </dsp:txXfrm>
    </dsp:sp>
    <dsp:sp modelId="{256F3DF5-2F48-49E5-AE80-B539C7CAF7CF}">
      <dsp:nvSpPr>
        <dsp:cNvPr id="0" name=""/>
        <dsp:cNvSpPr/>
      </dsp:nvSpPr>
      <dsp:spPr>
        <a:xfrm>
          <a:off x="0" y="2381021"/>
          <a:ext cx="8229600" cy="103115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CN" sz="1800" kern="1200" dirty="0" smtClean="0"/>
            <a:t>拟转型发展的项目，经区县政府相关部门评估，具有明确的产业和功能，并满足投入、产出、节能、环保、本地就业等相关准入标准。</a:t>
          </a:r>
          <a:endParaRPr lang="zh-CN" sz="1800" kern="1200" dirty="0"/>
        </a:p>
      </dsp:txBody>
      <dsp:txXfrm>
        <a:off x="50337" y="2431358"/>
        <a:ext cx="8128926" cy="930484"/>
      </dsp:txXfrm>
    </dsp:sp>
    <dsp:sp modelId="{81608B36-4318-40D9-8C99-35FA7A521C93}">
      <dsp:nvSpPr>
        <dsp:cNvPr id="0" name=""/>
        <dsp:cNvSpPr/>
      </dsp:nvSpPr>
      <dsp:spPr>
        <a:xfrm>
          <a:off x="0" y="3464020"/>
          <a:ext cx="8229600" cy="103115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CN" sz="1800" kern="1200" smtClean="0"/>
            <a:t>对周边的“边角地”“夹心地”“插花地”等存量土地，不具备独立开发条件的，可采取扩大用地的方式，由零星工业用地的原土地权利人结合开发。</a:t>
          </a:r>
          <a:r>
            <a:rPr lang="en-US" sz="1800" kern="1200" smtClean="0"/>
            <a:t/>
          </a:r>
          <a:br>
            <a:rPr lang="en-US" sz="1800" kern="1200" smtClean="0"/>
          </a:br>
          <a:endParaRPr lang="zh-CN" sz="1800" kern="1200"/>
        </a:p>
      </dsp:txBody>
      <dsp:txXfrm>
        <a:off x="50337" y="3514357"/>
        <a:ext cx="8128926" cy="9304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B5B73-390A-4B12-AD25-720A65EAC564}">
      <dsp:nvSpPr>
        <dsp:cNvPr id="0" name=""/>
        <dsp:cNvSpPr/>
      </dsp:nvSpPr>
      <dsp:spPr>
        <a:xfrm>
          <a:off x="0" y="144018"/>
          <a:ext cx="8229600" cy="123435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CN" sz="2100" kern="1200" dirty="0" smtClean="0"/>
            <a:t>零星工业用地自行开发的，应向政府无偿提供不少于</a:t>
          </a:r>
          <a:r>
            <a:rPr lang="en-US" sz="2100" kern="1200" dirty="0" smtClean="0"/>
            <a:t>10%</a:t>
          </a:r>
          <a:r>
            <a:rPr lang="zh-CN" sz="2100" kern="1200" dirty="0" smtClean="0"/>
            <a:t>比例的建设用地用于公益性设施、公共绿地等建设；</a:t>
          </a:r>
          <a:endParaRPr lang="zh-CN" sz="2100" kern="1200" dirty="0"/>
        </a:p>
      </dsp:txBody>
      <dsp:txXfrm>
        <a:off x="60256" y="204274"/>
        <a:ext cx="8109088" cy="1113840"/>
      </dsp:txXfrm>
    </dsp:sp>
    <dsp:sp modelId="{B45BCBD0-3FAE-4DD3-85C2-EAA2AF5C12DF}">
      <dsp:nvSpPr>
        <dsp:cNvPr id="0" name=""/>
        <dsp:cNvSpPr/>
      </dsp:nvSpPr>
      <dsp:spPr>
        <a:xfrm>
          <a:off x="0" y="1444611"/>
          <a:ext cx="8229600" cy="127178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CN" sz="2100" kern="1200" smtClean="0"/>
            <a:t>无法提供土地的，应将不少于</a:t>
          </a:r>
          <a:r>
            <a:rPr lang="en-US" sz="2100" kern="1200" smtClean="0"/>
            <a:t>15%</a:t>
          </a:r>
          <a:r>
            <a:rPr lang="zh-CN" sz="2100" kern="1200" smtClean="0"/>
            <a:t>的经营性物业产权无偿提供给区县政府相关部门，定向用于公益性用途，以及区域内土地房屋征收、建设用地减量化等工作的经营性物业补偿。</a:t>
          </a:r>
          <a:endParaRPr lang="zh-CN" sz="2100" kern="1200"/>
        </a:p>
      </dsp:txBody>
      <dsp:txXfrm>
        <a:off x="62083" y="1506694"/>
        <a:ext cx="8105434" cy="1147617"/>
      </dsp:txXfrm>
    </dsp:sp>
    <dsp:sp modelId="{BBE94976-3B44-4562-8EEE-E1C99CA7D872}">
      <dsp:nvSpPr>
        <dsp:cNvPr id="0" name=""/>
        <dsp:cNvSpPr/>
      </dsp:nvSpPr>
      <dsp:spPr>
        <a:xfrm>
          <a:off x="0" y="2782634"/>
          <a:ext cx="8229600" cy="103378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CN" sz="2100" kern="1200" smtClean="0"/>
            <a:t>转型为商业、办公用地的，须在出让年期内长期持有</a:t>
          </a:r>
          <a:r>
            <a:rPr lang="en-US" sz="2100" kern="1200" smtClean="0"/>
            <a:t>60%</a:t>
          </a:r>
          <a:r>
            <a:rPr lang="zh-CN" sz="2100" kern="1200" smtClean="0"/>
            <a:t>以上的物业产权。</a:t>
          </a:r>
          <a:endParaRPr lang="zh-CN" sz="2100" kern="1200"/>
        </a:p>
      </dsp:txBody>
      <dsp:txXfrm>
        <a:off x="50465" y="2833099"/>
        <a:ext cx="8128670" cy="9328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AED1F-CA8C-4355-842D-1F1525BCDC92}">
      <dsp:nvSpPr>
        <dsp:cNvPr id="0" name=""/>
        <dsp:cNvSpPr/>
      </dsp:nvSpPr>
      <dsp:spPr>
        <a:xfrm>
          <a:off x="0" y="52303"/>
          <a:ext cx="8229600" cy="17550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zh-CN" sz="3000" kern="1200" smtClean="0"/>
            <a:t>各区县政府确定的重要特定区域（如黄浦江两岸、城市公共活动中心、历史文化风貌保护区等），应以土地收储后公开出让为主。</a:t>
          </a:r>
          <a:endParaRPr lang="zh-CN" sz="3000" kern="1200"/>
        </a:p>
      </dsp:txBody>
      <dsp:txXfrm>
        <a:off x="85672" y="137975"/>
        <a:ext cx="8058256" cy="1583656"/>
      </dsp:txXfrm>
    </dsp:sp>
    <dsp:sp modelId="{7B0F0C72-0BA8-4AA9-B81E-5F5026A99A34}">
      <dsp:nvSpPr>
        <dsp:cNvPr id="0" name=""/>
        <dsp:cNvSpPr/>
      </dsp:nvSpPr>
      <dsp:spPr>
        <a:xfrm>
          <a:off x="0" y="1893703"/>
          <a:ext cx="8229600" cy="17550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zh-CN" sz="3000" kern="1200" smtClean="0"/>
            <a:t>已纳入旧区改造范围、不符合零星转型条件的存量工业用地，应由土地储备机构收储后，按规划实施。</a:t>
          </a:r>
          <a:endParaRPr lang="zh-CN" sz="3000" kern="1200"/>
        </a:p>
      </dsp:txBody>
      <dsp:txXfrm>
        <a:off x="85672" y="1979375"/>
        <a:ext cx="8058256" cy="15836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A8823-9C78-43E1-93EA-D31F5A6C86A0}">
      <dsp:nvSpPr>
        <dsp:cNvPr id="0" name=""/>
        <dsp:cNvSpPr/>
      </dsp:nvSpPr>
      <dsp:spPr>
        <a:xfrm>
          <a:off x="0" y="284961"/>
          <a:ext cx="8229600" cy="19305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zh-CN" sz="3300" kern="1200" smtClean="0"/>
            <a:t>符合工业用地整体转型或零星转型要求，由联合开发体或原土地权利人开发的，可以采用“存量补地价”方式办理供地手续</a:t>
          </a:r>
          <a:endParaRPr lang="zh-CN" sz="3300" kern="1200"/>
        </a:p>
      </dsp:txBody>
      <dsp:txXfrm>
        <a:off x="94239" y="379200"/>
        <a:ext cx="8041122" cy="1742022"/>
      </dsp:txXfrm>
    </dsp:sp>
    <dsp:sp modelId="{B5DE4108-AEF6-4C6B-8B1F-85AEB5C0DF4F}">
      <dsp:nvSpPr>
        <dsp:cNvPr id="0" name=""/>
        <dsp:cNvSpPr/>
      </dsp:nvSpPr>
      <dsp:spPr>
        <a:xfrm>
          <a:off x="0" y="2310501"/>
          <a:ext cx="8229600" cy="19305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zh-CN" sz="3300" kern="1200" smtClean="0"/>
            <a:t>纳入土地收储范围的，商品住宅、商业、办公等经营性用地采用公开招拍挂方式出让。</a:t>
          </a:r>
          <a:endParaRPr lang="zh-CN" sz="3300" kern="1200"/>
        </a:p>
      </dsp:txBody>
      <dsp:txXfrm>
        <a:off x="94239" y="2404740"/>
        <a:ext cx="8041122" cy="1742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8EF07-CCF8-48E4-A5E7-6109A3ED122E}">
      <dsp:nvSpPr>
        <dsp:cNvPr id="0" name=""/>
        <dsp:cNvSpPr/>
      </dsp:nvSpPr>
      <dsp:spPr>
        <a:xfrm>
          <a:off x="0" y="0"/>
          <a:ext cx="5386242" cy="70506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zh-CN" altLang="en-US" sz="2900" kern="1200" dirty="0" smtClean="0"/>
            <a:t>城市总体规划</a:t>
          </a:r>
          <a:endParaRPr lang="zh-CN" altLang="en-US" sz="2900" kern="1200" dirty="0"/>
        </a:p>
      </dsp:txBody>
      <dsp:txXfrm>
        <a:off x="20651" y="20651"/>
        <a:ext cx="4542928" cy="663763"/>
      </dsp:txXfrm>
    </dsp:sp>
    <dsp:sp modelId="{DFF1CAAF-4A9D-46D8-BBF7-431484E999AE}">
      <dsp:nvSpPr>
        <dsp:cNvPr id="0" name=""/>
        <dsp:cNvSpPr/>
      </dsp:nvSpPr>
      <dsp:spPr>
        <a:xfrm>
          <a:off x="402219" y="802991"/>
          <a:ext cx="5386242" cy="70506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zh-CN" altLang="en-US" sz="2900" kern="1200" dirty="0" smtClean="0"/>
            <a:t>存量工业用地转型规划</a:t>
          </a:r>
          <a:endParaRPr lang="zh-CN" altLang="en-US" sz="2900" kern="1200" dirty="0"/>
        </a:p>
      </dsp:txBody>
      <dsp:txXfrm>
        <a:off x="422870" y="823642"/>
        <a:ext cx="4484428" cy="663763"/>
      </dsp:txXfrm>
    </dsp:sp>
    <dsp:sp modelId="{A427D43D-71A2-49B0-8949-3791EC45C788}">
      <dsp:nvSpPr>
        <dsp:cNvPr id="0" name=""/>
        <dsp:cNvSpPr/>
      </dsp:nvSpPr>
      <dsp:spPr>
        <a:xfrm>
          <a:off x="804438" y="1605983"/>
          <a:ext cx="5386242" cy="70506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zh-CN" altLang="en-US" sz="2900" kern="1200" dirty="0" smtClean="0"/>
            <a:t>控制性详细规划</a:t>
          </a:r>
          <a:endParaRPr lang="zh-CN" altLang="en-US" sz="2900" kern="1200" dirty="0"/>
        </a:p>
      </dsp:txBody>
      <dsp:txXfrm>
        <a:off x="825089" y="1626634"/>
        <a:ext cx="4484428" cy="663763"/>
      </dsp:txXfrm>
    </dsp:sp>
    <dsp:sp modelId="{307BD63E-D618-470D-BCC9-B463470F508C}">
      <dsp:nvSpPr>
        <dsp:cNvPr id="0" name=""/>
        <dsp:cNvSpPr/>
      </dsp:nvSpPr>
      <dsp:spPr>
        <a:xfrm>
          <a:off x="1206658" y="2408974"/>
          <a:ext cx="5386242" cy="70506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zh-CN" altLang="en-US" sz="2900" kern="1200" dirty="0" smtClean="0"/>
            <a:t>转型年度计划</a:t>
          </a:r>
          <a:endParaRPr lang="zh-CN" altLang="en-US" sz="2900" kern="1200" dirty="0"/>
        </a:p>
      </dsp:txBody>
      <dsp:txXfrm>
        <a:off x="1227309" y="2429625"/>
        <a:ext cx="4484428" cy="663763"/>
      </dsp:txXfrm>
    </dsp:sp>
    <dsp:sp modelId="{5EA3491A-BC31-44CC-8003-F0D4920EC80D}">
      <dsp:nvSpPr>
        <dsp:cNvPr id="0" name=""/>
        <dsp:cNvSpPr/>
      </dsp:nvSpPr>
      <dsp:spPr>
        <a:xfrm>
          <a:off x="1608877" y="3211966"/>
          <a:ext cx="5386242" cy="70506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822450">
            <a:lnSpc>
              <a:spcPct val="90000"/>
            </a:lnSpc>
            <a:spcBef>
              <a:spcPct val="0"/>
            </a:spcBef>
            <a:spcAft>
              <a:spcPct val="35000"/>
            </a:spcAft>
          </a:pPr>
          <a:r>
            <a:rPr lang="zh-CN" altLang="en-US" sz="2900" kern="1200" dirty="0" smtClean="0"/>
            <a:t>转型实施方案</a:t>
          </a:r>
          <a:r>
            <a:rPr lang="en-US" altLang="zh-CN" sz="2900" kern="1200" dirty="0" smtClean="0"/>
            <a:t>(</a:t>
          </a:r>
          <a:r>
            <a:rPr lang="zh-CN" altLang="en-US" sz="2900" kern="1200" dirty="0" smtClean="0"/>
            <a:t>整体转型</a:t>
          </a:r>
          <a:r>
            <a:rPr lang="en-US" altLang="zh-CN" sz="2900" kern="1200" dirty="0" smtClean="0"/>
            <a:t>)</a:t>
          </a:r>
          <a:endParaRPr lang="zh-CN" altLang="en-US" sz="2900" kern="1200" dirty="0"/>
        </a:p>
      </dsp:txBody>
      <dsp:txXfrm>
        <a:off x="1629528" y="3232617"/>
        <a:ext cx="4484428" cy="663763"/>
      </dsp:txXfrm>
    </dsp:sp>
    <dsp:sp modelId="{3B814988-B221-4280-BF50-DB0225AC25BA}">
      <dsp:nvSpPr>
        <dsp:cNvPr id="0" name=""/>
        <dsp:cNvSpPr/>
      </dsp:nvSpPr>
      <dsp:spPr>
        <a:xfrm>
          <a:off x="4927949" y="515089"/>
          <a:ext cx="458292" cy="45829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5031065" y="515089"/>
        <a:ext cx="252060" cy="344865"/>
      </dsp:txXfrm>
    </dsp:sp>
    <dsp:sp modelId="{7630F4BF-608A-4508-86C6-6E828000B476}">
      <dsp:nvSpPr>
        <dsp:cNvPr id="0" name=""/>
        <dsp:cNvSpPr/>
      </dsp:nvSpPr>
      <dsp:spPr>
        <a:xfrm>
          <a:off x="5330169" y="1318081"/>
          <a:ext cx="458292" cy="45829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5433285" y="1318081"/>
        <a:ext cx="252060" cy="344865"/>
      </dsp:txXfrm>
    </dsp:sp>
    <dsp:sp modelId="{FAD83A78-E335-4463-B807-5707155FC46D}">
      <dsp:nvSpPr>
        <dsp:cNvPr id="0" name=""/>
        <dsp:cNvSpPr/>
      </dsp:nvSpPr>
      <dsp:spPr>
        <a:xfrm>
          <a:off x="5732388" y="2109321"/>
          <a:ext cx="458292" cy="45829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5835504" y="2109321"/>
        <a:ext cx="252060" cy="344865"/>
      </dsp:txXfrm>
    </dsp:sp>
    <dsp:sp modelId="{CC825A97-5624-4C7F-B7A3-E4B2CFC84729}">
      <dsp:nvSpPr>
        <dsp:cNvPr id="0" name=""/>
        <dsp:cNvSpPr/>
      </dsp:nvSpPr>
      <dsp:spPr>
        <a:xfrm>
          <a:off x="6134607" y="2920147"/>
          <a:ext cx="458292" cy="45829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6237723" y="2920147"/>
        <a:ext cx="252060" cy="344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E519B-4DF0-4D86-829E-4DA5CE1DC672}">
      <dsp:nvSpPr>
        <dsp:cNvPr id="0" name=""/>
        <dsp:cNvSpPr/>
      </dsp:nvSpPr>
      <dsp:spPr>
        <a:xfrm>
          <a:off x="0" y="382206"/>
          <a:ext cx="8229600" cy="178717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altLang="en-US" sz="2400" kern="1200" dirty="0" smtClean="0"/>
            <a:t>由市规土局会同市发改委、市经信委等部门开展全市总体层面规划战略研究</a:t>
          </a:r>
          <a:endParaRPr lang="zh-CN" altLang="en-US" sz="2400" kern="1200" dirty="0"/>
        </a:p>
      </dsp:txBody>
      <dsp:txXfrm>
        <a:off x="87243" y="469449"/>
        <a:ext cx="8055114" cy="1612689"/>
      </dsp:txXfrm>
    </dsp:sp>
    <dsp:sp modelId="{E1A4134B-21A5-4FCE-B274-C136E09B7B47}">
      <dsp:nvSpPr>
        <dsp:cNvPr id="0" name=""/>
        <dsp:cNvSpPr/>
      </dsp:nvSpPr>
      <dsp:spPr>
        <a:xfrm>
          <a:off x="0" y="2356581"/>
          <a:ext cx="8229600" cy="178717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altLang="en-US" sz="2400" kern="1200" smtClean="0"/>
            <a:t>确定与上海全球城市定位、建设五个中心目标相匹配的用地结构、产业布局、发展规模和转型方向，调整优化工业用地布局和结构，明确重点转型区域、总体规模及其盘活方向、开发时序和策略。</a:t>
          </a:r>
          <a:endParaRPr lang="zh-CN" altLang="en-US" sz="2400" kern="1200"/>
        </a:p>
      </dsp:txBody>
      <dsp:txXfrm>
        <a:off x="87243" y="2443824"/>
        <a:ext cx="8055114" cy="1612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E0696-039C-4C65-86F6-853F96BED6D7}">
      <dsp:nvSpPr>
        <dsp:cNvPr id="0" name=""/>
        <dsp:cNvSpPr/>
      </dsp:nvSpPr>
      <dsp:spPr>
        <a:xfrm>
          <a:off x="0" y="1059"/>
          <a:ext cx="8229600" cy="76993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kern="1200" dirty="0" smtClean="0"/>
            <a:t>由各区县政府组织编制，是区县政府实施存量工业用地盘活的规划管理依据。</a:t>
          </a:r>
          <a:endParaRPr lang="zh-CN" altLang="en-US" sz="2000" kern="1200" dirty="0"/>
        </a:p>
      </dsp:txBody>
      <dsp:txXfrm>
        <a:off x="37585" y="38644"/>
        <a:ext cx="8154430" cy="694767"/>
      </dsp:txXfrm>
    </dsp:sp>
    <dsp:sp modelId="{29DA0F7E-B0B9-493E-A07F-F9054F975A98}">
      <dsp:nvSpPr>
        <dsp:cNvPr id="0" name=""/>
        <dsp:cNvSpPr/>
      </dsp:nvSpPr>
      <dsp:spPr>
        <a:xfrm>
          <a:off x="0" y="785354"/>
          <a:ext cx="8229600" cy="76993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b="1" kern="1200" dirty="0" smtClean="0">
              <a:solidFill>
                <a:srgbClr val="002060"/>
              </a:solidFill>
            </a:rPr>
            <a:t>划定整体转型区域的范围和总体规模</a:t>
          </a:r>
          <a:r>
            <a:rPr lang="zh-CN" altLang="en-US" sz="2000" kern="1200" dirty="0" smtClean="0"/>
            <a:t>，明确转型区域的发展方向、主要功能、实施策略等相关内容。</a:t>
          </a:r>
          <a:endParaRPr lang="zh-CN" altLang="en-US" sz="2000" kern="1200" dirty="0"/>
        </a:p>
      </dsp:txBody>
      <dsp:txXfrm>
        <a:off x="37585" y="822939"/>
        <a:ext cx="8154430" cy="694767"/>
      </dsp:txXfrm>
    </dsp:sp>
    <dsp:sp modelId="{5B1F2133-DF2E-4B2D-9334-BF9B512079CE}">
      <dsp:nvSpPr>
        <dsp:cNvPr id="0" name=""/>
        <dsp:cNvSpPr/>
      </dsp:nvSpPr>
      <dsp:spPr>
        <a:xfrm>
          <a:off x="0" y="1569650"/>
          <a:ext cx="8229600" cy="76993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kern="1200" dirty="0" smtClean="0"/>
            <a:t>确定转型区域基础设施、公共服务和其他公益性设施的功能、规模及布局要求。</a:t>
          </a:r>
          <a:endParaRPr lang="zh-CN" altLang="en-US" sz="2000" kern="1200" dirty="0"/>
        </a:p>
      </dsp:txBody>
      <dsp:txXfrm>
        <a:off x="37585" y="1607235"/>
        <a:ext cx="8154430" cy="694767"/>
      </dsp:txXfrm>
    </dsp:sp>
    <dsp:sp modelId="{958C5817-AB22-4829-BC94-CDFDA55BF3CB}">
      <dsp:nvSpPr>
        <dsp:cNvPr id="0" name=""/>
        <dsp:cNvSpPr/>
      </dsp:nvSpPr>
      <dsp:spPr>
        <a:xfrm>
          <a:off x="0" y="2353945"/>
          <a:ext cx="8229600" cy="76993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kern="1200" smtClean="0"/>
            <a:t>提出转型区域内控制性详细规划编制的任务要求。</a:t>
          </a:r>
          <a:endParaRPr lang="zh-CN" altLang="en-US" sz="2000" kern="1200"/>
        </a:p>
      </dsp:txBody>
      <dsp:txXfrm>
        <a:off x="37585" y="2391530"/>
        <a:ext cx="8154430" cy="694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9F9C4-8483-4C15-BA8E-067D764D77FF}">
      <dsp:nvSpPr>
        <dsp:cNvPr id="0" name=""/>
        <dsp:cNvSpPr/>
      </dsp:nvSpPr>
      <dsp:spPr>
        <a:xfrm>
          <a:off x="0" y="647"/>
          <a:ext cx="8229600" cy="97416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altLang="en-US" sz="2400" kern="1200" dirty="0" smtClean="0"/>
            <a:t>市规土局、各区县政府按照规定权限，组织编制或修订控制性详细规划。</a:t>
          </a:r>
          <a:endParaRPr lang="zh-CN" altLang="en-US" sz="2400" kern="1200" dirty="0"/>
        </a:p>
      </dsp:txBody>
      <dsp:txXfrm>
        <a:off x="47555" y="48202"/>
        <a:ext cx="8134490" cy="879052"/>
      </dsp:txXfrm>
    </dsp:sp>
    <dsp:sp modelId="{36371098-3490-410B-A085-FE20C4674B35}">
      <dsp:nvSpPr>
        <dsp:cNvPr id="0" name=""/>
        <dsp:cNvSpPr/>
      </dsp:nvSpPr>
      <dsp:spPr>
        <a:xfrm>
          <a:off x="0" y="989082"/>
          <a:ext cx="8229600" cy="97416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altLang="en-US" sz="2400" kern="1200" dirty="0" smtClean="0"/>
            <a:t>确定转型区域用地规模、空间布局、开发强度、配套设施、道路系统、绿化环境、风貌保护等控制要求。</a:t>
          </a:r>
          <a:endParaRPr lang="zh-CN" altLang="en-US" sz="2400" kern="1200" dirty="0"/>
        </a:p>
      </dsp:txBody>
      <dsp:txXfrm>
        <a:off x="47555" y="1036637"/>
        <a:ext cx="8134490" cy="879052"/>
      </dsp:txXfrm>
    </dsp:sp>
    <dsp:sp modelId="{B80CF02D-C524-4E0F-8014-B4466B2BCCF7}">
      <dsp:nvSpPr>
        <dsp:cNvPr id="0" name=""/>
        <dsp:cNvSpPr/>
      </dsp:nvSpPr>
      <dsp:spPr>
        <a:xfrm>
          <a:off x="0" y="1977518"/>
          <a:ext cx="8229600" cy="97416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altLang="en-US" sz="2400" kern="1200" smtClean="0"/>
            <a:t>明确转型区域内必须配置基础设施、公共服务设施以及其他公益性设施的内容、类型、规模和用地布局。</a:t>
          </a:r>
          <a:endParaRPr lang="zh-CN" altLang="en-US" sz="2400" kern="1200"/>
        </a:p>
      </dsp:txBody>
      <dsp:txXfrm>
        <a:off x="47555" y="2025073"/>
        <a:ext cx="8134490" cy="8790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F0DE3-4123-4BB4-95F2-5BB393F1FA07}">
      <dsp:nvSpPr>
        <dsp:cNvPr id="0" name=""/>
        <dsp:cNvSpPr/>
      </dsp:nvSpPr>
      <dsp:spPr>
        <a:xfrm>
          <a:off x="0" y="79221"/>
          <a:ext cx="8229600" cy="10530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CN" altLang="en-US" sz="1800" kern="1200" dirty="0" smtClean="0"/>
            <a:t>由</a:t>
          </a:r>
          <a:r>
            <a:rPr lang="zh-CN" sz="1800" kern="1200" dirty="0" smtClean="0"/>
            <a:t>区县政府根据本市、区县政府年度重点工作安排，结合本市、区县经济社会发展规划、相关专项规划实施情况，研究确定的存量盘活工作的年度实施计划，是落实存量盘活项目实施的主要抓手。</a:t>
          </a:r>
          <a:endParaRPr lang="zh-CN" sz="1800" kern="1200" dirty="0"/>
        </a:p>
      </dsp:txBody>
      <dsp:txXfrm>
        <a:off x="51403" y="130624"/>
        <a:ext cx="8126794" cy="950194"/>
      </dsp:txXfrm>
    </dsp:sp>
    <dsp:sp modelId="{3E0745B8-365B-46A4-9C11-549C2F965DFD}">
      <dsp:nvSpPr>
        <dsp:cNvPr id="0" name=""/>
        <dsp:cNvSpPr/>
      </dsp:nvSpPr>
      <dsp:spPr>
        <a:xfrm>
          <a:off x="0" y="1184061"/>
          <a:ext cx="8229600" cy="10530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CN" sz="1800" kern="1200" smtClean="0"/>
            <a:t>区县规土局根据转型规划、控制性详细规划，组织开发主体编制存量工业用地转型实施方案。</a:t>
          </a:r>
          <a:endParaRPr lang="zh-CN" sz="1800" kern="1200"/>
        </a:p>
      </dsp:txBody>
      <dsp:txXfrm>
        <a:off x="51403" y="1235464"/>
        <a:ext cx="8126794" cy="950194"/>
      </dsp:txXfrm>
    </dsp:sp>
    <dsp:sp modelId="{5DA958BA-42A6-4A5D-B566-900879F363CD}">
      <dsp:nvSpPr>
        <dsp:cNvPr id="0" name=""/>
        <dsp:cNvSpPr/>
      </dsp:nvSpPr>
      <dsp:spPr>
        <a:xfrm>
          <a:off x="0" y="2288901"/>
          <a:ext cx="8229600" cy="10530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CN" sz="1800" kern="1200" smtClean="0"/>
            <a:t>区县规土局对转型项目实施方案进行汇总，形成区县年度存量工业用地转型年度计划，包括区县年度盘活项目情况、盘活项目类型、转型区域土地利用和规划编制情况，组织实施和计划安排等内容。</a:t>
          </a:r>
          <a:endParaRPr lang="zh-CN" sz="1800" kern="1200"/>
        </a:p>
      </dsp:txBody>
      <dsp:txXfrm>
        <a:off x="51403" y="2340304"/>
        <a:ext cx="8126794" cy="950194"/>
      </dsp:txXfrm>
    </dsp:sp>
    <dsp:sp modelId="{1374829F-5CC9-434A-AA13-B63A54483364}">
      <dsp:nvSpPr>
        <dsp:cNvPr id="0" name=""/>
        <dsp:cNvSpPr/>
      </dsp:nvSpPr>
      <dsp:spPr>
        <a:xfrm>
          <a:off x="0" y="3393741"/>
          <a:ext cx="8229600" cy="10530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CN" sz="1800" kern="1200" smtClean="0"/>
            <a:t>年度计划经区县政府常务会议审核同意后</a:t>
          </a:r>
          <a:r>
            <a:rPr lang="en-US" sz="1800" kern="1200" smtClean="0"/>
            <a:t>,</a:t>
          </a:r>
          <a:r>
            <a:rPr lang="zh-CN" sz="1800" kern="1200" smtClean="0"/>
            <a:t>向市规土局备案</a:t>
          </a:r>
          <a:r>
            <a:rPr lang="en-US" sz="1800" kern="1200" smtClean="0"/>
            <a:t>,</a:t>
          </a:r>
          <a:r>
            <a:rPr lang="zh-CN" sz="1800" kern="1200" smtClean="0"/>
            <a:t>并向市发改委和经信委等部门提供。</a:t>
          </a:r>
          <a:endParaRPr lang="zh-CN" sz="1800" kern="1200"/>
        </a:p>
      </dsp:txBody>
      <dsp:txXfrm>
        <a:off x="51403" y="3445144"/>
        <a:ext cx="8126794" cy="9501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1B2B0-89DD-48AD-83ED-27AC901638F5}">
      <dsp:nvSpPr>
        <dsp:cNvPr id="0" name=""/>
        <dsp:cNvSpPr/>
      </dsp:nvSpPr>
      <dsp:spPr>
        <a:xfrm>
          <a:off x="0" y="25701"/>
          <a:ext cx="8229600" cy="11582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sz="2000" kern="1200" smtClean="0"/>
            <a:t>由整体转型开发主体应根据年度计划、控制性详细规划，在区县政府的指导下，编制区域整体转型开发方案。</a:t>
          </a:r>
          <a:endParaRPr lang="zh-CN" sz="2000" kern="1200"/>
        </a:p>
      </dsp:txBody>
      <dsp:txXfrm>
        <a:off x="56543" y="82244"/>
        <a:ext cx="8116514" cy="1045213"/>
      </dsp:txXfrm>
    </dsp:sp>
    <dsp:sp modelId="{87B689A7-E5E6-4DC3-A6B7-071F6212E72E}">
      <dsp:nvSpPr>
        <dsp:cNvPr id="0" name=""/>
        <dsp:cNvSpPr/>
      </dsp:nvSpPr>
      <dsp:spPr>
        <a:xfrm>
          <a:off x="0" y="1241601"/>
          <a:ext cx="8229600" cy="11582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sz="2000" kern="1200" smtClean="0"/>
            <a:t>实施方案应包括转型区域现状、控制性详细规划、存量工业用地利用现状等，以及盘活项目组织实施、转型内容、资金平衡方案、地价标准（土地价款）、开发期限、开发时序安排、逾期处置方案等内容。</a:t>
          </a:r>
          <a:endParaRPr lang="zh-CN" sz="2000" kern="1200"/>
        </a:p>
      </dsp:txBody>
      <dsp:txXfrm>
        <a:off x="56543" y="1298144"/>
        <a:ext cx="8116514" cy="1045213"/>
      </dsp:txXfrm>
    </dsp:sp>
    <dsp:sp modelId="{5AB4D667-340C-4280-97CC-7CFA1526B384}">
      <dsp:nvSpPr>
        <dsp:cNvPr id="0" name=""/>
        <dsp:cNvSpPr/>
      </dsp:nvSpPr>
      <dsp:spPr>
        <a:xfrm>
          <a:off x="0" y="2457501"/>
          <a:ext cx="8229600" cy="11582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sz="2000" kern="1200" smtClean="0"/>
            <a:t>按照“统筹规划、公益优先”的要求，优先保障公益性设施建设，后进行经营性开发。</a:t>
          </a:r>
          <a:endParaRPr lang="zh-CN" sz="2000" kern="1200"/>
        </a:p>
      </dsp:txBody>
      <dsp:txXfrm>
        <a:off x="56543" y="2514044"/>
        <a:ext cx="8116514" cy="1045213"/>
      </dsp:txXfrm>
    </dsp:sp>
    <dsp:sp modelId="{59744228-A4D7-4276-84DF-29A36AA083AB}">
      <dsp:nvSpPr>
        <dsp:cNvPr id="0" name=""/>
        <dsp:cNvSpPr/>
      </dsp:nvSpPr>
      <dsp:spPr>
        <a:xfrm>
          <a:off x="0" y="3673401"/>
          <a:ext cx="8229600" cy="11582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sz="2000" kern="1200" smtClean="0"/>
            <a:t>分阶段转型开发的，实施方案应明确各阶段开发内容，合理安排开发时序，优先实施公益性设施建设。</a:t>
          </a:r>
          <a:endParaRPr lang="zh-CN" sz="2000" kern="1200"/>
        </a:p>
      </dsp:txBody>
      <dsp:txXfrm>
        <a:off x="56543" y="3729944"/>
        <a:ext cx="8116514" cy="10452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8C780-002E-4667-8C75-545A85C5407F}">
      <dsp:nvSpPr>
        <dsp:cNvPr id="0" name=""/>
        <dsp:cNvSpPr/>
      </dsp:nvSpPr>
      <dsp:spPr>
        <a:xfrm>
          <a:off x="0" y="352850"/>
          <a:ext cx="8229600" cy="189435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sz="2000" kern="1200" dirty="0" smtClean="0"/>
            <a:t>除各区县政府明确需纳入土地收储范围外，位于完整的规划单元或整个产业园区，区域发展方向、主要功能较为明确，具备统筹规划开发建设条件，可形成相对完整城市功能的区域，经区县政府批准，可按照整体转型方式实施存量工业用地盘活。</a:t>
          </a:r>
          <a:endParaRPr lang="zh-CN" sz="2000" kern="1200" dirty="0"/>
        </a:p>
      </dsp:txBody>
      <dsp:txXfrm>
        <a:off x="92475" y="445325"/>
        <a:ext cx="8044650" cy="1709406"/>
      </dsp:txXfrm>
    </dsp:sp>
    <dsp:sp modelId="{E70BDFEF-416A-45B0-A2DD-5E2C7253A73E}">
      <dsp:nvSpPr>
        <dsp:cNvPr id="0" name=""/>
        <dsp:cNvSpPr/>
      </dsp:nvSpPr>
      <dsp:spPr>
        <a:xfrm>
          <a:off x="0" y="2327847"/>
          <a:ext cx="8229600" cy="92053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sz="2000" kern="1200" smtClean="0"/>
            <a:t>整体转型范围内，涉及少量其他存量建设用地的，可以纳入整体转型范围，参照存量工业用地盘活政策，一并实施整体转型。</a:t>
          </a:r>
          <a:endParaRPr lang="zh-CN" sz="2000" kern="1200"/>
        </a:p>
      </dsp:txBody>
      <dsp:txXfrm>
        <a:off x="44937" y="2372784"/>
        <a:ext cx="8139726" cy="830665"/>
      </dsp:txXfrm>
    </dsp:sp>
    <dsp:sp modelId="{69B5F92A-2466-4D18-A52F-E73D89770779}">
      <dsp:nvSpPr>
        <dsp:cNvPr id="0" name=""/>
        <dsp:cNvSpPr/>
      </dsp:nvSpPr>
      <dsp:spPr>
        <a:xfrm>
          <a:off x="0" y="3329026"/>
          <a:ext cx="8229600" cy="84408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sz="2000" kern="1200" smtClean="0"/>
            <a:t>整体转型区域的规模，可以根据区县实际情况，综合相关规划研究确定，对具体面积规模无要求。</a:t>
          </a:r>
          <a:endParaRPr lang="zh-CN" sz="2000" kern="1200"/>
        </a:p>
      </dsp:txBody>
      <dsp:txXfrm>
        <a:off x="41205" y="3370231"/>
        <a:ext cx="8147190" cy="7616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106D0-5EE1-4250-B1CD-815C975C1B67}">
      <dsp:nvSpPr>
        <dsp:cNvPr id="0" name=""/>
        <dsp:cNvSpPr/>
      </dsp:nvSpPr>
      <dsp:spPr>
        <a:xfrm>
          <a:off x="0" y="175436"/>
          <a:ext cx="8229600" cy="134753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zh-CN" sz="2300" kern="1200" smtClean="0"/>
            <a:t>建立由区县政府主导、以原土地权利人为主体的开发机制。</a:t>
          </a:r>
          <a:endParaRPr lang="zh-CN" sz="2300" kern="1200"/>
        </a:p>
      </dsp:txBody>
      <dsp:txXfrm>
        <a:off x="65781" y="241217"/>
        <a:ext cx="8098038" cy="1215974"/>
      </dsp:txXfrm>
    </dsp:sp>
    <dsp:sp modelId="{3119ECD3-4696-4958-A12D-3FE5FE6BBF47}">
      <dsp:nvSpPr>
        <dsp:cNvPr id="0" name=""/>
        <dsp:cNvSpPr/>
      </dsp:nvSpPr>
      <dsp:spPr>
        <a:xfrm>
          <a:off x="0" y="1589213"/>
          <a:ext cx="8229600" cy="134753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zh-CN" sz="2300" kern="1200" smtClean="0"/>
            <a:t>整体转型范围内，土地权利人单一的，可以由原土地权利人或其全资子公司作为盘活开发主体。</a:t>
          </a:r>
          <a:endParaRPr lang="zh-CN" sz="2300" kern="1200"/>
        </a:p>
      </dsp:txBody>
      <dsp:txXfrm>
        <a:off x="65781" y="1654994"/>
        <a:ext cx="8098038" cy="1215974"/>
      </dsp:txXfrm>
    </dsp:sp>
    <dsp:sp modelId="{3CBC8F7A-5995-4A04-B49D-E7AF05698E2D}">
      <dsp:nvSpPr>
        <dsp:cNvPr id="0" name=""/>
        <dsp:cNvSpPr/>
      </dsp:nvSpPr>
      <dsp:spPr>
        <a:xfrm>
          <a:off x="0" y="3002989"/>
          <a:ext cx="8229600" cy="134753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zh-CN" sz="2300" kern="1200" smtClean="0"/>
            <a:t>整体转型范围内，土地权利人分散的，可以通过协商方式，明确各方权利义务后，建立由原土地权利人参与的联合开发体，实施区域整体转型开发，原土地权利人不得单独实施开发。</a:t>
          </a:r>
          <a:endParaRPr lang="zh-CN" sz="2300" kern="1200"/>
        </a:p>
      </dsp:txBody>
      <dsp:txXfrm>
        <a:off x="65781" y="3068770"/>
        <a:ext cx="8098038" cy="12159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0.01188</cdr:x>
      <cdr:y>0.04114</cdr:y>
    </cdr:from>
    <cdr:to>
      <cdr:x>0.20792</cdr:x>
      <cdr:y>0.12342</cdr:y>
    </cdr:to>
    <cdr:sp macro="" textlink="">
      <cdr:nvSpPr>
        <cdr:cNvPr id="2" name="TextBox 1"/>
        <cdr:cNvSpPr txBox="1"/>
      </cdr:nvSpPr>
      <cdr:spPr>
        <a:xfrm xmlns:a="http://schemas.openxmlformats.org/drawingml/2006/main">
          <a:off x="57152" y="123825"/>
          <a:ext cx="942974" cy="2476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zh-CN" altLang="en-US" sz="900">
              <a:latin typeface="黑体" pitchFamily="2" charset="-122"/>
              <a:ea typeface="黑体" pitchFamily="2" charset="-122"/>
            </a:rPr>
            <a:t>亿元</a:t>
          </a:r>
          <a:r>
            <a:rPr lang="en-US" altLang="zh-CN" sz="900">
              <a:latin typeface="黑体" pitchFamily="2" charset="-122"/>
              <a:ea typeface="黑体" pitchFamily="2" charset="-122"/>
            </a:rPr>
            <a:t>/</a:t>
          </a:r>
          <a:r>
            <a:rPr lang="zh-CN" altLang="en-US" sz="900">
              <a:latin typeface="黑体" pitchFamily="2" charset="-122"/>
              <a:ea typeface="黑体" pitchFamily="2" charset="-122"/>
            </a:rPr>
            <a:t>平方公里</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77076-162B-4766-A647-A017B1CECE94}" type="datetimeFigureOut">
              <a:rPr lang="zh-CN" altLang="en-US" smtClean="0"/>
              <a:pPr/>
              <a:t>2017/7/1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AEBF5-B4E3-49D4-AE26-C7595F16845C}" type="slidenum">
              <a:rPr lang="zh-CN" altLang="en-US" smtClean="0"/>
              <a:pPr/>
              <a:t>‹#›</a:t>
            </a:fld>
            <a:endParaRPr lang="zh-CN" altLang="en-US"/>
          </a:p>
        </p:txBody>
      </p:sp>
    </p:spTree>
    <p:extLst>
      <p:ext uri="{BB962C8B-B14F-4D97-AF65-F5344CB8AC3E}">
        <p14:creationId xmlns:p14="http://schemas.microsoft.com/office/powerpoint/2010/main" val="94262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86AEBF5-B4E3-49D4-AE26-C7595F16845C}" type="slidenum">
              <a:rPr lang="zh-CN" altLang="en-US" smtClean="0"/>
              <a:pPr/>
              <a:t>1</a:t>
            </a:fld>
            <a:endParaRPr lang="zh-CN" altLang="en-US"/>
          </a:p>
        </p:txBody>
      </p:sp>
    </p:spTree>
    <p:extLst>
      <p:ext uri="{BB962C8B-B14F-4D97-AF65-F5344CB8AC3E}">
        <p14:creationId xmlns:p14="http://schemas.microsoft.com/office/powerpoint/2010/main" val="214683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86AEBF5-B4E3-49D4-AE26-C7595F16845C}" type="slidenum">
              <a:rPr lang="zh-CN" altLang="en-US" smtClean="0"/>
              <a:pPr/>
              <a:t>67</a:t>
            </a:fld>
            <a:endParaRPr lang="zh-CN" altLang="en-US"/>
          </a:p>
        </p:txBody>
      </p:sp>
    </p:spTree>
    <p:extLst>
      <p:ext uri="{BB962C8B-B14F-4D97-AF65-F5344CB8AC3E}">
        <p14:creationId xmlns:p14="http://schemas.microsoft.com/office/powerpoint/2010/main" val="3632257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5A6309A-615D-450C-8EEB-97E41DD1A784}" type="datetimeFigureOut">
              <a:rPr lang="zh-CN" altLang="en-US" smtClean="0"/>
              <a:pPr/>
              <a:t>2017/7/1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730C6D-5BB4-4F63-9D16-9EBF769D35DB}" type="slidenum">
              <a:rPr lang="zh-CN" altLang="en-US" smtClean="0"/>
              <a:pPr/>
              <a:t>‹#›</a:t>
            </a:fld>
            <a:endParaRPr lang="zh-CN" altLang="en-US"/>
          </a:p>
        </p:txBody>
      </p:sp>
    </p:spTree>
    <p:extLst>
      <p:ext uri="{BB962C8B-B14F-4D97-AF65-F5344CB8AC3E}">
        <p14:creationId xmlns:p14="http://schemas.microsoft.com/office/powerpoint/2010/main" val="19705284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A6309A-615D-450C-8EEB-97E41DD1A784}" type="datetimeFigureOut">
              <a:rPr lang="zh-CN" altLang="en-US" smtClean="0"/>
              <a:pPr/>
              <a:t>2017/7/1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730C6D-5BB4-4F63-9D16-9EBF769D35DB}" type="slidenum">
              <a:rPr lang="zh-CN" altLang="en-US" smtClean="0"/>
              <a:pPr/>
              <a:t>‹#›</a:t>
            </a:fld>
            <a:endParaRPr lang="zh-CN" altLang="en-US"/>
          </a:p>
        </p:txBody>
      </p:sp>
    </p:spTree>
    <p:extLst>
      <p:ext uri="{BB962C8B-B14F-4D97-AF65-F5344CB8AC3E}">
        <p14:creationId xmlns:p14="http://schemas.microsoft.com/office/powerpoint/2010/main" val="181068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A6309A-615D-450C-8EEB-97E41DD1A784}" type="datetimeFigureOut">
              <a:rPr lang="zh-CN" altLang="en-US" smtClean="0"/>
              <a:pPr/>
              <a:t>2017/7/1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730C6D-5BB4-4F63-9D16-9EBF769D35DB}" type="slidenum">
              <a:rPr lang="zh-CN" altLang="en-US" smtClean="0"/>
              <a:pPr/>
              <a:t>‹#›</a:t>
            </a:fld>
            <a:endParaRPr lang="zh-CN" altLang="en-US"/>
          </a:p>
        </p:txBody>
      </p:sp>
    </p:spTree>
    <p:extLst>
      <p:ext uri="{BB962C8B-B14F-4D97-AF65-F5344CB8AC3E}">
        <p14:creationId xmlns:p14="http://schemas.microsoft.com/office/powerpoint/2010/main" val="256932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A6309A-615D-450C-8EEB-97E41DD1A784}" type="datetimeFigureOut">
              <a:rPr lang="zh-CN" altLang="en-US" smtClean="0"/>
              <a:pPr/>
              <a:t>2017/7/1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730C6D-5BB4-4F63-9D16-9EBF769D35DB}" type="slidenum">
              <a:rPr lang="zh-CN" altLang="en-US" smtClean="0"/>
              <a:pPr/>
              <a:t>‹#›</a:t>
            </a:fld>
            <a:endParaRPr lang="zh-CN" altLang="en-US"/>
          </a:p>
        </p:txBody>
      </p:sp>
    </p:spTree>
    <p:extLst>
      <p:ext uri="{BB962C8B-B14F-4D97-AF65-F5344CB8AC3E}">
        <p14:creationId xmlns:p14="http://schemas.microsoft.com/office/powerpoint/2010/main" val="307636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5A6309A-615D-450C-8EEB-97E41DD1A784}" type="datetimeFigureOut">
              <a:rPr lang="zh-CN" altLang="en-US" smtClean="0"/>
              <a:pPr/>
              <a:t>2017/7/1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730C6D-5BB4-4F63-9D16-9EBF769D35DB}" type="slidenum">
              <a:rPr lang="zh-CN" altLang="en-US" smtClean="0"/>
              <a:pPr/>
              <a:t>‹#›</a:t>
            </a:fld>
            <a:endParaRPr lang="zh-CN" altLang="en-US"/>
          </a:p>
        </p:txBody>
      </p:sp>
    </p:spTree>
    <p:extLst>
      <p:ext uri="{BB962C8B-B14F-4D97-AF65-F5344CB8AC3E}">
        <p14:creationId xmlns:p14="http://schemas.microsoft.com/office/powerpoint/2010/main" val="227830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5A6309A-615D-450C-8EEB-97E41DD1A784}" type="datetimeFigureOut">
              <a:rPr lang="zh-CN" altLang="en-US" smtClean="0"/>
              <a:pPr/>
              <a:t>2017/7/1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730C6D-5BB4-4F63-9D16-9EBF769D35DB}" type="slidenum">
              <a:rPr lang="zh-CN" altLang="en-US" smtClean="0"/>
              <a:pPr/>
              <a:t>‹#›</a:t>
            </a:fld>
            <a:endParaRPr lang="zh-CN" altLang="en-US"/>
          </a:p>
        </p:txBody>
      </p:sp>
    </p:spTree>
    <p:extLst>
      <p:ext uri="{BB962C8B-B14F-4D97-AF65-F5344CB8AC3E}">
        <p14:creationId xmlns:p14="http://schemas.microsoft.com/office/powerpoint/2010/main" val="34178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5A6309A-615D-450C-8EEB-97E41DD1A784}" type="datetimeFigureOut">
              <a:rPr lang="zh-CN" altLang="en-US" smtClean="0"/>
              <a:pPr/>
              <a:t>2017/7/1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730C6D-5BB4-4F63-9D16-9EBF769D35DB}" type="slidenum">
              <a:rPr lang="zh-CN" altLang="en-US" smtClean="0"/>
              <a:pPr/>
              <a:t>‹#›</a:t>
            </a:fld>
            <a:endParaRPr lang="zh-CN" altLang="en-US"/>
          </a:p>
        </p:txBody>
      </p:sp>
    </p:spTree>
    <p:extLst>
      <p:ext uri="{BB962C8B-B14F-4D97-AF65-F5344CB8AC3E}">
        <p14:creationId xmlns:p14="http://schemas.microsoft.com/office/powerpoint/2010/main" val="429464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5A6309A-615D-450C-8EEB-97E41DD1A784}" type="datetimeFigureOut">
              <a:rPr lang="zh-CN" altLang="en-US" smtClean="0"/>
              <a:pPr/>
              <a:t>2017/7/1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730C6D-5BB4-4F63-9D16-9EBF769D35DB}" type="slidenum">
              <a:rPr lang="zh-CN" altLang="en-US" smtClean="0"/>
              <a:pPr/>
              <a:t>‹#›</a:t>
            </a:fld>
            <a:endParaRPr lang="zh-CN" altLang="en-US"/>
          </a:p>
        </p:txBody>
      </p:sp>
    </p:spTree>
    <p:extLst>
      <p:ext uri="{BB962C8B-B14F-4D97-AF65-F5344CB8AC3E}">
        <p14:creationId xmlns:p14="http://schemas.microsoft.com/office/powerpoint/2010/main" val="57556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A6309A-615D-450C-8EEB-97E41DD1A784}" type="datetimeFigureOut">
              <a:rPr lang="zh-CN" altLang="en-US" smtClean="0"/>
              <a:pPr/>
              <a:t>2017/7/1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730C6D-5BB4-4F63-9D16-9EBF769D35DB}" type="slidenum">
              <a:rPr lang="zh-CN" altLang="en-US" smtClean="0"/>
              <a:pPr/>
              <a:t>‹#›</a:t>
            </a:fld>
            <a:endParaRPr lang="zh-CN" altLang="en-US"/>
          </a:p>
        </p:txBody>
      </p:sp>
    </p:spTree>
    <p:extLst>
      <p:ext uri="{BB962C8B-B14F-4D97-AF65-F5344CB8AC3E}">
        <p14:creationId xmlns:p14="http://schemas.microsoft.com/office/powerpoint/2010/main" val="51711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5A6309A-615D-450C-8EEB-97E41DD1A784}" type="datetimeFigureOut">
              <a:rPr lang="zh-CN" altLang="en-US" smtClean="0"/>
              <a:pPr/>
              <a:t>2017/7/1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730C6D-5BB4-4F63-9D16-9EBF769D35DB}" type="slidenum">
              <a:rPr lang="zh-CN" altLang="en-US" smtClean="0"/>
              <a:pPr/>
              <a:t>‹#›</a:t>
            </a:fld>
            <a:endParaRPr lang="zh-CN" altLang="en-US"/>
          </a:p>
        </p:txBody>
      </p:sp>
    </p:spTree>
    <p:extLst>
      <p:ext uri="{BB962C8B-B14F-4D97-AF65-F5344CB8AC3E}">
        <p14:creationId xmlns:p14="http://schemas.microsoft.com/office/powerpoint/2010/main" val="415261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5A6309A-615D-450C-8EEB-97E41DD1A784}" type="datetimeFigureOut">
              <a:rPr lang="zh-CN" altLang="en-US" smtClean="0"/>
              <a:pPr/>
              <a:t>2017/7/1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730C6D-5BB4-4F63-9D16-9EBF769D35DB}" type="slidenum">
              <a:rPr lang="zh-CN" altLang="en-US" smtClean="0"/>
              <a:pPr/>
              <a:t>‹#›</a:t>
            </a:fld>
            <a:endParaRPr lang="zh-CN" altLang="en-US"/>
          </a:p>
        </p:txBody>
      </p:sp>
    </p:spTree>
    <p:extLst>
      <p:ext uri="{BB962C8B-B14F-4D97-AF65-F5344CB8AC3E}">
        <p14:creationId xmlns:p14="http://schemas.microsoft.com/office/powerpoint/2010/main" val="91319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8F5"/>
        </a:solidFill>
        <a:effectLst/>
      </p:bgPr>
    </p:bg>
    <p:spTree>
      <p:nvGrpSpPr>
        <p:cNvPr id="1" name=""/>
        <p:cNvGrpSpPr/>
        <p:nvPr/>
      </p:nvGrpSpPr>
      <p:grpSpPr>
        <a:xfrm>
          <a:off x="0" y="0"/>
          <a:ext cx="0" cy="0"/>
          <a:chOff x="0" y="0"/>
          <a:chExt cx="0" cy="0"/>
        </a:xfrm>
      </p:grpSpPr>
      <p:sp>
        <p:nvSpPr>
          <p:cNvPr id="7" name="矩形 6"/>
          <p:cNvSpPr/>
          <p:nvPr userDrawn="1"/>
        </p:nvSpPr>
        <p:spPr>
          <a:xfrm>
            <a:off x="0" y="6525344"/>
            <a:ext cx="9144000" cy="1440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userDrawn="1"/>
        </p:nvSpPr>
        <p:spPr>
          <a:xfrm>
            <a:off x="0" y="6669360"/>
            <a:ext cx="9144000"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6309A-615D-450C-8EEB-97E41DD1A784}" type="datetimeFigureOut">
              <a:rPr lang="zh-CN" altLang="en-US" smtClean="0"/>
              <a:pPr/>
              <a:t>2017/7/1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30C6D-5BB4-4F63-9D16-9EBF769D35DB}" type="slidenum">
              <a:rPr lang="zh-CN" altLang="en-US" smtClean="0"/>
              <a:pPr/>
              <a:t>‹#›</a:t>
            </a:fld>
            <a:endParaRPr lang="zh-CN" altLang="en-US"/>
          </a:p>
        </p:txBody>
      </p:sp>
      <p:sp>
        <p:nvSpPr>
          <p:cNvPr id="9" name="矩形 8"/>
          <p:cNvSpPr/>
          <p:nvPr userDrawn="1"/>
        </p:nvSpPr>
        <p:spPr>
          <a:xfrm>
            <a:off x="9036496" y="416221"/>
            <a:ext cx="107504" cy="4320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27198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6525344"/>
            <a:ext cx="9144000" cy="2383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27"/>
          <p:cNvSpPr/>
          <p:nvPr/>
        </p:nvSpPr>
        <p:spPr>
          <a:xfrm>
            <a:off x="0" y="6763680"/>
            <a:ext cx="9144000" cy="943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0" y="4190393"/>
            <a:ext cx="9144000" cy="2385474"/>
          </a:xfrm>
          <a:prstGeom prst="rect">
            <a:avLst/>
          </a:prstGeom>
        </p:spPr>
      </p:pic>
      <p:sp>
        <p:nvSpPr>
          <p:cNvPr id="6" name="矩形 5"/>
          <p:cNvSpPr/>
          <p:nvPr/>
        </p:nvSpPr>
        <p:spPr>
          <a:xfrm>
            <a:off x="0" y="4184823"/>
            <a:ext cx="251520" cy="2385474"/>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00100" y="4184823"/>
            <a:ext cx="2050286" cy="2385474"/>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506676" y="4184823"/>
            <a:ext cx="883262" cy="2385474"/>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573476" y="4184823"/>
            <a:ext cx="422460" cy="2385474"/>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763726" y="4184823"/>
            <a:ext cx="137400" cy="2385474"/>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269050" y="4184823"/>
            <a:ext cx="2874949" cy="2385474"/>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281630" y="4184823"/>
            <a:ext cx="422460" cy="238547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043630" y="4184823"/>
            <a:ext cx="120658" cy="238547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653230" y="4184823"/>
            <a:ext cx="519170" cy="238547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624780" y="4184823"/>
            <a:ext cx="519170" cy="238547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434280" y="4184823"/>
            <a:ext cx="519170" cy="238547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Picture 11" descr="schat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84823"/>
            <a:ext cx="9144000" cy="2127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1" descr="未标题-2"/>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6669" y="136301"/>
            <a:ext cx="4143375" cy="414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214282" y="1500174"/>
            <a:ext cx="6357982" cy="8572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上海市</a:t>
            </a:r>
            <a:r>
              <a:rPr lang="zh-CN" altLang="en-US" sz="2800" b="1" dirty="0"/>
              <a:t>城市更新政策与地价评估</a:t>
            </a:r>
          </a:p>
        </p:txBody>
      </p:sp>
      <p:sp>
        <p:nvSpPr>
          <p:cNvPr id="30" name="TextBox 9"/>
          <p:cNvSpPr txBox="1"/>
          <p:nvPr/>
        </p:nvSpPr>
        <p:spPr>
          <a:xfrm>
            <a:off x="2857488" y="2857496"/>
            <a:ext cx="3071834" cy="1200329"/>
          </a:xfrm>
          <a:prstGeom prst="rect">
            <a:avLst/>
          </a:prstGeom>
          <a:noFill/>
        </p:spPr>
        <p:txBody>
          <a:bodyPr wrap="square" rtlCol="0">
            <a:spAutoFit/>
          </a:bodyPr>
          <a:lstStyle/>
          <a:p>
            <a:pPr algn="r">
              <a:lnSpc>
                <a:spcPct val="150000"/>
              </a:lnSpc>
            </a:pPr>
            <a:r>
              <a:rPr lang="zh-CN" altLang="en-US" sz="1600" b="1" dirty="0" smtClean="0">
                <a:solidFill>
                  <a:schemeClr val="accent5">
                    <a:lumMod val="75000"/>
                  </a:schemeClr>
                </a:solidFill>
                <a:latin typeface="微软雅黑" pitchFamily="34" charset="-122"/>
                <a:ea typeface="微软雅黑" pitchFamily="34" charset="-122"/>
              </a:rPr>
              <a:t>上海市地质调查研究院</a:t>
            </a:r>
            <a:endParaRPr lang="en-US" altLang="zh-CN" sz="1600" b="1" dirty="0">
              <a:solidFill>
                <a:schemeClr val="accent5">
                  <a:lumMod val="75000"/>
                </a:schemeClr>
              </a:solidFill>
              <a:latin typeface="微软雅黑" pitchFamily="34" charset="-122"/>
              <a:ea typeface="微软雅黑" pitchFamily="34" charset="-122"/>
            </a:endParaRPr>
          </a:p>
          <a:p>
            <a:pPr algn="ctr">
              <a:lnSpc>
                <a:spcPct val="150000"/>
              </a:lnSpc>
            </a:pPr>
            <a:r>
              <a:rPr lang="zh-CN" altLang="en-US" sz="1600" b="1" dirty="0" smtClean="0">
                <a:solidFill>
                  <a:schemeClr val="accent5">
                    <a:lumMod val="75000"/>
                  </a:schemeClr>
                </a:solidFill>
                <a:latin typeface="微软雅黑" pitchFamily="34" charset="-122"/>
                <a:ea typeface="微软雅黑" pitchFamily="34" charset="-122"/>
              </a:rPr>
              <a:t>                 曹    玲    燕</a:t>
            </a:r>
            <a:endParaRPr lang="en-US" altLang="zh-CN" sz="1600" b="1" dirty="0">
              <a:solidFill>
                <a:schemeClr val="accent5">
                  <a:lumMod val="75000"/>
                </a:schemeClr>
              </a:solidFill>
              <a:latin typeface="微软雅黑" pitchFamily="34" charset="-122"/>
              <a:ea typeface="微软雅黑" pitchFamily="34" charset="-122"/>
            </a:endParaRPr>
          </a:p>
          <a:p>
            <a:pPr algn="ctr">
              <a:lnSpc>
                <a:spcPct val="150000"/>
              </a:lnSpc>
            </a:pPr>
            <a:r>
              <a:rPr lang="en-US" altLang="zh-CN" sz="1600" b="1" dirty="0" smtClean="0">
                <a:solidFill>
                  <a:schemeClr val="accent5">
                    <a:lumMod val="75000"/>
                  </a:schemeClr>
                </a:solidFill>
                <a:latin typeface="微软雅黑" pitchFamily="34" charset="-122"/>
                <a:ea typeface="微软雅黑" pitchFamily="34" charset="-122"/>
              </a:rPr>
              <a:t>                 </a:t>
            </a:r>
            <a:r>
              <a:rPr lang="zh-CN" altLang="en-US" sz="1600" b="1" dirty="0" smtClean="0">
                <a:solidFill>
                  <a:schemeClr val="accent5">
                    <a:lumMod val="75000"/>
                  </a:schemeClr>
                </a:solidFill>
                <a:latin typeface="微软雅黑" pitchFamily="34" charset="-122"/>
                <a:ea typeface="微软雅黑" pitchFamily="34" charset="-122"/>
              </a:rPr>
              <a:t>二Ｏ一七年七月</a:t>
            </a:r>
            <a:endParaRPr lang="zh-CN" altLang="en-US" sz="1600" b="1" dirty="0">
              <a:solidFill>
                <a:schemeClr val="accent5">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50085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6" y="571480"/>
            <a:ext cx="3911322" cy="754471"/>
            <a:chOff x="4618494" y="2653833"/>
            <a:chExt cx="3909915" cy="755163"/>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184665" cy="523700"/>
            </a:xfrm>
            <a:prstGeom prst="rect">
              <a:avLst/>
            </a:prstGeom>
          </p:spPr>
          <p:txBody>
            <a:bodyPr wrap="non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72262" y="2900121"/>
              <a:ext cx="3056147" cy="508875"/>
            </a:xfrm>
            <a:prstGeom prst="rect">
              <a:avLst/>
            </a:prstGeom>
          </p:spPr>
          <p:txBody>
            <a:bodyPr wrap="none">
              <a:spAutoFit/>
            </a:bodyPr>
            <a:lstStyle/>
            <a:p>
              <a:pPr>
                <a:lnSpc>
                  <a:spcPct val="110000"/>
                </a:lnSpc>
                <a:spcBef>
                  <a:spcPct val="30000"/>
                </a:spcBef>
                <a:buSzPct val="65000"/>
                <a:defRPr/>
              </a:pPr>
              <a:r>
                <a:rPr lang="zh-CN" altLang="en-US" sz="2800" dirty="0">
                  <a:solidFill>
                    <a:schemeClr val="tx1">
                      <a:lumMod val="85000"/>
                      <a:lumOff val="15000"/>
                    </a:schemeClr>
                  </a:solidFill>
                  <a:latin typeface="+mj-ea"/>
                  <a:ea typeface="+mj-ea"/>
                </a:rPr>
                <a:t>上海</a:t>
              </a:r>
              <a:r>
                <a:rPr lang="zh-CN" altLang="en-US" sz="2800" dirty="0" smtClean="0">
                  <a:solidFill>
                    <a:schemeClr val="tx1">
                      <a:lumMod val="85000"/>
                      <a:lumOff val="15000"/>
                    </a:schemeClr>
                  </a:solidFill>
                  <a:latin typeface="+mj-ea"/>
                  <a:ea typeface="+mj-ea"/>
                </a:rPr>
                <a:t>城市更新</a:t>
              </a:r>
              <a:r>
                <a:rPr lang="zh-CN" altLang="en-US" sz="2800" dirty="0">
                  <a:solidFill>
                    <a:schemeClr val="tx1">
                      <a:lumMod val="85000"/>
                      <a:lumOff val="15000"/>
                    </a:schemeClr>
                  </a:solidFill>
                  <a:latin typeface="+mj-ea"/>
                  <a:ea typeface="+mj-ea"/>
                </a:rPr>
                <a:t>政策</a:t>
              </a:r>
            </a:p>
          </p:txBody>
        </p:sp>
      </p:grpSp>
      <p:grpSp>
        <p:nvGrpSpPr>
          <p:cNvPr id="15" name="组合 14"/>
          <p:cNvGrpSpPr/>
          <p:nvPr/>
        </p:nvGrpSpPr>
        <p:grpSpPr>
          <a:xfrm>
            <a:off x="1001973" y="1443473"/>
            <a:ext cx="7434746" cy="5153879"/>
            <a:chOff x="1000100" y="2072834"/>
            <a:chExt cx="7434746" cy="4210114"/>
          </a:xfrm>
        </p:grpSpPr>
        <p:sp>
          <p:nvSpPr>
            <p:cNvPr id="12" name="圆角矩形 11"/>
            <p:cNvSpPr/>
            <p:nvPr/>
          </p:nvSpPr>
          <p:spPr bwMode="auto">
            <a:xfrm>
              <a:off x="1000100" y="2072834"/>
              <a:ext cx="7429552" cy="343872"/>
            </a:xfrm>
            <a:prstGeom prst="roundRect">
              <a:avLst/>
            </a:prstGeom>
            <a:solidFill>
              <a:srgbClr val="800000"/>
            </a:solidFill>
            <a:ln w="12700" cap="rnd">
              <a:noFill/>
              <a:prstDash val="solid"/>
              <a:round/>
              <a:headEnd/>
              <a:tailEnd/>
            </a:ln>
          </p:spPr>
          <p:txBody>
            <a:bodyPr wrap="square" lIns="36000" tIns="36000" rIns="36000" bIns="36000" rtlCol="0" anchor="ctr">
              <a:spAutoFit/>
            </a:bodyPr>
            <a:lstStyle/>
            <a:p>
              <a:pPr algn="ctr"/>
              <a:endParaRPr lang="zh-CN" altLang="en-US" sz="2000" b="1" dirty="0">
                <a:solidFill>
                  <a:schemeClr val="bg1"/>
                </a:solidFill>
                <a:latin typeface="微软雅黑" pitchFamily="34" charset="-122"/>
                <a:ea typeface="微软雅黑" pitchFamily="34" charset="-122"/>
              </a:endParaRPr>
            </a:p>
          </p:txBody>
        </p:sp>
        <p:sp>
          <p:nvSpPr>
            <p:cNvPr id="13" name="矩形 12"/>
            <p:cNvSpPr/>
            <p:nvPr/>
          </p:nvSpPr>
          <p:spPr>
            <a:xfrm>
              <a:off x="1000100" y="2117884"/>
              <a:ext cx="7434746" cy="4165064"/>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lnSpc>
                  <a:spcPct val="150000"/>
                </a:lnSpc>
                <a:buFont typeface="Wingdings" pitchFamily="2" charset="2"/>
                <a:buChar char="u"/>
              </a:pPr>
              <a:r>
                <a:rPr lang="en-US" altLang="zh-CN" dirty="0" smtClean="0">
                  <a:solidFill>
                    <a:schemeClr val="tx1">
                      <a:lumMod val="95000"/>
                      <a:lumOff val="5000"/>
                    </a:schemeClr>
                  </a:solidFill>
                </a:rPr>
                <a:t>2014</a:t>
              </a:r>
              <a:r>
                <a:rPr lang="zh-CN" altLang="en-US" dirty="0" smtClean="0">
                  <a:solidFill>
                    <a:schemeClr val="tx1">
                      <a:lumMod val="95000"/>
                      <a:lumOff val="5000"/>
                    </a:schemeClr>
                  </a:solidFill>
                </a:rPr>
                <a:t>年，</a:t>
              </a:r>
              <a:r>
                <a:rPr lang="en-US" altLang="zh-CN" dirty="0" smtClean="0">
                  <a:solidFill>
                    <a:schemeClr val="tx1">
                      <a:lumMod val="95000"/>
                      <a:lumOff val="5000"/>
                    </a:schemeClr>
                  </a:solidFill>
                </a:rPr>
                <a:t>《</a:t>
              </a:r>
              <a:r>
                <a:rPr lang="zh-CN" altLang="en-US" dirty="0" smtClean="0">
                  <a:solidFill>
                    <a:schemeClr val="tx1">
                      <a:lumMod val="95000"/>
                      <a:lumOff val="5000"/>
                    </a:schemeClr>
                  </a:solidFill>
                </a:rPr>
                <a:t>关于进一步提高本市土地节约集约利用水平的若干意见</a:t>
              </a:r>
              <a:r>
                <a:rPr lang="en-US" altLang="zh-CN" dirty="0" smtClean="0">
                  <a:solidFill>
                    <a:schemeClr val="tx1">
                      <a:lumMod val="95000"/>
                      <a:lumOff val="5000"/>
                    </a:schemeClr>
                  </a:solidFill>
                </a:rPr>
                <a:t>》</a:t>
              </a:r>
              <a:r>
                <a:rPr lang="zh-CN" altLang="en-US" dirty="0" smtClean="0">
                  <a:solidFill>
                    <a:schemeClr val="tx1">
                      <a:lumMod val="95000"/>
                      <a:lumOff val="5000"/>
                    </a:schemeClr>
                  </a:solidFill>
                </a:rPr>
                <a:t>（沪府发</a:t>
              </a:r>
              <a:r>
                <a:rPr lang="en-US" altLang="zh-CN" dirty="0" smtClean="0">
                  <a:solidFill>
                    <a:schemeClr val="tx1">
                      <a:lumMod val="95000"/>
                      <a:lumOff val="5000"/>
                    </a:schemeClr>
                  </a:solidFill>
                </a:rPr>
                <a:t>〔2014〕14 </a:t>
              </a:r>
              <a:r>
                <a:rPr lang="zh-CN" altLang="en-US" dirty="0" smtClean="0">
                  <a:solidFill>
                    <a:schemeClr val="tx1">
                      <a:lumMod val="95000"/>
                      <a:lumOff val="5000"/>
                    </a:schemeClr>
                  </a:solidFill>
                </a:rPr>
                <a:t>号）</a:t>
              </a: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en-US" altLang="zh-CN" dirty="0">
                  <a:solidFill>
                    <a:schemeClr val="tx1">
                      <a:lumMod val="95000"/>
                      <a:lumOff val="5000"/>
                    </a:schemeClr>
                  </a:solidFill>
                </a:rPr>
                <a:t>《</a:t>
              </a:r>
              <a:r>
                <a:rPr lang="zh-CN" altLang="en-US" dirty="0">
                  <a:solidFill>
                    <a:schemeClr val="tx1">
                      <a:lumMod val="95000"/>
                      <a:lumOff val="5000"/>
                    </a:schemeClr>
                  </a:solidFill>
                </a:rPr>
                <a:t>关于本市开展“城中村”地块改造的实施意见</a:t>
              </a:r>
              <a:r>
                <a:rPr lang="en-US" altLang="zh-CN" dirty="0">
                  <a:solidFill>
                    <a:schemeClr val="tx1">
                      <a:lumMod val="95000"/>
                      <a:lumOff val="5000"/>
                    </a:schemeClr>
                  </a:solidFill>
                </a:rPr>
                <a:t>》[</a:t>
              </a:r>
              <a:r>
                <a:rPr lang="zh-CN" altLang="en-US" dirty="0">
                  <a:solidFill>
                    <a:schemeClr val="tx1">
                      <a:lumMod val="95000"/>
                      <a:lumOff val="5000"/>
                    </a:schemeClr>
                  </a:solidFill>
                </a:rPr>
                <a:t>沪府（</a:t>
              </a:r>
              <a:r>
                <a:rPr lang="en-US" altLang="zh-CN" dirty="0">
                  <a:solidFill>
                    <a:schemeClr val="tx1">
                      <a:lumMod val="95000"/>
                      <a:lumOff val="5000"/>
                    </a:schemeClr>
                  </a:solidFill>
                </a:rPr>
                <a:t>2014</a:t>
              </a:r>
              <a:r>
                <a:rPr lang="zh-CN" altLang="en-US" dirty="0">
                  <a:solidFill>
                    <a:schemeClr val="tx1">
                      <a:lumMod val="95000"/>
                      <a:lumOff val="5000"/>
                    </a:schemeClr>
                  </a:solidFill>
                </a:rPr>
                <a:t>）</a:t>
              </a:r>
              <a:r>
                <a:rPr lang="en-US" altLang="zh-CN" dirty="0">
                  <a:solidFill>
                    <a:schemeClr val="tx1">
                      <a:lumMod val="95000"/>
                      <a:lumOff val="5000"/>
                    </a:schemeClr>
                  </a:solidFill>
                </a:rPr>
                <a:t>24</a:t>
              </a:r>
              <a:r>
                <a:rPr lang="zh-CN" altLang="en-US" dirty="0">
                  <a:solidFill>
                    <a:schemeClr val="tx1">
                      <a:lumMod val="95000"/>
                      <a:lumOff val="5000"/>
                    </a:schemeClr>
                  </a:solidFill>
                </a:rPr>
                <a:t>号</a:t>
              </a:r>
              <a:r>
                <a:rPr lang="en-US" altLang="zh-CN" dirty="0">
                  <a:solidFill>
                    <a:schemeClr val="tx1">
                      <a:lumMod val="95000"/>
                      <a:lumOff val="5000"/>
                    </a:schemeClr>
                  </a:solidFill>
                </a:rPr>
                <a:t>]</a:t>
              </a:r>
            </a:p>
            <a:p>
              <a:pPr indent="360000">
                <a:lnSpc>
                  <a:spcPct val="150000"/>
                </a:lnSpc>
                <a:buFont typeface="Wingdings" pitchFamily="2" charset="2"/>
                <a:buChar char="u"/>
              </a:pPr>
              <a:r>
                <a:rPr lang="en-US" altLang="zh-CN" dirty="0" smtClean="0">
                  <a:solidFill>
                    <a:srgbClr val="FF0000"/>
                  </a:solidFill>
                </a:rPr>
                <a:t>《</a:t>
              </a:r>
              <a:r>
                <a:rPr lang="zh-CN" altLang="en-US" dirty="0">
                  <a:solidFill>
                    <a:srgbClr val="FF0000"/>
                  </a:solidFill>
                </a:rPr>
                <a:t>关于本市盘活存量工业用地的实施</a:t>
              </a:r>
              <a:r>
                <a:rPr lang="zh-CN" altLang="en-US" dirty="0" smtClean="0">
                  <a:solidFill>
                    <a:srgbClr val="FF0000"/>
                  </a:solidFill>
                </a:rPr>
                <a:t>办法</a:t>
              </a:r>
              <a:r>
                <a:rPr lang="en-US" altLang="zh-CN" dirty="0" smtClean="0">
                  <a:solidFill>
                    <a:srgbClr val="FF0000"/>
                  </a:solidFill>
                </a:rPr>
                <a:t>》[</a:t>
              </a:r>
              <a:r>
                <a:rPr lang="zh-CN" altLang="en-US" dirty="0">
                  <a:solidFill>
                    <a:srgbClr val="FF0000"/>
                  </a:solidFill>
                </a:rPr>
                <a:t>沪府办</a:t>
              </a:r>
              <a:r>
                <a:rPr lang="en-US" altLang="zh-CN" dirty="0">
                  <a:solidFill>
                    <a:srgbClr val="FF0000"/>
                  </a:solidFill>
                </a:rPr>
                <a:t>(2014)25</a:t>
              </a:r>
              <a:r>
                <a:rPr lang="zh-CN" altLang="en-US" dirty="0">
                  <a:solidFill>
                    <a:srgbClr val="FF0000"/>
                  </a:solidFill>
                </a:rPr>
                <a:t>号（</a:t>
              </a:r>
              <a:r>
                <a:rPr lang="zh-CN" altLang="en-US" dirty="0" smtClean="0">
                  <a:solidFill>
                    <a:srgbClr val="FF0000"/>
                  </a:solidFill>
                </a:rPr>
                <a:t>现变更</a:t>
              </a:r>
              <a:r>
                <a:rPr lang="zh-CN" altLang="en-US" dirty="0">
                  <a:solidFill>
                    <a:srgbClr val="FF0000"/>
                  </a:solidFill>
                </a:rPr>
                <a:t>为（</a:t>
              </a:r>
              <a:r>
                <a:rPr lang="en-US" altLang="zh-CN" dirty="0">
                  <a:solidFill>
                    <a:srgbClr val="FF0000"/>
                  </a:solidFill>
                </a:rPr>
                <a:t>2016</a:t>
              </a:r>
              <a:r>
                <a:rPr lang="zh-CN" altLang="en-US" dirty="0">
                  <a:solidFill>
                    <a:srgbClr val="FF0000"/>
                  </a:solidFill>
                </a:rPr>
                <a:t>）</a:t>
              </a:r>
              <a:r>
                <a:rPr lang="en-US" altLang="zh-CN" dirty="0">
                  <a:solidFill>
                    <a:srgbClr val="FF0000"/>
                  </a:solidFill>
                </a:rPr>
                <a:t>22</a:t>
              </a:r>
              <a:r>
                <a:rPr lang="zh-CN" altLang="en-US" dirty="0">
                  <a:solidFill>
                    <a:srgbClr val="FF0000"/>
                  </a:solidFill>
                </a:rPr>
                <a:t>号）</a:t>
              </a:r>
              <a:r>
                <a:rPr lang="en-US" altLang="zh-CN" dirty="0" smtClean="0">
                  <a:solidFill>
                    <a:srgbClr val="FF0000"/>
                  </a:solidFill>
                </a:rPr>
                <a:t>]</a:t>
              </a:r>
            </a:p>
            <a:p>
              <a:pPr indent="360000">
                <a:lnSpc>
                  <a:spcPct val="150000"/>
                </a:lnSpc>
                <a:buFont typeface="Wingdings" pitchFamily="2" charset="2"/>
                <a:buChar char="u"/>
              </a:pPr>
              <a:r>
                <a:rPr lang="en-US" altLang="zh-CN" dirty="0" smtClean="0">
                  <a:solidFill>
                    <a:schemeClr val="tx1">
                      <a:lumMod val="95000"/>
                      <a:lumOff val="5000"/>
                    </a:schemeClr>
                  </a:solidFill>
                </a:rPr>
                <a:t>《</a:t>
              </a:r>
              <a:r>
                <a:rPr lang="zh-CN" altLang="en-US" dirty="0">
                  <a:solidFill>
                    <a:schemeClr val="tx1">
                      <a:lumMod val="95000"/>
                      <a:lumOff val="5000"/>
                    </a:schemeClr>
                  </a:solidFill>
                </a:rPr>
                <a:t>关于加强本市经营性用地出让管理的若干规定（试行）</a:t>
              </a:r>
              <a:r>
                <a:rPr lang="en-US" altLang="zh-CN" dirty="0">
                  <a:solidFill>
                    <a:schemeClr val="tx1">
                      <a:lumMod val="95000"/>
                      <a:lumOff val="5000"/>
                    </a:schemeClr>
                  </a:solidFill>
                </a:rPr>
                <a:t>》[</a:t>
              </a:r>
              <a:r>
                <a:rPr lang="zh-CN" altLang="en-US" dirty="0">
                  <a:solidFill>
                    <a:schemeClr val="tx1">
                      <a:lumMod val="95000"/>
                      <a:lumOff val="5000"/>
                    </a:schemeClr>
                  </a:solidFill>
                </a:rPr>
                <a:t>沪府办</a:t>
              </a:r>
              <a:r>
                <a:rPr lang="en-US" altLang="zh-CN" dirty="0">
                  <a:solidFill>
                    <a:schemeClr val="tx1">
                      <a:lumMod val="95000"/>
                      <a:lumOff val="5000"/>
                    </a:schemeClr>
                  </a:solidFill>
                </a:rPr>
                <a:t>(2015)30</a:t>
              </a:r>
              <a:r>
                <a:rPr lang="zh-CN" altLang="en-US" dirty="0">
                  <a:solidFill>
                    <a:schemeClr val="tx1">
                      <a:lumMod val="95000"/>
                      <a:lumOff val="5000"/>
                    </a:schemeClr>
                  </a:solidFill>
                </a:rPr>
                <a:t>号</a:t>
              </a:r>
              <a:r>
                <a:rPr lang="en-US" altLang="zh-CN" dirty="0">
                  <a:solidFill>
                    <a:schemeClr val="tx1">
                      <a:lumMod val="95000"/>
                      <a:lumOff val="5000"/>
                    </a:schemeClr>
                  </a:solidFill>
                </a:rPr>
                <a:t>]</a:t>
              </a: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en-US" altLang="zh-CN" dirty="0">
                  <a:solidFill>
                    <a:schemeClr val="tx1">
                      <a:lumMod val="95000"/>
                      <a:lumOff val="5000"/>
                    </a:schemeClr>
                  </a:solidFill>
                </a:rPr>
                <a:t>《</a:t>
              </a:r>
              <a:r>
                <a:rPr lang="zh-CN" altLang="en-US" dirty="0">
                  <a:solidFill>
                    <a:schemeClr val="tx1">
                      <a:lumMod val="95000"/>
                      <a:lumOff val="5000"/>
                    </a:schemeClr>
                  </a:solidFill>
                </a:rPr>
                <a:t>上海市加快推进具有全球影响力科创中心建设的规划土地政策实施办法</a:t>
              </a:r>
              <a:r>
                <a:rPr lang="en-US" altLang="zh-CN" dirty="0">
                  <a:solidFill>
                    <a:schemeClr val="tx1">
                      <a:lumMod val="95000"/>
                      <a:lumOff val="5000"/>
                    </a:schemeClr>
                  </a:solidFill>
                </a:rPr>
                <a:t>》[</a:t>
              </a:r>
              <a:r>
                <a:rPr lang="zh-CN" altLang="en-US" dirty="0">
                  <a:solidFill>
                    <a:schemeClr val="tx1">
                      <a:lumMod val="95000"/>
                      <a:lumOff val="5000"/>
                    </a:schemeClr>
                  </a:solidFill>
                </a:rPr>
                <a:t>沪府办（</a:t>
              </a:r>
              <a:r>
                <a:rPr lang="en-US" altLang="zh-CN" dirty="0">
                  <a:solidFill>
                    <a:schemeClr val="tx1">
                      <a:lumMod val="95000"/>
                      <a:lumOff val="5000"/>
                    </a:schemeClr>
                  </a:solidFill>
                </a:rPr>
                <a:t>2015</a:t>
              </a:r>
              <a:r>
                <a:rPr lang="zh-CN" altLang="en-US" dirty="0">
                  <a:solidFill>
                    <a:schemeClr val="tx1">
                      <a:lumMod val="95000"/>
                      <a:lumOff val="5000"/>
                    </a:schemeClr>
                  </a:solidFill>
                </a:rPr>
                <a:t>）</a:t>
              </a:r>
              <a:r>
                <a:rPr lang="en-US" altLang="zh-CN" dirty="0">
                  <a:solidFill>
                    <a:schemeClr val="tx1">
                      <a:lumMod val="95000"/>
                      <a:lumOff val="5000"/>
                    </a:schemeClr>
                  </a:solidFill>
                </a:rPr>
                <a:t>69</a:t>
              </a:r>
              <a:r>
                <a:rPr lang="zh-CN" altLang="en-US" dirty="0">
                  <a:solidFill>
                    <a:schemeClr val="tx1">
                      <a:lumMod val="95000"/>
                      <a:lumOff val="5000"/>
                    </a:schemeClr>
                  </a:solidFill>
                </a:rPr>
                <a:t>号</a:t>
              </a:r>
              <a:r>
                <a:rPr lang="en-US" altLang="zh-CN" dirty="0">
                  <a:solidFill>
                    <a:schemeClr val="tx1">
                      <a:lumMod val="95000"/>
                      <a:lumOff val="5000"/>
                    </a:schemeClr>
                  </a:solidFill>
                </a:rPr>
                <a:t>]</a:t>
              </a: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en-US" altLang="zh-CN" dirty="0" smtClean="0">
                  <a:solidFill>
                    <a:srgbClr val="FF0000"/>
                  </a:solidFill>
                </a:rPr>
                <a:t>2015</a:t>
              </a:r>
              <a:r>
                <a:rPr lang="zh-CN" altLang="en-US" dirty="0" smtClean="0">
                  <a:solidFill>
                    <a:srgbClr val="FF0000"/>
                  </a:solidFill>
                </a:rPr>
                <a:t>年，</a:t>
              </a:r>
              <a:r>
                <a:rPr lang="en-US" altLang="zh-CN" dirty="0" smtClean="0">
                  <a:solidFill>
                    <a:srgbClr val="FF0000"/>
                  </a:solidFill>
                </a:rPr>
                <a:t>《</a:t>
              </a:r>
              <a:r>
                <a:rPr lang="zh-CN" altLang="en-US" dirty="0" smtClean="0">
                  <a:solidFill>
                    <a:srgbClr val="FF0000"/>
                  </a:solidFill>
                </a:rPr>
                <a:t>上海市城市更新实施办法</a:t>
              </a:r>
              <a:r>
                <a:rPr lang="en-US" altLang="zh-CN" dirty="0" smtClean="0">
                  <a:solidFill>
                    <a:srgbClr val="FF0000"/>
                  </a:solidFill>
                </a:rPr>
                <a:t>》</a:t>
              </a:r>
              <a:r>
                <a:rPr lang="zh-CN" altLang="en-US" dirty="0" smtClean="0">
                  <a:solidFill>
                    <a:srgbClr val="FF0000"/>
                  </a:solidFill>
                </a:rPr>
                <a:t>（沪府发</a:t>
              </a:r>
              <a:r>
                <a:rPr lang="en-US" altLang="zh-CN" dirty="0" smtClean="0">
                  <a:solidFill>
                    <a:srgbClr val="FF0000"/>
                  </a:solidFill>
                </a:rPr>
                <a:t>〔2015〕20</a:t>
              </a:r>
              <a:r>
                <a:rPr lang="zh-CN" altLang="en-US" dirty="0" smtClean="0">
                  <a:solidFill>
                    <a:srgbClr val="FF0000"/>
                  </a:solidFill>
                </a:rPr>
                <a:t>号</a:t>
              </a:r>
              <a:r>
                <a:rPr lang="zh-CN" altLang="en-US" dirty="0" smtClean="0">
                  <a:solidFill>
                    <a:schemeClr val="tx1">
                      <a:lumMod val="95000"/>
                      <a:lumOff val="5000"/>
                    </a:schemeClr>
                  </a:solidFill>
                </a:rPr>
                <a:t>）</a:t>
              </a:r>
              <a:endParaRPr lang="en-US" altLang="zh-CN" dirty="0" smtClean="0">
                <a:solidFill>
                  <a:schemeClr val="tx1">
                    <a:lumMod val="95000"/>
                    <a:lumOff val="5000"/>
                  </a:schemeClr>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a:spLocks/>
          </p:cNvSpPr>
          <p:nvPr/>
        </p:nvSpPr>
        <p:spPr bwMode="auto">
          <a:xfrm>
            <a:off x="714348" y="571480"/>
            <a:ext cx="720339" cy="71942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5" name="矩形 4"/>
          <p:cNvSpPr/>
          <p:nvPr/>
        </p:nvSpPr>
        <p:spPr bwMode="auto">
          <a:xfrm>
            <a:off x="909610" y="765155"/>
            <a:ext cx="543739" cy="523220"/>
          </a:xfrm>
          <a:prstGeom prst="rect">
            <a:avLst/>
          </a:prstGeom>
        </p:spPr>
        <p:txBody>
          <a:bodyPr wrap="none">
            <a:spAutoFit/>
          </a:bodyPr>
          <a:lstStyle/>
          <a:p>
            <a:pPr eaLnBrk="1" hangingPunct="1">
              <a:defRPr/>
            </a:pPr>
            <a:r>
              <a:rPr lang="zh-CN" altLang="en-US" sz="2800" dirty="0" smtClean="0">
                <a:solidFill>
                  <a:schemeClr val="bg1"/>
                </a:solidFill>
                <a:latin typeface="+mj-ea"/>
                <a:ea typeface="+mj-ea"/>
              </a:rPr>
              <a:t>二</a:t>
            </a:r>
            <a:endParaRPr lang="zh-CN" altLang="en-US" sz="2800" dirty="0">
              <a:solidFill>
                <a:schemeClr val="bg1"/>
              </a:solidFill>
              <a:latin typeface="+mj-ea"/>
              <a:ea typeface="+mj-ea"/>
            </a:endParaRPr>
          </a:p>
        </p:txBody>
      </p:sp>
      <p:sp>
        <p:nvSpPr>
          <p:cNvPr id="6" name="矩形 5"/>
          <p:cNvSpPr/>
          <p:nvPr/>
        </p:nvSpPr>
        <p:spPr bwMode="auto">
          <a:xfrm>
            <a:off x="1568424" y="817541"/>
            <a:ext cx="4852610" cy="508409"/>
          </a:xfrm>
          <a:prstGeom prst="rect">
            <a:avLst/>
          </a:prstGeom>
        </p:spPr>
        <p:txBody>
          <a:bodyPr wrap="none">
            <a:spAutoFit/>
          </a:bodyPr>
          <a:lstStyle/>
          <a:p>
            <a:pPr>
              <a:lnSpc>
                <a:spcPct val="110000"/>
              </a:lnSpc>
              <a:spcBef>
                <a:spcPct val="30000"/>
              </a:spcBef>
              <a:buSzPct val="65000"/>
              <a:defRPr/>
            </a:pPr>
            <a:r>
              <a:rPr lang="zh-CN" altLang="en-US" sz="2800" dirty="0"/>
              <a:t>存量盘活工业用地的实施办法</a:t>
            </a:r>
            <a:endParaRPr lang="zh-CN" altLang="en-US" sz="2800" dirty="0">
              <a:solidFill>
                <a:schemeClr val="tx1">
                  <a:lumMod val="85000"/>
                  <a:lumOff val="15000"/>
                </a:schemeClr>
              </a:solidFill>
              <a:latin typeface="+mj-ea"/>
            </a:endParaRPr>
          </a:p>
        </p:txBody>
      </p:sp>
      <p:graphicFrame>
        <p:nvGraphicFramePr>
          <p:cNvPr id="9" name="图示 8"/>
          <p:cNvGraphicFramePr/>
          <p:nvPr>
            <p:extLst>
              <p:ext uri="{D42A27DB-BD31-4B8C-83A1-F6EECF244321}">
                <p14:modId xmlns:p14="http://schemas.microsoft.com/office/powerpoint/2010/main" val="3289729476"/>
              </p:ext>
            </p:extLst>
          </p:nvPr>
        </p:nvGraphicFramePr>
        <p:xfrm>
          <a:off x="1181479" y="1484784"/>
          <a:ext cx="69364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8150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一</a:t>
            </a:r>
            <a:r>
              <a:rPr lang="en-US" altLang="zh-CN" dirty="0" smtClean="0"/>
              <a:t>)</a:t>
            </a:r>
            <a:r>
              <a:rPr lang="zh-CN" altLang="en-US" dirty="0" smtClean="0"/>
              <a:t>规划</a:t>
            </a:r>
            <a:r>
              <a:rPr lang="zh-CN" altLang="en-US" dirty="0"/>
              <a:t>先行</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2819408033"/>
              </p:ext>
            </p:extLst>
          </p:nvPr>
        </p:nvGraphicFramePr>
        <p:xfrm>
          <a:off x="457200" y="1600201"/>
          <a:ext cx="6995120" cy="391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圆角矩形 11"/>
          <p:cNvSpPr/>
          <p:nvPr/>
        </p:nvSpPr>
        <p:spPr>
          <a:xfrm>
            <a:off x="395536" y="2348880"/>
            <a:ext cx="6840760" cy="2448272"/>
          </a:xfrm>
          <a:prstGeom prst="roundRect">
            <a:avLst/>
          </a:prstGeom>
          <a:noFill/>
          <a:ln>
            <a:solidFill>
              <a:srgbClr val="8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452320" y="1628800"/>
            <a:ext cx="2016224" cy="523220"/>
          </a:xfrm>
          <a:prstGeom prst="rect">
            <a:avLst/>
          </a:prstGeom>
        </p:spPr>
        <p:txBody>
          <a:bodyPr wrap="square">
            <a:spAutoFit/>
          </a:bodyPr>
          <a:lstStyle/>
          <a:p>
            <a:pPr lvl="0"/>
            <a:r>
              <a:rPr lang="zh-CN" altLang="en-US" sz="2800" b="1" dirty="0" smtClean="0">
                <a:solidFill>
                  <a:srgbClr val="002060"/>
                </a:solidFill>
              </a:rPr>
              <a:t>市</a:t>
            </a:r>
            <a:r>
              <a:rPr lang="zh-CN" altLang="en-US" sz="2800" b="1" dirty="0">
                <a:solidFill>
                  <a:srgbClr val="002060"/>
                </a:solidFill>
              </a:rPr>
              <a:t>级</a:t>
            </a:r>
            <a:r>
              <a:rPr lang="zh-CN" altLang="en-US" sz="2800" b="1" dirty="0" smtClean="0">
                <a:solidFill>
                  <a:srgbClr val="002060"/>
                </a:solidFill>
              </a:rPr>
              <a:t>规划</a:t>
            </a:r>
            <a:endParaRPr lang="zh-CN" altLang="en-US" sz="2800" b="1" dirty="0">
              <a:solidFill>
                <a:srgbClr val="002060"/>
              </a:solidFill>
            </a:endParaRPr>
          </a:p>
        </p:txBody>
      </p:sp>
      <p:sp>
        <p:nvSpPr>
          <p:cNvPr id="14" name="矩形 13"/>
          <p:cNvSpPr/>
          <p:nvPr/>
        </p:nvSpPr>
        <p:spPr>
          <a:xfrm>
            <a:off x="7475445" y="3285846"/>
            <a:ext cx="2016224" cy="523220"/>
          </a:xfrm>
          <a:prstGeom prst="rect">
            <a:avLst/>
          </a:prstGeom>
        </p:spPr>
        <p:txBody>
          <a:bodyPr wrap="square">
            <a:spAutoFit/>
          </a:bodyPr>
          <a:lstStyle/>
          <a:p>
            <a:pPr lvl="0"/>
            <a:r>
              <a:rPr lang="zh-CN" altLang="en-US" sz="2800" b="1" dirty="0" smtClean="0">
                <a:solidFill>
                  <a:srgbClr val="002060"/>
                </a:solidFill>
              </a:rPr>
              <a:t>区级规划</a:t>
            </a:r>
            <a:endParaRPr lang="zh-CN" altLang="en-US" sz="2800" b="1" dirty="0">
              <a:solidFill>
                <a:srgbClr val="002060"/>
              </a:solidFill>
            </a:endParaRPr>
          </a:p>
        </p:txBody>
      </p:sp>
      <p:sp>
        <p:nvSpPr>
          <p:cNvPr id="15" name="矩形 14"/>
          <p:cNvSpPr/>
          <p:nvPr/>
        </p:nvSpPr>
        <p:spPr>
          <a:xfrm>
            <a:off x="7524328" y="4797152"/>
            <a:ext cx="2016224" cy="523220"/>
          </a:xfrm>
          <a:prstGeom prst="rect">
            <a:avLst/>
          </a:prstGeom>
        </p:spPr>
        <p:txBody>
          <a:bodyPr wrap="square">
            <a:spAutoFit/>
          </a:bodyPr>
          <a:lstStyle/>
          <a:p>
            <a:pPr lvl="0"/>
            <a:r>
              <a:rPr lang="zh-CN" altLang="en-US" sz="2800" b="1" dirty="0" smtClean="0">
                <a:solidFill>
                  <a:srgbClr val="002060"/>
                </a:solidFill>
              </a:rPr>
              <a:t>项目规划</a:t>
            </a:r>
            <a:endParaRPr lang="zh-CN" altLang="en-US" sz="2800" b="1" dirty="0">
              <a:solidFill>
                <a:srgbClr val="002060"/>
              </a:solidFill>
            </a:endParaRPr>
          </a:p>
        </p:txBody>
      </p:sp>
    </p:spTree>
    <p:extLst>
      <p:ext uri="{BB962C8B-B14F-4D97-AF65-F5344CB8AC3E}">
        <p14:creationId xmlns:p14="http://schemas.microsoft.com/office/powerpoint/2010/main" val="2807209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dirty="0" smtClean="0"/>
              <a:t>城市总体规划</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2224899635"/>
              </p:ext>
            </p:extLst>
          </p:nvPr>
        </p:nvGraphicFramePr>
        <p:xfrm>
          <a:off x="539552"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2474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en-US" dirty="0"/>
              <a:t>存量工业用地转型规划</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1906341189"/>
              </p:ext>
            </p:extLst>
          </p:nvPr>
        </p:nvGraphicFramePr>
        <p:xfrm>
          <a:off x="457200" y="1412776"/>
          <a:ext cx="8229600" cy="3124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611560" y="4725144"/>
            <a:ext cx="7992888" cy="1631216"/>
          </a:xfrm>
          <a:prstGeom prst="rect">
            <a:avLst/>
          </a:prstGeom>
        </p:spPr>
        <p:txBody>
          <a:bodyPr wrap="square">
            <a:spAutoFit/>
          </a:bodyPr>
          <a:lstStyle/>
          <a:p>
            <a:r>
              <a:rPr lang="zh-CN" altLang="en-US" sz="2800" b="1" dirty="0" smtClean="0">
                <a:solidFill>
                  <a:srgbClr val="00B050"/>
                </a:solidFill>
                <a:latin typeface="华文仿宋" pitchFamily="2" charset="-122"/>
                <a:ea typeface="华文仿宋" pitchFamily="2" charset="-122"/>
              </a:rPr>
              <a:t>一定</a:t>
            </a:r>
            <a:r>
              <a:rPr lang="zh-CN" altLang="en-US" sz="2800" b="1" dirty="0">
                <a:solidFill>
                  <a:srgbClr val="00B050"/>
                </a:solidFill>
                <a:latin typeface="华文仿宋" pitchFamily="2" charset="-122"/>
                <a:ea typeface="华文仿宋" pitchFamily="2" charset="-122"/>
              </a:rPr>
              <a:t>要编制转型规划吗</a:t>
            </a:r>
            <a:r>
              <a:rPr lang="en-US" altLang="zh-CN" sz="2800" b="1" dirty="0">
                <a:solidFill>
                  <a:srgbClr val="00B050"/>
                </a:solidFill>
                <a:latin typeface="华文仿宋" pitchFamily="2" charset="-122"/>
                <a:ea typeface="华文仿宋" pitchFamily="2" charset="-122"/>
              </a:rPr>
              <a:t>?</a:t>
            </a:r>
          </a:p>
          <a:p>
            <a:r>
              <a:rPr lang="zh-CN" altLang="en-US" sz="2400" dirty="0">
                <a:latin typeface="华文楷体" pitchFamily="2" charset="-122"/>
                <a:ea typeface="华文楷体" pitchFamily="2" charset="-122"/>
              </a:rPr>
              <a:t>政策解读：转型区域已批准控制性详细规划符合转型发展方向的，可以不编制转型规划，直接编制转型年度计划，明确存量工业用地转型项目和实施方案。</a:t>
            </a:r>
            <a:endParaRPr lang="en-US" altLang="zh-CN" sz="2400" dirty="0">
              <a:latin typeface="华文楷体" pitchFamily="2" charset="-122"/>
              <a:ea typeface="华文楷体" pitchFamily="2" charset="-122"/>
            </a:endParaRPr>
          </a:p>
        </p:txBody>
      </p:sp>
    </p:spTree>
    <p:extLst>
      <p:ext uri="{BB962C8B-B14F-4D97-AF65-F5344CB8AC3E}">
        <p14:creationId xmlns:p14="http://schemas.microsoft.com/office/powerpoint/2010/main" val="1934678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99392"/>
            <a:ext cx="8229600" cy="1143000"/>
          </a:xfrm>
        </p:spPr>
        <p:txBody>
          <a:bodyPr/>
          <a:lstStyle/>
          <a:p>
            <a:r>
              <a:rPr lang="zh-CN" altLang="en-US" dirty="0" smtClean="0"/>
              <a:t>控制性详细规划</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500855336"/>
              </p:ext>
            </p:extLst>
          </p:nvPr>
        </p:nvGraphicFramePr>
        <p:xfrm>
          <a:off x="539552" y="1412776"/>
          <a:ext cx="8229600"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683568" y="908720"/>
            <a:ext cx="7866887" cy="461665"/>
          </a:xfrm>
          <a:prstGeom prst="rect">
            <a:avLst/>
          </a:prstGeom>
        </p:spPr>
        <p:txBody>
          <a:bodyPr wrap="square">
            <a:spAutoFit/>
          </a:bodyPr>
          <a:lstStyle/>
          <a:p>
            <a:r>
              <a:rPr lang="zh-CN" altLang="en-US" sz="2400" dirty="0">
                <a:solidFill>
                  <a:srgbClr val="FF0000"/>
                </a:solidFill>
                <a:latin typeface="黑体" pitchFamily="2" charset="-122"/>
                <a:ea typeface="黑体" pitchFamily="2" charset="-122"/>
              </a:rPr>
              <a:t>控制性详细规划是实施存量工业用地盘活的法定规划依据。</a:t>
            </a:r>
          </a:p>
        </p:txBody>
      </p:sp>
      <p:sp>
        <p:nvSpPr>
          <p:cNvPr id="6" name="矩形 5"/>
          <p:cNvSpPr/>
          <p:nvPr/>
        </p:nvSpPr>
        <p:spPr>
          <a:xfrm>
            <a:off x="539552" y="4437112"/>
            <a:ext cx="8352928" cy="2000548"/>
          </a:xfrm>
          <a:prstGeom prst="rect">
            <a:avLst/>
          </a:prstGeom>
        </p:spPr>
        <p:txBody>
          <a:bodyPr wrap="square">
            <a:spAutoFit/>
          </a:bodyPr>
          <a:lstStyle/>
          <a:p>
            <a:r>
              <a:rPr lang="zh-CN" altLang="en-US" sz="2800" b="1" dirty="0">
                <a:solidFill>
                  <a:srgbClr val="00B050"/>
                </a:solidFill>
                <a:latin typeface="华文仿宋" pitchFamily="2" charset="-122"/>
                <a:ea typeface="华文仿宋" pitchFamily="2" charset="-122"/>
              </a:rPr>
              <a:t>是否可以对已批准控制性详细规划进行调整？</a:t>
            </a:r>
          </a:p>
          <a:p>
            <a:r>
              <a:rPr lang="zh-CN" altLang="en-US" sz="2400" dirty="0">
                <a:latin typeface="华文楷体" pitchFamily="2" charset="-122"/>
                <a:ea typeface="华文楷体" pitchFamily="2" charset="-122"/>
              </a:rPr>
              <a:t>政策解读：通过转型规划研究或规划评估等工作，对于已批准控制性详细规划不符合转型方向的，可以按照相关规定程序，对已批准控制性详细规划进行调整完善，以符合区域功能定位。</a:t>
            </a:r>
          </a:p>
        </p:txBody>
      </p:sp>
    </p:spTree>
    <p:extLst>
      <p:ext uri="{BB962C8B-B14F-4D97-AF65-F5344CB8AC3E}">
        <p14:creationId xmlns:p14="http://schemas.microsoft.com/office/powerpoint/2010/main" val="3745163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转型年度计划</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2118721860"/>
              </p:ext>
            </p:extLst>
          </p:nvPr>
        </p:nvGraphicFramePr>
        <p:xfrm>
          <a:off x="467544"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1829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dirty="0"/>
              <a:t>转型实施</a:t>
            </a:r>
            <a:r>
              <a:rPr lang="zh-CN" altLang="en-US" dirty="0" smtClean="0"/>
              <a:t>方案</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536285414"/>
              </p:ext>
            </p:extLst>
          </p:nvPr>
        </p:nvGraphicFramePr>
        <p:xfrm>
          <a:off x="457200" y="1268760"/>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684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（二）盘活方式</a:t>
            </a:r>
            <a:endParaRPr lang="zh-CN" altLang="en-US" dirty="0"/>
          </a:p>
        </p:txBody>
      </p:sp>
      <p:sp>
        <p:nvSpPr>
          <p:cNvPr id="3" name="内容占位符 2"/>
          <p:cNvSpPr>
            <a:spLocks noGrp="1"/>
          </p:cNvSpPr>
          <p:nvPr>
            <p:ph idx="1"/>
          </p:nvPr>
        </p:nvSpPr>
        <p:spPr/>
        <p:txBody>
          <a:bodyPr/>
          <a:lstStyle/>
          <a:p>
            <a:r>
              <a:rPr lang="zh-CN" altLang="en-US" dirty="0" smtClean="0">
                <a:latin typeface="华文仿宋" pitchFamily="2" charset="-122"/>
                <a:ea typeface="华文仿宋" pitchFamily="2" charset="-122"/>
              </a:rPr>
              <a:t>存量</a:t>
            </a:r>
            <a:r>
              <a:rPr lang="zh-CN" altLang="en-US" dirty="0">
                <a:latin typeface="华文仿宋" pitchFamily="2" charset="-122"/>
                <a:ea typeface="华文仿宋" pitchFamily="2" charset="-122"/>
              </a:rPr>
              <a:t>工业用地</a:t>
            </a:r>
            <a:r>
              <a:rPr lang="zh-CN" altLang="en-US" dirty="0" smtClean="0">
                <a:latin typeface="华文仿宋" pitchFamily="2" charset="-122"/>
                <a:ea typeface="华文仿宋" pitchFamily="2" charset="-122"/>
              </a:rPr>
              <a:t>盘活</a:t>
            </a:r>
            <a:r>
              <a:rPr lang="zh-CN" altLang="en-US" dirty="0">
                <a:latin typeface="华文仿宋" pitchFamily="2" charset="-122"/>
                <a:ea typeface="华文仿宋" pitchFamily="2" charset="-122"/>
              </a:rPr>
              <a:t>有</a:t>
            </a:r>
            <a:r>
              <a:rPr lang="zh-CN" altLang="en-US" b="1" dirty="0" smtClean="0">
                <a:solidFill>
                  <a:srgbClr val="002060"/>
                </a:solidFill>
                <a:latin typeface="华文仿宋" pitchFamily="2" charset="-122"/>
                <a:ea typeface="华文仿宋" pitchFamily="2" charset="-122"/>
              </a:rPr>
              <a:t>区域</a:t>
            </a:r>
            <a:r>
              <a:rPr lang="zh-CN" altLang="en-US" b="1" dirty="0">
                <a:solidFill>
                  <a:srgbClr val="002060"/>
                </a:solidFill>
                <a:latin typeface="华文仿宋" pitchFamily="2" charset="-122"/>
                <a:ea typeface="华文仿宋" pitchFamily="2" charset="-122"/>
              </a:rPr>
              <a:t>整体</a:t>
            </a:r>
            <a:r>
              <a:rPr lang="zh-CN" altLang="en-US" b="1" dirty="0" smtClean="0">
                <a:solidFill>
                  <a:srgbClr val="002060"/>
                </a:solidFill>
                <a:latin typeface="华文仿宋" pitchFamily="2" charset="-122"/>
                <a:ea typeface="华文仿宋" pitchFamily="2" charset="-122"/>
              </a:rPr>
              <a:t>转型、零星转型、土地</a:t>
            </a:r>
            <a:r>
              <a:rPr lang="zh-CN" altLang="en-US" b="1" dirty="0">
                <a:solidFill>
                  <a:srgbClr val="002060"/>
                </a:solidFill>
                <a:latin typeface="华文仿宋" pitchFamily="2" charset="-122"/>
                <a:ea typeface="华文仿宋" pitchFamily="2" charset="-122"/>
              </a:rPr>
              <a:t>收储后</a:t>
            </a:r>
            <a:r>
              <a:rPr lang="zh-CN" altLang="en-US" b="1" dirty="0" smtClean="0">
                <a:solidFill>
                  <a:srgbClr val="002060"/>
                </a:solidFill>
                <a:latin typeface="华文仿宋" pitchFamily="2" charset="-122"/>
                <a:ea typeface="华文仿宋" pitchFamily="2" charset="-122"/>
              </a:rPr>
              <a:t>出让</a:t>
            </a:r>
            <a:r>
              <a:rPr lang="zh-CN" altLang="en-US" dirty="0" smtClean="0">
                <a:latin typeface="华文仿宋" pitchFamily="2" charset="-122"/>
                <a:ea typeface="华文仿宋" pitchFamily="2" charset="-122"/>
              </a:rPr>
              <a:t>等</a:t>
            </a:r>
            <a:r>
              <a:rPr lang="zh-CN" altLang="en-US" dirty="0">
                <a:latin typeface="华文仿宋" pitchFamily="2" charset="-122"/>
                <a:ea typeface="华文仿宋" pitchFamily="2" charset="-122"/>
              </a:rPr>
              <a:t>三种方式。</a:t>
            </a:r>
          </a:p>
        </p:txBody>
      </p:sp>
    </p:spTree>
    <p:extLst>
      <p:ext uri="{BB962C8B-B14F-4D97-AF65-F5344CB8AC3E}">
        <p14:creationId xmlns:p14="http://schemas.microsoft.com/office/powerpoint/2010/main" val="3272769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rmAutofit fontScale="90000"/>
          </a:bodyPr>
          <a:lstStyle/>
          <a:p>
            <a:r>
              <a:rPr lang="zh-CN" altLang="en-US" dirty="0" smtClean="0"/>
              <a:t>区域整体转型（区域划定）</a:t>
            </a: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3478037927"/>
              </p:ext>
            </p:extLst>
          </p:nvPr>
        </p:nvGraphicFramePr>
        <p:xfrm>
          <a:off x="499063" y="214339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896" y="980728"/>
            <a:ext cx="7753934" cy="134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爆炸形 1 6"/>
          <p:cNvSpPr/>
          <p:nvPr/>
        </p:nvSpPr>
        <p:spPr>
          <a:xfrm>
            <a:off x="611560" y="836712"/>
            <a:ext cx="8136904" cy="5544616"/>
          </a:xfrm>
          <a:prstGeom prst="irregularSeal1">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0000"/>
                </a:solidFill>
              </a:rPr>
              <a:t>强调整体转型：</a:t>
            </a:r>
            <a:r>
              <a:rPr lang="zh-CN" altLang="en-US" sz="2400" dirty="0" smtClean="0">
                <a:solidFill>
                  <a:schemeClr val="tx1"/>
                </a:solidFill>
              </a:rPr>
              <a:t>有效实现区域</a:t>
            </a:r>
            <a:r>
              <a:rPr lang="zh-CN" altLang="en-US" sz="2400" dirty="0">
                <a:solidFill>
                  <a:schemeClr val="tx1"/>
                </a:solidFill>
              </a:rPr>
              <a:t>内所有土地权利人利益平衡，有效</a:t>
            </a:r>
            <a:r>
              <a:rPr lang="zh-CN" altLang="en-US" sz="2400" dirty="0" smtClean="0">
                <a:solidFill>
                  <a:schemeClr val="tx1"/>
                </a:solidFill>
              </a:rPr>
              <a:t>实现各</a:t>
            </a:r>
            <a:r>
              <a:rPr lang="zh-CN" altLang="en-US" sz="2400" dirty="0">
                <a:solidFill>
                  <a:schemeClr val="tx1"/>
                </a:solidFill>
              </a:rPr>
              <a:t>类基础设施、公共空间等公益性项目的落实，有利于区域整体功能的完善、城市空间的优化和城市品质的提升</a:t>
            </a:r>
            <a:r>
              <a:rPr lang="zh-CN" altLang="en-US" sz="2400" dirty="0" smtClean="0">
                <a:solidFill>
                  <a:schemeClr val="tx1"/>
                </a:solidFill>
              </a:rPr>
              <a:t>。</a:t>
            </a:r>
            <a:endParaRPr lang="zh-CN" altLang="en-US" sz="2400" dirty="0">
              <a:solidFill>
                <a:schemeClr val="tx1"/>
              </a:solidFill>
            </a:endParaRPr>
          </a:p>
        </p:txBody>
      </p:sp>
    </p:spTree>
    <p:extLst>
      <p:ext uri="{BB962C8B-B14F-4D97-AF65-F5344CB8AC3E}">
        <p14:creationId xmlns:p14="http://schemas.microsoft.com/office/powerpoint/2010/main" val="96465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14282" y="1214422"/>
            <a:ext cx="3000395" cy="2786081"/>
            <a:chOff x="872861" y="1915810"/>
            <a:chExt cx="2900661" cy="2740523"/>
          </a:xfrm>
        </p:grpSpPr>
        <p:sp>
          <p:nvSpPr>
            <p:cNvPr id="22" name="六边形 21"/>
            <p:cNvSpPr/>
            <p:nvPr/>
          </p:nvSpPr>
          <p:spPr>
            <a:xfrm rot="16200000">
              <a:off x="1267860" y="2137830"/>
              <a:ext cx="1918801" cy="1654139"/>
            </a:xfrm>
            <a:prstGeom prst="hexagon">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3" name="文本框 5"/>
            <p:cNvSpPr txBox="1"/>
            <p:nvPr/>
          </p:nvSpPr>
          <p:spPr>
            <a:xfrm>
              <a:off x="1453513" y="2549400"/>
              <a:ext cx="1547494" cy="830997"/>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目录</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六边形 23"/>
            <p:cNvSpPr/>
            <p:nvPr/>
          </p:nvSpPr>
          <p:spPr>
            <a:xfrm rot="16200000">
              <a:off x="2759568" y="3182925"/>
              <a:ext cx="1089061" cy="938846"/>
            </a:xfrm>
            <a:prstGeom prst="hexagon">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5" name="六边形 24"/>
            <p:cNvSpPr/>
            <p:nvPr/>
          </p:nvSpPr>
          <p:spPr>
            <a:xfrm rot="16200000">
              <a:off x="907303" y="1965691"/>
              <a:ext cx="723279" cy="623517"/>
            </a:xfrm>
            <a:prstGeom prst="hexagon">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6" name="六边形 25"/>
            <p:cNvSpPr/>
            <p:nvPr/>
          </p:nvSpPr>
          <p:spPr>
            <a:xfrm rot="16200000">
              <a:off x="841174" y="4228565"/>
              <a:ext cx="459455" cy="396082"/>
            </a:xfrm>
            <a:prstGeom prst="hexagon">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grpSp>
      <p:sp>
        <p:nvSpPr>
          <p:cNvPr id="43" name="TextBox 42"/>
          <p:cNvSpPr txBox="1"/>
          <p:nvPr/>
        </p:nvSpPr>
        <p:spPr>
          <a:xfrm>
            <a:off x="3643306" y="1285860"/>
            <a:ext cx="4857784" cy="1818959"/>
          </a:xfrm>
          <a:prstGeom prst="rect">
            <a:avLst/>
          </a:prstGeom>
          <a:noFill/>
        </p:spPr>
        <p:txBody>
          <a:bodyPr wrap="square" rtlCol="0">
            <a:spAutoFit/>
          </a:bodyPr>
          <a:lstStyle/>
          <a:p>
            <a:pPr algn="just">
              <a:lnSpc>
                <a:spcPct val="170000"/>
              </a:lnSpc>
            </a:pPr>
            <a:r>
              <a:rPr lang="zh-CN" altLang="en-US" sz="2200" b="1" dirty="0">
                <a:solidFill>
                  <a:prstClr val="black">
                    <a:lumMod val="65000"/>
                    <a:lumOff val="35000"/>
                  </a:prstClr>
                </a:solidFill>
                <a:latin typeface="微软雅黑" pitchFamily="34" charset="-122"/>
                <a:ea typeface="微软雅黑" pitchFamily="34" charset="-122"/>
              </a:rPr>
              <a:t>一</a:t>
            </a:r>
            <a:r>
              <a:rPr lang="zh-CN" altLang="en-US" sz="2200" b="1" dirty="0" smtClean="0">
                <a:solidFill>
                  <a:prstClr val="black">
                    <a:lumMod val="65000"/>
                    <a:lumOff val="35000"/>
                  </a:prstClr>
                </a:solidFill>
                <a:latin typeface="微软雅黑" pitchFamily="34" charset="-122"/>
                <a:ea typeface="微软雅黑" pitchFamily="34" charset="-122"/>
              </a:rPr>
              <a:t>、城市更新概况</a:t>
            </a:r>
            <a:endParaRPr lang="zh-CN" altLang="en-US" sz="2200" b="1" dirty="0">
              <a:solidFill>
                <a:prstClr val="black">
                  <a:lumMod val="65000"/>
                  <a:lumOff val="35000"/>
                </a:prstClr>
              </a:solidFill>
              <a:latin typeface="微软雅黑" pitchFamily="34" charset="-122"/>
              <a:ea typeface="微软雅黑" pitchFamily="34" charset="-122"/>
            </a:endParaRPr>
          </a:p>
          <a:p>
            <a:pPr algn="just">
              <a:lnSpc>
                <a:spcPct val="170000"/>
              </a:lnSpc>
            </a:pPr>
            <a:r>
              <a:rPr lang="zh-CN" altLang="en-US" sz="2200" b="1" dirty="0">
                <a:solidFill>
                  <a:prstClr val="black">
                    <a:lumMod val="65000"/>
                    <a:lumOff val="35000"/>
                  </a:prstClr>
                </a:solidFill>
                <a:latin typeface="微软雅黑" pitchFamily="34" charset="-122"/>
                <a:ea typeface="微软雅黑" pitchFamily="34" charset="-122"/>
              </a:rPr>
              <a:t>二</a:t>
            </a:r>
            <a:r>
              <a:rPr lang="zh-CN" altLang="en-US" sz="2200" b="1" dirty="0" smtClean="0">
                <a:solidFill>
                  <a:prstClr val="black">
                    <a:lumMod val="65000"/>
                    <a:lumOff val="35000"/>
                  </a:prstClr>
                </a:solidFill>
                <a:latin typeface="微软雅黑" pitchFamily="34" charset="-122"/>
                <a:ea typeface="微软雅黑" pitchFamily="34" charset="-122"/>
              </a:rPr>
              <a:t>、上海城市更新实施办法</a:t>
            </a:r>
            <a:endParaRPr lang="zh-CN" altLang="en-US" sz="2200" b="1" dirty="0">
              <a:solidFill>
                <a:prstClr val="black">
                  <a:lumMod val="65000"/>
                  <a:lumOff val="35000"/>
                </a:prstClr>
              </a:solidFill>
              <a:latin typeface="微软雅黑" pitchFamily="34" charset="-122"/>
              <a:ea typeface="微软雅黑" pitchFamily="34" charset="-122"/>
            </a:endParaRPr>
          </a:p>
          <a:p>
            <a:pPr algn="just">
              <a:lnSpc>
                <a:spcPct val="170000"/>
              </a:lnSpc>
            </a:pPr>
            <a:r>
              <a:rPr lang="zh-CN" altLang="en-US" sz="2200" b="1" dirty="0">
                <a:solidFill>
                  <a:prstClr val="black">
                    <a:lumMod val="65000"/>
                    <a:lumOff val="35000"/>
                  </a:prstClr>
                </a:solidFill>
                <a:latin typeface="微软雅黑" pitchFamily="34" charset="-122"/>
                <a:ea typeface="微软雅黑" pitchFamily="34" charset="-122"/>
              </a:rPr>
              <a:t>三</a:t>
            </a:r>
            <a:r>
              <a:rPr lang="zh-CN" altLang="en-US" sz="2200" b="1" dirty="0" smtClean="0">
                <a:solidFill>
                  <a:prstClr val="black">
                    <a:lumMod val="65000"/>
                    <a:lumOff val="35000"/>
                  </a:prstClr>
                </a:solidFill>
                <a:latin typeface="微软雅黑" pitchFamily="34" charset="-122"/>
                <a:ea typeface="微软雅黑" pitchFamily="34" charset="-122"/>
              </a:rPr>
              <a:t>、存量盘活工业用地的实施办法</a:t>
            </a:r>
            <a:endParaRPr lang="zh-CN" altLang="en-US" sz="2200" b="1" dirty="0">
              <a:solidFill>
                <a:prstClr val="black">
                  <a:lumMod val="65000"/>
                  <a:lumOff val="35000"/>
                </a:prstClr>
              </a:solidFill>
              <a:latin typeface="微软雅黑" pitchFamily="34" charset="-122"/>
              <a:ea typeface="微软雅黑" pitchFamily="34" charset="-122"/>
            </a:endParaRPr>
          </a:p>
        </p:txBody>
      </p:sp>
    </p:spTree>
    <p:extLst>
      <p:ext uri="{BB962C8B-B14F-4D97-AF65-F5344CB8AC3E}">
        <p14:creationId xmlns:p14="http://schemas.microsoft.com/office/powerpoint/2010/main" val="91353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2000" fill="hold"/>
                                        <p:tgtEl>
                                          <p:spTgt spid="4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区域整体</a:t>
            </a:r>
            <a:r>
              <a:rPr lang="zh-CN" altLang="en-US" dirty="0" smtClean="0"/>
              <a:t>转型（开发机制）</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2700702179"/>
              </p:ext>
            </p:extLst>
          </p:nvPr>
        </p:nvGraphicFramePr>
        <p:xfrm>
          <a:off x="539552"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1400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区域整体转型</a:t>
            </a:r>
            <a:r>
              <a:rPr lang="zh-CN" altLang="en-US" dirty="0" smtClean="0"/>
              <a:t>（相关管理要求）</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7040416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451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32656"/>
            <a:ext cx="8229600" cy="1143000"/>
          </a:xfrm>
        </p:spPr>
        <p:txBody>
          <a:bodyPr/>
          <a:lstStyle/>
          <a:p>
            <a:r>
              <a:rPr lang="zh-CN" altLang="en-US" dirty="0"/>
              <a:t>零星转型（</a:t>
            </a:r>
            <a:r>
              <a:rPr lang="zh-CN" altLang="en-US" dirty="0" smtClean="0"/>
              <a:t>开发条件）</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7347905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9187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零星转型（开发机制）</a:t>
            </a:r>
          </a:p>
        </p:txBody>
      </p:sp>
      <p:sp>
        <p:nvSpPr>
          <p:cNvPr id="3" name="内容占位符 2"/>
          <p:cNvSpPr>
            <a:spLocks noGrp="1"/>
          </p:cNvSpPr>
          <p:nvPr>
            <p:ph idx="1"/>
          </p:nvPr>
        </p:nvSpPr>
        <p:spPr/>
        <p:txBody>
          <a:bodyPr/>
          <a:lstStyle/>
          <a:p>
            <a:r>
              <a:rPr lang="zh-CN" altLang="en-US" dirty="0"/>
              <a:t>符合零星工业用地盘活条件的，可以由原土地权利人作为盘活开发主体，也可以由原土地权利人的全资子公司作为盘活开发主体。</a:t>
            </a:r>
          </a:p>
        </p:txBody>
      </p:sp>
    </p:spTree>
    <p:extLst>
      <p:ext uri="{BB962C8B-B14F-4D97-AF65-F5344CB8AC3E}">
        <p14:creationId xmlns:p14="http://schemas.microsoft.com/office/powerpoint/2010/main" val="2388385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零星转型</a:t>
            </a:r>
            <a:r>
              <a:rPr lang="zh-CN" altLang="en-US" dirty="0" smtClean="0"/>
              <a:t>（管理要求）</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944690930"/>
              </p:ext>
            </p:extLst>
          </p:nvPr>
        </p:nvGraphicFramePr>
        <p:xfrm>
          <a:off x="467544" y="1412776"/>
          <a:ext cx="822960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07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内容占位符 3"/>
          <p:cNvSpPr>
            <a:spLocks noGrp="1"/>
          </p:cNvSpPr>
          <p:nvPr>
            <p:ph idx="1"/>
          </p:nvPr>
        </p:nvSpPr>
        <p:spPr>
          <a:xfrm>
            <a:off x="457200" y="1600200"/>
            <a:ext cx="8229600" cy="4044184"/>
          </a:xfrm>
          <a:prstGeom prst="rect">
            <a:avLst/>
          </a:prstGeom>
        </p:spPr>
        <p:txBody>
          <a:bodyPr wrap="square">
            <a:spAutoFit/>
          </a:bodyPr>
          <a:lstStyle/>
          <a:p>
            <a:r>
              <a:rPr lang="zh-CN" altLang="en-US" sz="2800" b="1" dirty="0">
                <a:solidFill>
                  <a:srgbClr val="00B050"/>
                </a:solidFill>
                <a:latin typeface="华文仿宋" pitchFamily="2" charset="-122"/>
                <a:ea typeface="华文仿宋" pitchFamily="2" charset="-122"/>
              </a:rPr>
              <a:t>为什么需提供部分用地或物业用于公益性用途？</a:t>
            </a:r>
          </a:p>
          <a:p>
            <a:r>
              <a:rPr lang="zh-CN" altLang="en-US" sz="2400" dirty="0">
                <a:latin typeface="华文楷体" pitchFamily="2" charset="-122"/>
                <a:ea typeface="华文楷体" pitchFamily="2" charset="-122"/>
              </a:rPr>
              <a:t>政策解读：存量工业用地盘活是从上海城市发展的总体目标和地区协调发展的需要出发，以规划为引导，中心城区通过存量工业用地盘活，</a:t>
            </a:r>
            <a:r>
              <a:rPr lang="zh-CN" altLang="en-US" sz="2400" dirty="0">
                <a:solidFill>
                  <a:srgbClr val="009999"/>
                </a:solidFill>
                <a:latin typeface="华文楷体" pitchFamily="2" charset="-122"/>
                <a:ea typeface="华文楷体" pitchFamily="2" charset="-122"/>
              </a:rPr>
              <a:t>增加公共绿地、公共空间和公共服务设施</a:t>
            </a:r>
            <a:r>
              <a:rPr lang="zh-CN" altLang="en-US" sz="2400" dirty="0">
                <a:latin typeface="华文楷体" pitchFamily="2" charset="-122"/>
                <a:ea typeface="华文楷体" pitchFamily="2" charset="-122"/>
              </a:rPr>
              <a:t>；产业园区根据科技创新中心建设、高新技术和“四新企业”等发展规划，按照构建科技产业商务社区要求，</a:t>
            </a:r>
            <a:r>
              <a:rPr lang="zh-CN" altLang="en-US" sz="2400" dirty="0">
                <a:solidFill>
                  <a:srgbClr val="009999"/>
                </a:solidFill>
                <a:latin typeface="华文楷体" pitchFamily="2" charset="-122"/>
                <a:ea typeface="华文楷体" pitchFamily="2" charset="-122"/>
              </a:rPr>
              <a:t>加大科技创新平台、众创空间建设，增加公共租赁公寓、教育文化场所、商业服务设施和公共开放空间等配套服务功能，</a:t>
            </a:r>
            <a:r>
              <a:rPr lang="zh-CN" altLang="en-US" sz="2400" dirty="0">
                <a:latin typeface="华文楷体" pitchFamily="2" charset="-122"/>
                <a:ea typeface="华文楷体" pitchFamily="2" charset="-122"/>
              </a:rPr>
              <a:t>促进产业能级提升和转型发展，实现城市功能完善、空间优化、品质提升</a:t>
            </a:r>
            <a:r>
              <a:rPr lang="zh-CN" altLang="en-US" dirty="0"/>
              <a:t>。</a:t>
            </a:r>
          </a:p>
        </p:txBody>
      </p:sp>
    </p:spTree>
    <p:extLst>
      <p:ext uri="{BB962C8B-B14F-4D97-AF65-F5344CB8AC3E}">
        <p14:creationId xmlns:p14="http://schemas.microsoft.com/office/powerpoint/2010/main" val="3162519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zh-CN" altLang="en-US" sz="3300" b="1" dirty="0">
                <a:solidFill>
                  <a:srgbClr val="00B050"/>
                </a:solidFill>
                <a:latin typeface="华文仿宋" pitchFamily="2" charset="-122"/>
                <a:ea typeface="华文仿宋" pitchFamily="2" charset="-122"/>
              </a:rPr>
              <a:t>按规划退让土地是否可视为承担了公益性责任要求？</a:t>
            </a:r>
          </a:p>
          <a:p>
            <a:r>
              <a:rPr lang="zh-CN" altLang="en-US" sz="2800" dirty="0">
                <a:latin typeface="华文楷体" pitchFamily="2" charset="-122"/>
                <a:ea typeface="华文楷体" pitchFamily="2" charset="-122"/>
              </a:rPr>
              <a:t>政策解读：零星工业用地自行开发的，应向政府无偿提供不少于</a:t>
            </a:r>
            <a:r>
              <a:rPr lang="en-US" altLang="zh-CN" sz="2800" dirty="0">
                <a:latin typeface="华文楷体" pitchFamily="2" charset="-122"/>
                <a:ea typeface="华文楷体" pitchFamily="2" charset="-122"/>
              </a:rPr>
              <a:t>10%</a:t>
            </a:r>
            <a:r>
              <a:rPr lang="zh-CN" altLang="en-US" sz="2800" dirty="0">
                <a:latin typeface="华文楷体" pitchFamily="2" charset="-122"/>
                <a:ea typeface="华文楷体" pitchFamily="2" charset="-122"/>
              </a:rPr>
              <a:t>比例的建设用地用于公益。盘活项目已按规划退让土地、且满足以上比例要求的，可以视为已按规划承担了公益性责任。</a:t>
            </a:r>
            <a:endParaRPr lang="en-US" altLang="zh-CN" sz="2800" dirty="0">
              <a:latin typeface="华文楷体" pitchFamily="2" charset="-122"/>
              <a:ea typeface="华文楷体" pitchFamily="2" charset="-122"/>
            </a:endParaRPr>
          </a:p>
          <a:p>
            <a:r>
              <a:rPr lang="zh-CN" altLang="en-US" sz="3300" b="1" dirty="0">
                <a:solidFill>
                  <a:srgbClr val="00B050"/>
                </a:solidFill>
                <a:latin typeface="华文仿宋" pitchFamily="2" charset="-122"/>
                <a:ea typeface="华文仿宋" pitchFamily="2" charset="-122"/>
              </a:rPr>
              <a:t>提供给政府部门的物业如何管理？</a:t>
            </a:r>
          </a:p>
          <a:p>
            <a:r>
              <a:rPr lang="zh-CN" altLang="en-US" sz="2600" dirty="0">
                <a:latin typeface="华文楷体" pitchFamily="2" charset="-122"/>
                <a:ea typeface="华文楷体" pitchFamily="2" charset="-122"/>
              </a:rPr>
              <a:t>政策解读：对于无偿提供给政府部门的物业，其房地产权利应移交给区县政府相关管理部门，用于公益性用途，以及区域内土地房屋征收、建设用地减量化等工作的经营性物业补偿。</a:t>
            </a:r>
          </a:p>
        </p:txBody>
      </p:sp>
    </p:spTree>
    <p:extLst>
      <p:ext uri="{BB962C8B-B14F-4D97-AF65-F5344CB8AC3E}">
        <p14:creationId xmlns:p14="http://schemas.microsoft.com/office/powerpoint/2010/main" val="1466109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土地收储后出让（收储范围）</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2075373119"/>
              </p:ext>
            </p:extLst>
          </p:nvPr>
        </p:nvGraphicFramePr>
        <p:xfrm>
          <a:off x="457200" y="1600201"/>
          <a:ext cx="8229600" cy="3701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7555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土地收储后出让</a:t>
            </a:r>
            <a:r>
              <a:rPr lang="zh-CN" altLang="en-US" dirty="0" smtClean="0"/>
              <a:t>（利益平衡机制）</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423989"/>
            <a:ext cx="8893550" cy="286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328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sz="3600" dirty="0" smtClean="0"/>
              <a:t>（三）土地出让方式</a:t>
            </a:r>
            <a:endParaRPr lang="zh-CN" altLang="en-US" sz="36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6545887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618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332656"/>
            <a:ext cx="4211960" cy="792088"/>
          </a:xfrm>
          <a:prstGeom prst="rect">
            <a:avLst/>
          </a:prstGeom>
          <a:gradFill>
            <a:gsLst>
              <a:gs pos="100000">
                <a:schemeClr val="bg1">
                  <a:lumMod val="95000"/>
                </a:schemeClr>
              </a:gs>
              <a:gs pos="0">
                <a:srgbClr val="F9F8F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57199" y="116632"/>
            <a:ext cx="5915001" cy="1143000"/>
          </a:xfrm>
        </p:spPr>
        <p:txBody>
          <a:bodyPr>
            <a:normAutofit/>
          </a:bodyPr>
          <a:lstStyle/>
          <a:p>
            <a:pPr algn="l"/>
            <a:r>
              <a:rPr lang="zh-CN" altLang="en-US" sz="3200" b="1" dirty="0" smtClean="0">
                <a:solidFill>
                  <a:schemeClr val="accent5">
                    <a:lumMod val="50000"/>
                  </a:schemeClr>
                </a:solidFill>
                <a:latin typeface="微软雅黑" pitchFamily="34" charset="-122"/>
                <a:ea typeface="微软雅黑" pitchFamily="34" charset="-122"/>
              </a:rPr>
              <a:t>一、城市更新概况</a:t>
            </a:r>
            <a:endParaRPr lang="zh-CN" altLang="en-US" sz="3200" b="1" dirty="0">
              <a:solidFill>
                <a:schemeClr val="tx1">
                  <a:lumMod val="65000"/>
                  <a:lumOff val="35000"/>
                </a:schemeClr>
              </a:solidFill>
              <a:latin typeface="微软雅黑" pitchFamily="34" charset="-122"/>
              <a:ea typeface="微软雅黑" pitchFamily="34" charset="-122"/>
            </a:endParaRPr>
          </a:p>
        </p:txBody>
      </p:sp>
      <p:sp>
        <p:nvSpPr>
          <p:cNvPr id="35" name="TextBox 34"/>
          <p:cNvSpPr txBox="1"/>
          <p:nvPr/>
        </p:nvSpPr>
        <p:spPr>
          <a:xfrm>
            <a:off x="1000100" y="1785926"/>
            <a:ext cx="3571900" cy="369332"/>
          </a:xfrm>
          <a:prstGeom prst="rect">
            <a:avLst/>
          </a:prstGeom>
          <a:noFill/>
        </p:spPr>
        <p:txBody>
          <a:bodyPr wrap="square" rtlCol="0">
            <a:spAutoFit/>
          </a:bodyPr>
          <a:lstStyle/>
          <a:p>
            <a:endParaRPr lang="zh-CN" altLang="en-US" dirty="0"/>
          </a:p>
        </p:txBody>
      </p:sp>
      <p:sp>
        <p:nvSpPr>
          <p:cNvPr id="36" name="TextBox 35"/>
          <p:cNvSpPr txBox="1"/>
          <p:nvPr/>
        </p:nvSpPr>
        <p:spPr>
          <a:xfrm>
            <a:off x="2000232" y="1428737"/>
            <a:ext cx="6715172" cy="2446824"/>
          </a:xfrm>
          <a:prstGeom prst="rect">
            <a:avLst/>
          </a:prstGeom>
          <a:noFill/>
        </p:spPr>
        <p:txBody>
          <a:bodyPr wrap="square" rtlCol="0">
            <a:spAutoFit/>
          </a:bodyPr>
          <a:lstStyle/>
          <a:p>
            <a:pPr>
              <a:lnSpc>
                <a:spcPct val="150000"/>
              </a:lnSpc>
              <a:buFont typeface="Wingdings" pitchFamily="2" charset="2"/>
              <a:buChar char="ü"/>
            </a:pPr>
            <a:r>
              <a:rPr lang="zh-CN" altLang="en-US" dirty="0" smtClean="0">
                <a:solidFill>
                  <a:srgbClr val="006666"/>
                </a:solidFill>
              </a:rPr>
              <a:t>起源于美、英、德、法等发达的西方国家；</a:t>
            </a:r>
            <a:endParaRPr lang="en-US" altLang="zh-CN" dirty="0" smtClean="0">
              <a:solidFill>
                <a:srgbClr val="006666"/>
              </a:solidFill>
            </a:endParaRPr>
          </a:p>
          <a:p>
            <a:pPr>
              <a:lnSpc>
                <a:spcPct val="150000"/>
              </a:lnSpc>
              <a:buFont typeface="Wingdings" pitchFamily="2" charset="2"/>
              <a:buChar char="ü"/>
            </a:pPr>
            <a:r>
              <a:rPr lang="zh-CN" altLang="en-US" dirty="0" smtClean="0">
                <a:solidFill>
                  <a:srgbClr val="006666"/>
                </a:solidFill>
              </a:rPr>
              <a:t>以</a:t>
            </a:r>
            <a:r>
              <a:rPr lang="en-US" dirty="0" smtClean="0">
                <a:solidFill>
                  <a:srgbClr val="006666"/>
                </a:solidFill>
              </a:rPr>
              <a:t>1970</a:t>
            </a:r>
            <a:r>
              <a:rPr lang="zh-CN" altLang="en-US" dirty="0" smtClean="0">
                <a:solidFill>
                  <a:srgbClr val="006666"/>
                </a:solidFill>
              </a:rPr>
              <a:t>年为界，先后经历了</a:t>
            </a:r>
            <a:r>
              <a:rPr lang="zh-CN" altLang="en-US" u="sng" dirty="0" smtClean="0">
                <a:solidFill>
                  <a:srgbClr val="006666"/>
                </a:solidFill>
              </a:rPr>
              <a:t>城市物质更新、城市综合复兴</a:t>
            </a:r>
            <a:r>
              <a:rPr lang="zh-CN" altLang="en-US" dirty="0" smtClean="0">
                <a:solidFill>
                  <a:srgbClr val="006666"/>
                </a:solidFill>
              </a:rPr>
              <a:t>两个政策范式</a:t>
            </a:r>
            <a:endParaRPr lang="en-US" altLang="zh-CN" dirty="0" smtClean="0">
              <a:solidFill>
                <a:srgbClr val="006666"/>
              </a:solidFill>
            </a:endParaRPr>
          </a:p>
          <a:p>
            <a:pPr>
              <a:lnSpc>
                <a:spcPct val="150000"/>
              </a:lnSpc>
              <a:buFont typeface="Wingdings" pitchFamily="2" charset="2"/>
              <a:buChar char="ü"/>
            </a:pPr>
            <a:r>
              <a:rPr lang="zh-CN" altLang="en-US" dirty="0" smtClean="0">
                <a:solidFill>
                  <a:srgbClr val="006666"/>
                </a:solidFill>
              </a:rPr>
              <a:t>典型案例：日本东京六本木；德国柏林；挪威奥斯陆阿卡布吉滨水区</a:t>
            </a:r>
            <a:endParaRPr lang="en-US" altLang="zh-CN" dirty="0" smtClean="0">
              <a:solidFill>
                <a:srgbClr val="006666"/>
              </a:solidFill>
            </a:endParaRPr>
          </a:p>
          <a:p>
            <a:endParaRPr lang="zh-CN" altLang="en-US" dirty="0">
              <a:solidFill>
                <a:srgbClr val="006666"/>
              </a:solidFill>
            </a:endParaRPr>
          </a:p>
        </p:txBody>
      </p:sp>
      <p:sp>
        <p:nvSpPr>
          <p:cNvPr id="37" name="对角圆角矩形 36"/>
          <p:cNvSpPr/>
          <p:nvPr/>
        </p:nvSpPr>
        <p:spPr>
          <a:xfrm>
            <a:off x="642910" y="1500174"/>
            <a:ext cx="1285884" cy="714380"/>
          </a:xfrm>
          <a:prstGeom prst="round2DiagRect">
            <a:avLst/>
          </a:prstGeom>
          <a:solidFill>
            <a:srgbClr val="006666"/>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sz="2800" dirty="0" smtClean="0">
                <a:latin typeface="黑体" pitchFamily="2" charset="-122"/>
                <a:ea typeface="黑体" pitchFamily="2" charset="-122"/>
              </a:rPr>
              <a:t>国外</a:t>
            </a:r>
            <a:endParaRPr lang="zh-CN" altLang="en-US" sz="2800" dirty="0">
              <a:latin typeface="黑体" pitchFamily="2" charset="-122"/>
              <a:ea typeface="黑体" pitchFamily="2" charset="-122"/>
            </a:endParaRPr>
          </a:p>
        </p:txBody>
      </p:sp>
      <p:sp>
        <p:nvSpPr>
          <p:cNvPr id="38" name="对角圆角矩形 37"/>
          <p:cNvSpPr/>
          <p:nvPr/>
        </p:nvSpPr>
        <p:spPr>
          <a:xfrm>
            <a:off x="642910" y="4071942"/>
            <a:ext cx="1285884" cy="714380"/>
          </a:xfrm>
          <a:prstGeom prst="round2DiagRect">
            <a:avLst/>
          </a:prstGeom>
          <a:solidFill>
            <a:srgbClr val="006666"/>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sz="2800" dirty="0" smtClean="0">
                <a:latin typeface="黑体" pitchFamily="2" charset="-122"/>
                <a:ea typeface="黑体" pitchFamily="2" charset="-122"/>
              </a:rPr>
              <a:t>国内</a:t>
            </a:r>
            <a:endParaRPr lang="zh-CN" altLang="en-US" sz="2800" dirty="0">
              <a:latin typeface="黑体" pitchFamily="2" charset="-122"/>
              <a:ea typeface="黑体" pitchFamily="2" charset="-122"/>
            </a:endParaRPr>
          </a:p>
        </p:txBody>
      </p:sp>
      <p:sp>
        <p:nvSpPr>
          <p:cNvPr id="39" name="TextBox 38"/>
          <p:cNvSpPr txBox="1"/>
          <p:nvPr/>
        </p:nvSpPr>
        <p:spPr>
          <a:xfrm>
            <a:off x="2000232" y="3943183"/>
            <a:ext cx="6357982" cy="1200329"/>
          </a:xfrm>
          <a:prstGeom prst="rect">
            <a:avLst/>
          </a:prstGeom>
          <a:noFill/>
        </p:spPr>
        <p:txBody>
          <a:bodyPr wrap="square" rtlCol="0">
            <a:spAutoFit/>
          </a:bodyPr>
          <a:lstStyle/>
          <a:p>
            <a:pPr>
              <a:lnSpc>
                <a:spcPct val="150000"/>
              </a:lnSpc>
              <a:buFont typeface="Wingdings" pitchFamily="2" charset="2"/>
              <a:buChar char="ü"/>
            </a:pPr>
            <a:r>
              <a:rPr lang="zh-CN" altLang="en-US" dirty="0" smtClean="0">
                <a:solidFill>
                  <a:srgbClr val="006666"/>
                </a:solidFill>
              </a:rPr>
              <a:t>自</a:t>
            </a:r>
            <a:r>
              <a:rPr lang="en-US" dirty="0" smtClean="0">
                <a:solidFill>
                  <a:srgbClr val="006666"/>
                </a:solidFill>
              </a:rPr>
              <a:t>20</a:t>
            </a:r>
            <a:r>
              <a:rPr lang="zh-CN" altLang="en-US" dirty="0" smtClean="0">
                <a:solidFill>
                  <a:srgbClr val="006666"/>
                </a:solidFill>
              </a:rPr>
              <a:t>世纪</a:t>
            </a:r>
            <a:r>
              <a:rPr lang="en-US" dirty="0" smtClean="0">
                <a:solidFill>
                  <a:srgbClr val="006666"/>
                </a:solidFill>
              </a:rPr>
              <a:t>80</a:t>
            </a:r>
            <a:r>
              <a:rPr lang="zh-CN" altLang="en-US" dirty="0" smtClean="0">
                <a:solidFill>
                  <a:srgbClr val="006666"/>
                </a:solidFill>
              </a:rPr>
              <a:t>年代开始，陈占祥、吴良镛等开始理论研究</a:t>
            </a:r>
            <a:endParaRPr lang="en-US" altLang="zh-CN" dirty="0" smtClean="0">
              <a:solidFill>
                <a:srgbClr val="006666"/>
              </a:solidFill>
            </a:endParaRPr>
          </a:p>
          <a:p>
            <a:pPr>
              <a:lnSpc>
                <a:spcPct val="150000"/>
              </a:lnSpc>
              <a:buFont typeface="Wingdings" pitchFamily="2" charset="2"/>
              <a:buChar char="ü"/>
            </a:pPr>
            <a:r>
              <a:rPr lang="zh-CN" altLang="en-US" dirty="0" smtClean="0">
                <a:solidFill>
                  <a:srgbClr val="006666"/>
                </a:solidFill>
              </a:rPr>
              <a:t>典型城市：广州、深圳、上海</a:t>
            </a:r>
            <a:endParaRPr lang="en-US" altLang="zh-CN" dirty="0" smtClean="0">
              <a:solidFill>
                <a:srgbClr val="006666"/>
              </a:solidFill>
            </a:endParaRPr>
          </a:p>
          <a:p>
            <a:endParaRPr lang="zh-CN" altLang="en-US" dirty="0">
              <a:solidFill>
                <a:srgbClr val="006666"/>
              </a:solidFill>
            </a:endParaRPr>
          </a:p>
        </p:txBody>
      </p:sp>
    </p:spTree>
    <p:extLst>
      <p:ext uri="{BB962C8B-B14F-4D97-AF65-F5344CB8AC3E}">
        <p14:creationId xmlns:p14="http://schemas.microsoft.com/office/powerpoint/2010/main" val="155704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土地价款补缴方式</a:t>
            </a:r>
            <a:endParaRPr lang="zh-CN" altLang="en-US" dirty="0"/>
          </a:p>
        </p:txBody>
      </p:sp>
      <p:sp>
        <p:nvSpPr>
          <p:cNvPr id="3" name="内容占位符 2"/>
          <p:cNvSpPr>
            <a:spLocks noGrp="1"/>
          </p:cNvSpPr>
          <p:nvPr>
            <p:ph idx="1"/>
          </p:nvPr>
        </p:nvSpPr>
        <p:spPr/>
        <p:txBody>
          <a:bodyPr/>
          <a:lstStyle/>
          <a:p>
            <a:r>
              <a:rPr lang="zh-CN" altLang="en-US" dirty="0" smtClean="0"/>
              <a:t>区县规划土地管理部门通过委托土地评估机构，按照批准地点进行市场评估，经区县政府集体决策后，由单一主体或联合开发体，补缴出让价款。</a:t>
            </a:r>
            <a:endParaRPr lang="en-US" altLang="zh-CN" dirty="0" smtClean="0"/>
          </a:p>
          <a:p>
            <a:r>
              <a:rPr lang="zh-CN" altLang="en-US" dirty="0">
                <a:solidFill>
                  <a:srgbClr val="C00000"/>
                </a:solidFill>
              </a:rPr>
              <a:t>补</a:t>
            </a:r>
            <a:r>
              <a:rPr lang="zh-CN" altLang="en-US" dirty="0" smtClean="0">
                <a:solidFill>
                  <a:srgbClr val="C00000"/>
                </a:solidFill>
              </a:rPr>
              <a:t>缴出让价款</a:t>
            </a:r>
            <a:r>
              <a:rPr lang="en-US" altLang="zh-CN" dirty="0" smtClean="0">
                <a:solidFill>
                  <a:srgbClr val="C00000"/>
                </a:solidFill>
              </a:rPr>
              <a:t>=</a:t>
            </a:r>
            <a:r>
              <a:rPr lang="zh-CN" altLang="en-US" dirty="0" smtClean="0">
                <a:solidFill>
                  <a:srgbClr val="C00000"/>
                </a:solidFill>
              </a:rPr>
              <a:t>新土地使用条件下土地使用权市场价格</a:t>
            </a:r>
            <a:r>
              <a:rPr lang="en-US" altLang="zh-CN" dirty="0" smtClean="0">
                <a:solidFill>
                  <a:srgbClr val="C00000"/>
                </a:solidFill>
              </a:rPr>
              <a:t>-</a:t>
            </a:r>
            <a:r>
              <a:rPr lang="zh-CN" altLang="en-US" dirty="0" smtClean="0">
                <a:solidFill>
                  <a:srgbClr val="C00000"/>
                </a:solidFill>
              </a:rPr>
              <a:t>原土地使用条件下剩余年期土地使用权市场价格</a:t>
            </a:r>
            <a:endParaRPr lang="en-US" altLang="zh-CN" dirty="0" smtClean="0">
              <a:solidFill>
                <a:srgbClr val="C00000"/>
              </a:solidFill>
            </a:endParaRPr>
          </a:p>
          <a:p>
            <a:endParaRPr lang="zh-CN" altLang="en-US" dirty="0"/>
          </a:p>
        </p:txBody>
      </p:sp>
    </p:spTree>
    <p:extLst>
      <p:ext uri="{BB962C8B-B14F-4D97-AF65-F5344CB8AC3E}">
        <p14:creationId xmlns:p14="http://schemas.microsoft.com/office/powerpoint/2010/main" val="776796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土地价格评估的要求</a:t>
            </a:r>
            <a:endParaRPr lang="zh-CN" altLang="en-US" dirty="0"/>
          </a:p>
        </p:txBody>
      </p:sp>
      <p:sp>
        <p:nvSpPr>
          <p:cNvPr id="3" name="内容占位符 2"/>
          <p:cNvSpPr>
            <a:spLocks noGrp="1"/>
          </p:cNvSpPr>
          <p:nvPr>
            <p:ph idx="1"/>
          </p:nvPr>
        </p:nvSpPr>
        <p:spPr>
          <a:xfrm>
            <a:off x="457200" y="1268760"/>
            <a:ext cx="8229600" cy="5040560"/>
          </a:xfrm>
        </p:spPr>
        <p:txBody>
          <a:bodyPr>
            <a:noAutofit/>
          </a:bodyPr>
          <a:lstStyle/>
          <a:p>
            <a:pPr>
              <a:buFont typeface="Wingdings" pitchFamily="2" charset="2"/>
              <a:buChar char="Ø"/>
            </a:pPr>
            <a:r>
              <a:rPr lang="en-US" altLang="zh-CN" sz="2000" dirty="0"/>
              <a:t>1</a:t>
            </a:r>
            <a:r>
              <a:rPr lang="zh-CN" altLang="zh-CN" sz="2000" dirty="0"/>
              <a:t>、研发总部产业类用地起始楼面价不低于同区域工业用地基准地价楼面价的</a:t>
            </a:r>
            <a:r>
              <a:rPr lang="en-US" altLang="zh-CN" sz="2000" dirty="0"/>
              <a:t>150%</a:t>
            </a:r>
            <a:r>
              <a:rPr lang="zh-CN" altLang="zh-CN" sz="2000" dirty="0"/>
              <a:t>。</a:t>
            </a:r>
          </a:p>
          <a:p>
            <a:pPr>
              <a:buFont typeface="Wingdings" pitchFamily="2" charset="2"/>
              <a:buChar char="Ø"/>
            </a:pPr>
            <a:r>
              <a:rPr lang="en-US" altLang="zh-CN" sz="2000" dirty="0"/>
              <a:t>2</a:t>
            </a:r>
            <a:r>
              <a:rPr lang="zh-CN" altLang="zh-CN" sz="2000" dirty="0"/>
              <a:t>、研发总部通用类用地，按照受让人不同区别对待。受让人为园区平台的，起始楼面价不低于同区域工业用地基准地价楼面价</a:t>
            </a:r>
            <a:r>
              <a:rPr lang="en-US" altLang="zh-CN" sz="2000" dirty="0"/>
              <a:t>105%</a:t>
            </a:r>
            <a:r>
              <a:rPr lang="zh-CN" altLang="zh-CN" sz="2000" dirty="0"/>
              <a:t>；受让人为非园区平台的，起始楼面价不低于同区域办公用地基准地价楼面价的</a:t>
            </a:r>
            <a:r>
              <a:rPr lang="en-US" altLang="zh-CN" sz="2000" dirty="0"/>
              <a:t>70%</a:t>
            </a:r>
            <a:r>
              <a:rPr lang="zh-CN" altLang="zh-CN" sz="2000" dirty="0"/>
              <a:t>。</a:t>
            </a:r>
          </a:p>
          <a:p>
            <a:pPr>
              <a:buFont typeface="Wingdings" pitchFamily="2" charset="2"/>
              <a:buChar char="Ø"/>
            </a:pPr>
            <a:r>
              <a:rPr lang="en-US" altLang="zh-CN" sz="2000" dirty="0"/>
              <a:t>3</a:t>
            </a:r>
            <a:r>
              <a:rPr lang="zh-CN" altLang="zh-CN" sz="2000" dirty="0"/>
              <a:t>、工业用地标准厂房类，按照受让人不同区别对待。受让人为园区平台的，起始楼面价不低于同区域工业用地基准地价楼面价</a:t>
            </a:r>
            <a:r>
              <a:rPr lang="en-US" altLang="zh-CN" sz="2000" dirty="0"/>
              <a:t>70%</a:t>
            </a:r>
            <a:r>
              <a:rPr lang="zh-CN" altLang="zh-CN" sz="2000" dirty="0"/>
              <a:t>；受让人为非园区平台的，起始楼面价不低于同区域工业用地基准地价楼面价的</a:t>
            </a:r>
            <a:r>
              <a:rPr lang="en-US" altLang="zh-CN" sz="2000" dirty="0"/>
              <a:t>130%</a:t>
            </a:r>
            <a:r>
              <a:rPr lang="zh-CN" altLang="zh-CN" sz="2000" dirty="0"/>
              <a:t>。</a:t>
            </a:r>
          </a:p>
          <a:p>
            <a:pPr>
              <a:buFont typeface="Wingdings" pitchFamily="2" charset="2"/>
              <a:buChar char="Ø"/>
            </a:pPr>
            <a:r>
              <a:rPr lang="en-US" altLang="zh-CN" sz="2000" dirty="0"/>
              <a:t>4</a:t>
            </a:r>
            <a:r>
              <a:rPr lang="zh-CN" altLang="zh-CN" sz="2000" dirty="0"/>
              <a:t>、工业用地产业项目类，起始楼面价不低于同区域工业用地基准地价。</a:t>
            </a:r>
          </a:p>
          <a:p>
            <a:pPr>
              <a:buFont typeface="Wingdings" pitchFamily="2" charset="2"/>
              <a:buChar char="Ø"/>
            </a:pPr>
            <a:r>
              <a:rPr lang="en-US" altLang="zh-CN" sz="2000" dirty="0" smtClean="0"/>
              <a:t>5</a:t>
            </a:r>
            <a:r>
              <a:rPr lang="zh-CN" altLang="en-US" sz="2000" dirty="0" smtClean="0"/>
              <a:t>、商业办公等经营性用途的市场评估地价，不得低于相同地段同用途的基准地价。</a:t>
            </a:r>
            <a:endParaRPr lang="en-US" altLang="zh-CN" sz="2000" dirty="0" smtClean="0"/>
          </a:p>
          <a:p>
            <a:pPr>
              <a:buFont typeface="Wingdings" pitchFamily="2" charset="2"/>
              <a:buChar char="Ø"/>
            </a:pPr>
            <a:r>
              <a:rPr lang="en-US" altLang="zh-CN" sz="2000" dirty="0" smtClean="0"/>
              <a:t>6</a:t>
            </a:r>
            <a:r>
              <a:rPr lang="zh-CN" altLang="en-US" sz="2000" dirty="0" smtClean="0"/>
              <a:t>、持有物业的市场评估地价，可以</a:t>
            </a:r>
            <a:r>
              <a:rPr lang="en-US" altLang="zh-CN" sz="2000" dirty="0"/>
              <a:t>《</a:t>
            </a:r>
            <a:r>
              <a:rPr lang="zh-CN" altLang="en-US" sz="2000" dirty="0"/>
              <a:t>上海市经营性用地物业持有条件地价</a:t>
            </a:r>
            <a:r>
              <a:rPr lang="zh-CN" altLang="en-US" sz="2000" dirty="0" smtClean="0"/>
              <a:t>评估技术</a:t>
            </a:r>
            <a:r>
              <a:rPr lang="zh-CN" altLang="en-US" sz="2000" dirty="0"/>
              <a:t>规则</a:t>
            </a:r>
            <a:r>
              <a:rPr lang="en-US" altLang="zh-CN" sz="2000" dirty="0" smtClean="0"/>
              <a:t>》</a:t>
            </a:r>
            <a:r>
              <a:rPr lang="zh-CN" altLang="en-US" sz="2000" dirty="0" smtClean="0"/>
              <a:t>进行修正。</a:t>
            </a:r>
            <a:endParaRPr lang="zh-CN" altLang="en-US" sz="2000" dirty="0"/>
          </a:p>
        </p:txBody>
      </p:sp>
    </p:spTree>
    <p:extLst>
      <p:ext uri="{BB962C8B-B14F-4D97-AF65-F5344CB8AC3E}">
        <p14:creationId xmlns:p14="http://schemas.microsoft.com/office/powerpoint/2010/main" val="3544681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10000"/>
          </a:bodyPr>
          <a:lstStyle/>
          <a:p>
            <a:r>
              <a:rPr lang="zh-CN" altLang="en-US" sz="3600" b="1" dirty="0">
                <a:solidFill>
                  <a:srgbClr val="00B050"/>
                </a:solidFill>
                <a:latin typeface="华文仿宋" pitchFamily="2" charset="-122"/>
                <a:ea typeface="华文仿宋" pitchFamily="2" charset="-122"/>
              </a:rPr>
              <a:t>退让或提供公益性用地是否可以在地价款中核减？</a:t>
            </a:r>
          </a:p>
          <a:p>
            <a:r>
              <a:rPr lang="zh-CN" altLang="en-US" sz="3100" dirty="0">
                <a:latin typeface="华文楷体" pitchFamily="2" charset="-122"/>
                <a:ea typeface="华文楷体" pitchFamily="2" charset="-122"/>
              </a:rPr>
              <a:t>政策解读：对于整体转型、零星转型的工业用地，可以在地价市场“双评估”的同时，对按规划退让或提供公益性用地的权益进行市场评估，经区县政府集体决策，可以在存量补地价总价款中予以核减。</a:t>
            </a:r>
          </a:p>
          <a:p>
            <a:r>
              <a:rPr lang="zh-CN" altLang="en-US" sz="3100" dirty="0">
                <a:latin typeface="华文楷体" pitchFamily="2" charset="-122"/>
                <a:ea typeface="华文楷体" pitchFamily="2" charset="-122"/>
              </a:rPr>
              <a:t>零星转型存量工业用地无法提供公益性用地的，应将不少于</a:t>
            </a:r>
            <a:r>
              <a:rPr lang="en-US" altLang="zh-CN" sz="3100" dirty="0">
                <a:latin typeface="华文楷体" pitchFamily="2" charset="-122"/>
                <a:ea typeface="华文楷体" pitchFamily="2" charset="-122"/>
              </a:rPr>
              <a:t>15%</a:t>
            </a:r>
            <a:r>
              <a:rPr lang="zh-CN" altLang="en-US" sz="3100" dirty="0">
                <a:latin typeface="华文楷体" pitchFamily="2" charset="-122"/>
                <a:ea typeface="华文楷体" pitchFamily="2" charset="-122"/>
              </a:rPr>
              <a:t>的经营性物业产权无偿提供给区县政府相关部门，经区县政府集体决策，提供给政府部分物业可以不纳入存量补地价评估范围。</a:t>
            </a:r>
          </a:p>
        </p:txBody>
      </p:sp>
    </p:spTree>
    <p:extLst>
      <p:ext uri="{BB962C8B-B14F-4D97-AF65-F5344CB8AC3E}">
        <p14:creationId xmlns:p14="http://schemas.microsoft.com/office/powerpoint/2010/main" val="4035054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土地价款的缴纳方式</a:t>
            </a:r>
          </a:p>
        </p:txBody>
      </p:sp>
      <p:sp>
        <p:nvSpPr>
          <p:cNvPr id="3" name="内容占位符 2"/>
          <p:cNvSpPr>
            <a:spLocks noGrp="1"/>
          </p:cNvSpPr>
          <p:nvPr>
            <p:ph idx="1"/>
          </p:nvPr>
        </p:nvSpPr>
        <p:spPr/>
        <p:txBody>
          <a:bodyPr>
            <a:normAutofit/>
          </a:bodyPr>
          <a:lstStyle/>
          <a:p>
            <a:r>
              <a:rPr lang="zh-CN" altLang="en-US" sz="2800" dirty="0" smtClean="0"/>
              <a:t>土地价款可以按照土地出让合同</a:t>
            </a:r>
            <a:r>
              <a:rPr lang="zh-CN" altLang="en-US" sz="2800" dirty="0"/>
              <a:t>约定，采用一次性付款、分期付款方式。</a:t>
            </a:r>
            <a:endParaRPr lang="zh-CN" altLang="en-US" sz="2600" dirty="0">
              <a:latin typeface="华文楷体" pitchFamily="2" charset="-122"/>
              <a:ea typeface="华文楷体" pitchFamily="2" charset="-122"/>
            </a:endParaRPr>
          </a:p>
        </p:txBody>
      </p:sp>
    </p:spTree>
    <p:extLst>
      <p:ext uri="{BB962C8B-B14F-4D97-AF65-F5344CB8AC3E}">
        <p14:creationId xmlns:p14="http://schemas.microsoft.com/office/powerpoint/2010/main" val="2617945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（四）工业用地提高容积率</a:t>
            </a:r>
            <a:endParaRPr lang="zh-CN" altLang="en-US" dirty="0"/>
          </a:p>
        </p:txBody>
      </p:sp>
      <p:sp>
        <p:nvSpPr>
          <p:cNvPr id="3" name="内容占位符 2"/>
          <p:cNvSpPr>
            <a:spLocks noGrp="1"/>
          </p:cNvSpPr>
          <p:nvPr>
            <p:ph idx="1"/>
          </p:nvPr>
        </p:nvSpPr>
        <p:spPr>
          <a:xfrm>
            <a:off x="457200" y="1124744"/>
            <a:ext cx="8229600" cy="2620887"/>
          </a:xfrm>
        </p:spPr>
        <p:txBody>
          <a:bodyPr>
            <a:noAutofit/>
          </a:bodyPr>
          <a:lstStyle/>
          <a:p>
            <a:r>
              <a:rPr lang="zh-CN" altLang="en-US" sz="2400" dirty="0" smtClean="0">
                <a:latin typeface="华文仿宋" pitchFamily="2" charset="-122"/>
                <a:ea typeface="华文仿宋" pitchFamily="2" charset="-122"/>
              </a:rPr>
              <a:t>按</a:t>
            </a:r>
            <a:r>
              <a:rPr lang="zh-CN" altLang="en-US" sz="2400" dirty="0">
                <a:latin typeface="华文仿宋" pitchFamily="2" charset="-122"/>
                <a:ea typeface="华文仿宋" pitchFamily="2" charset="-122"/>
              </a:rPr>
              <a:t>规划提高建筑容积率的，</a:t>
            </a:r>
            <a:r>
              <a:rPr lang="zh-CN" altLang="en-US" sz="2400" dirty="0" smtClean="0">
                <a:latin typeface="华文仿宋" pitchFamily="2" charset="-122"/>
                <a:ea typeface="华文仿宋" pitchFamily="2" charset="-122"/>
              </a:rPr>
              <a:t>土地权利人应按照市场评估价，补</a:t>
            </a:r>
            <a:r>
              <a:rPr lang="zh-CN" altLang="en-US" sz="2400" dirty="0">
                <a:latin typeface="华文仿宋" pitchFamily="2" charset="-122"/>
                <a:ea typeface="华文仿宋" pitchFamily="2" charset="-122"/>
              </a:rPr>
              <a:t>缴</a:t>
            </a:r>
            <a:r>
              <a:rPr lang="zh-CN" altLang="en-US" sz="2400" dirty="0" smtClean="0">
                <a:latin typeface="华文仿宋" pitchFamily="2" charset="-122"/>
                <a:ea typeface="华文仿宋" pitchFamily="2" charset="-122"/>
              </a:rPr>
              <a:t>土地价款，市场评估地价不得低于相同地段相应用途基准地价。</a:t>
            </a:r>
            <a:endParaRPr lang="en-US" altLang="zh-CN" sz="2400" dirty="0" smtClean="0">
              <a:latin typeface="华文仿宋" pitchFamily="2" charset="-122"/>
              <a:ea typeface="华文仿宋" pitchFamily="2" charset="-122"/>
            </a:endParaRPr>
          </a:p>
          <a:p>
            <a:r>
              <a:rPr lang="zh-CN" altLang="en-US" sz="2400" dirty="0" smtClean="0">
                <a:latin typeface="华文仿宋" pitchFamily="2" charset="-122"/>
                <a:ea typeface="华文仿宋" pitchFamily="2" charset="-122"/>
              </a:rPr>
              <a:t>区县</a:t>
            </a:r>
            <a:r>
              <a:rPr lang="zh-CN" altLang="en-US" sz="2400" dirty="0">
                <a:latin typeface="华文仿宋" pitchFamily="2" charset="-122"/>
                <a:ea typeface="华文仿宋" pitchFamily="2" charset="-122"/>
              </a:rPr>
              <a:t>政府可根据产业类型和土地利用绩效等情况，按一定比例收取土地出让价款，降低创新创业和产业转型升级成本，具体比例由区县政府集体决策确定</a:t>
            </a:r>
            <a:r>
              <a:rPr lang="zh-CN" altLang="en-US" sz="2400" dirty="0" smtClean="0">
                <a:latin typeface="华文仿宋" pitchFamily="2" charset="-122"/>
                <a:ea typeface="华文仿宋" pitchFamily="2" charset="-122"/>
              </a:rPr>
              <a:t>。</a:t>
            </a:r>
            <a:endParaRPr lang="zh-CN" altLang="en-US" sz="2400" dirty="0">
              <a:latin typeface="华文仿宋" pitchFamily="2" charset="-122"/>
              <a:ea typeface="华文仿宋" pitchFamily="2" charset="-122"/>
            </a:endParaRPr>
          </a:p>
        </p:txBody>
      </p:sp>
      <p:sp>
        <p:nvSpPr>
          <p:cNvPr id="4" name="矩形 3"/>
          <p:cNvSpPr/>
          <p:nvPr/>
        </p:nvSpPr>
        <p:spPr>
          <a:xfrm>
            <a:off x="943626" y="3988679"/>
            <a:ext cx="2736304" cy="1569660"/>
          </a:xfrm>
          <a:prstGeom prst="rect">
            <a:avLst/>
          </a:prstGeom>
        </p:spPr>
        <p:txBody>
          <a:bodyPr wrap="square">
            <a:spAutoFit/>
          </a:bodyPr>
          <a:lstStyle/>
          <a:p>
            <a:r>
              <a:rPr lang="zh-CN" altLang="en-US" sz="2400" b="1" dirty="0" smtClean="0">
                <a:solidFill>
                  <a:srgbClr val="C00000"/>
                </a:solidFill>
                <a:latin typeface="华文仿宋" pitchFamily="2" charset="-122"/>
                <a:ea typeface="华文仿宋" pitchFamily="2" charset="-122"/>
              </a:rPr>
              <a:t>未明确地价款补偿思路？双评估</a:t>
            </a:r>
            <a:r>
              <a:rPr lang="en-US" altLang="zh-CN" sz="2400" b="1" dirty="0" smtClean="0">
                <a:solidFill>
                  <a:srgbClr val="C00000"/>
                </a:solidFill>
                <a:latin typeface="华文仿宋" pitchFamily="2" charset="-122"/>
                <a:ea typeface="华文仿宋" pitchFamily="2" charset="-122"/>
              </a:rPr>
              <a:t>/</a:t>
            </a:r>
            <a:r>
              <a:rPr lang="zh-CN" altLang="en-US" sz="2400" b="1" dirty="0" smtClean="0">
                <a:solidFill>
                  <a:srgbClr val="C00000"/>
                </a:solidFill>
                <a:latin typeface="华文仿宋" pitchFamily="2" charset="-122"/>
                <a:ea typeface="华文仿宋" pitchFamily="2" charset="-122"/>
              </a:rPr>
              <a:t>“</a:t>
            </a:r>
            <a:r>
              <a:rPr lang="en-US" altLang="zh-CN" sz="2400" b="1" dirty="0" smtClean="0">
                <a:solidFill>
                  <a:srgbClr val="C00000"/>
                </a:solidFill>
                <a:latin typeface="华文仿宋" pitchFamily="2" charset="-122"/>
                <a:ea typeface="华文仿宋" pitchFamily="2" charset="-122"/>
              </a:rPr>
              <a:t>20</a:t>
            </a:r>
            <a:r>
              <a:rPr lang="zh-CN" altLang="en-US" sz="2400" b="1" dirty="0" smtClean="0">
                <a:solidFill>
                  <a:srgbClr val="C00000"/>
                </a:solidFill>
                <a:latin typeface="华文仿宋" pitchFamily="2" charset="-122"/>
                <a:ea typeface="华文仿宋" pitchFamily="2" charset="-122"/>
              </a:rPr>
              <a:t>号文”择高？</a:t>
            </a:r>
            <a:endParaRPr lang="en-US" altLang="zh-CN" sz="2400" b="1" dirty="0" smtClean="0">
              <a:solidFill>
                <a:srgbClr val="C00000"/>
              </a:solidFill>
              <a:latin typeface="华文仿宋" pitchFamily="2" charset="-122"/>
              <a:ea typeface="华文仿宋" pitchFamily="2" charset="-122"/>
            </a:endParaRPr>
          </a:p>
          <a:p>
            <a:endParaRPr lang="zh-CN" altLang="en-US" sz="2400" b="1" dirty="0">
              <a:solidFill>
                <a:srgbClr val="C00000"/>
              </a:solidFill>
              <a:latin typeface="华文仿宋" pitchFamily="2" charset="-122"/>
              <a:ea typeface="华文仿宋" pitchFamily="2" charset="-122"/>
            </a:endParaRPr>
          </a:p>
        </p:txBody>
      </p:sp>
      <p:pic>
        <p:nvPicPr>
          <p:cNvPr id="2050" name="Picture 2" descr="C:\Documents and Settings\Administrator\桌面\11111111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144734"/>
            <a:ext cx="524827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10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（五）工业用地调整为标准厂房类</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318806"/>
            <a:ext cx="8293993" cy="530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270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存量</a:t>
            </a:r>
            <a:r>
              <a:rPr lang="zh-CN" altLang="en-US" dirty="0"/>
              <a:t>工业用地调整为标准</a:t>
            </a:r>
            <a:r>
              <a:rPr lang="zh-CN" altLang="en-US" dirty="0" smtClean="0"/>
              <a:t>厂房不需要</a:t>
            </a:r>
            <a:r>
              <a:rPr lang="zh-CN" altLang="en-US" dirty="0"/>
              <a:t>调整</a:t>
            </a:r>
            <a:r>
              <a:rPr lang="zh-CN" altLang="en-US" dirty="0" smtClean="0"/>
              <a:t>规划</a:t>
            </a:r>
            <a:endParaRPr lang="en-US" altLang="zh-CN" dirty="0" smtClean="0"/>
          </a:p>
          <a:p>
            <a:r>
              <a:rPr lang="zh-CN" altLang="en-US" dirty="0" smtClean="0"/>
              <a:t>存量</a:t>
            </a:r>
            <a:r>
              <a:rPr lang="zh-CN" altLang="en-US" dirty="0"/>
              <a:t>工业用地调整为标准厂房的土地使用权年期为不超过</a:t>
            </a:r>
            <a:r>
              <a:rPr lang="en-US" altLang="zh-CN" dirty="0"/>
              <a:t>50</a:t>
            </a:r>
            <a:r>
              <a:rPr lang="zh-CN" altLang="en-US" dirty="0"/>
              <a:t>年</a:t>
            </a:r>
            <a:r>
              <a:rPr lang="zh-CN" altLang="en-US" dirty="0" smtClean="0"/>
              <a:t>。</a:t>
            </a:r>
            <a:endParaRPr lang="en-US" altLang="zh-CN" dirty="0" smtClean="0"/>
          </a:p>
          <a:p>
            <a:r>
              <a:rPr lang="zh-CN" altLang="en-US" dirty="0" smtClean="0"/>
              <a:t>存量</a:t>
            </a:r>
            <a:r>
              <a:rPr lang="zh-CN" altLang="en-US" dirty="0"/>
              <a:t>工业用地调整为标准厂房需要补缴地价。补缴地价可以按照市场评估价，通过“双评估”确定需要补缴的土地出让价款。</a:t>
            </a:r>
          </a:p>
        </p:txBody>
      </p:sp>
    </p:spTree>
    <p:extLst>
      <p:ext uri="{BB962C8B-B14F-4D97-AF65-F5344CB8AC3E}">
        <p14:creationId xmlns:p14="http://schemas.microsoft.com/office/powerpoint/2010/main" val="6232537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节余土地分割转让</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概念：通过出让、依法登记取得房地产权证书的产业项目类工业用地，在满足原土地权利人自身需要后节余的部分，可向区县规划土地管理部门申请分割转让。</a:t>
            </a:r>
            <a:endParaRPr lang="en-US" altLang="zh-CN" sz="2400" dirty="0" smtClean="0"/>
          </a:p>
          <a:p>
            <a:r>
              <a:rPr lang="zh-CN" altLang="en-US" sz="2400" dirty="0" smtClean="0"/>
              <a:t>节余</a:t>
            </a:r>
            <a:r>
              <a:rPr lang="zh-CN" altLang="en-US" sz="2400" dirty="0"/>
              <a:t>工业用地分割</a:t>
            </a:r>
            <a:r>
              <a:rPr lang="zh-CN" altLang="en-US" sz="2400" dirty="0" smtClean="0"/>
              <a:t>转让需要</a:t>
            </a:r>
            <a:r>
              <a:rPr lang="zh-CN" altLang="en-US" sz="2400" dirty="0"/>
              <a:t>调整</a:t>
            </a:r>
            <a:r>
              <a:rPr lang="zh-CN" altLang="en-US" sz="2400" dirty="0" smtClean="0"/>
              <a:t>规划。</a:t>
            </a:r>
            <a:endParaRPr lang="en-US" altLang="zh-CN" sz="2400" dirty="0" smtClean="0"/>
          </a:p>
          <a:p>
            <a:r>
              <a:rPr lang="zh-CN" altLang="en-US" sz="2400" dirty="0" smtClean="0"/>
              <a:t>节余</a:t>
            </a:r>
            <a:r>
              <a:rPr lang="zh-CN" altLang="en-US" sz="2400" dirty="0"/>
              <a:t>工业用地转让的年期为原土地使用权的剩余年期</a:t>
            </a:r>
            <a:r>
              <a:rPr lang="zh-CN" altLang="en-US" sz="2400" dirty="0" smtClean="0"/>
              <a:t>。</a:t>
            </a:r>
            <a:endParaRPr lang="en-US" altLang="zh-CN" sz="2400" dirty="0" smtClean="0"/>
          </a:p>
          <a:p>
            <a:r>
              <a:rPr lang="zh-CN" altLang="en-US" sz="2400" dirty="0" smtClean="0"/>
              <a:t>节余</a:t>
            </a:r>
            <a:r>
              <a:rPr lang="zh-CN" altLang="en-US" sz="2400" dirty="0"/>
              <a:t>工业用地分割转让的土地价格，可以在原出让价格基础上增加适当的财务成本和管理费用，原则上不得高于上一年度区域内的工业用地产业项目类地价的平均价格</a:t>
            </a:r>
            <a:r>
              <a:rPr lang="zh-CN" altLang="en-US" sz="2400" dirty="0" smtClean="0"/>
              <a:t>。</a:t>
            </a:r>
            <a:endParaRPr lang="en-US" altLang="zh-CN" sz="2400" dirty="0" smtClean="0"/>
          </a:p>
          <a:p>
            <a:r>
              <a:rPr lang="zh-CN" altLang="en-US" sz="2400" dirty="0" smtClean="0"/>
              <a:t>节余</a:t>
            </a:r>
            <a:r>
              <a:rPr lang="zh-CN" altLang="en-US" sz="2400" dirty="0"/>
              <a:t>工业用地分割</a:t>
            </a:r>
            <a:r>
              <a:rPr lang="zh-CN" altLang="en-US" sz="2400" dirty="0" smtClean="0"/>
              <a:t>转让</a:t>
            </a:r>
            <a:r>
              <a:rPr lang="zh-CN" altLang="en-US" sz="2400" dirty="0"/>
              <a:t>后</a:t>
            </a:r>
            <a:r>
              <a:rPr lang="zh-CN" altLang="en-US" sz="2400" dirty="0" smtClean="0"/>
              <a:t>需要</a:t>
            </a:r>
            <a:r>
              <a:rPr lang="zh-CN" altLang="en-US" sz="2400" dirty="0"/>
              <a:t>调整房地产权</a:t>
            </a:r>
            <a:r>
              <a:rPr lang="zh-CN" altLang="en-US" sz="2400" dirty="0" smtClean="0"/>
              <a:t>证。</a:t>
            </a:r>
            <a:endParaRPr lang="en-US" altLang="zh-CN" sz="2400" dirty="0" smtClean="0"/>
          </a:p>
          <a:p>
            <a:r>
              <a:rPr lang="zh-CN" altLang="en-US" sz="2400" dirty="0"/>
              <a:t>节余工业用地分割</a:t>
            </a:r>
            <a:r>
              <a:rPr lang="zh-CN" altLang="en-US" sz="2400" dirty="0" smtClean="0"/>
              <a:t>转让后应</a:t>
            </a:r>
            <a:r>
              <a:rPr lang="zh-CN" altLang="en-US" sz="2400" dirty="0"/>
              <a:t>纳入土地全生命周期</a:t>
            </a:r>
            <a:r>
              <a:rPr lang="zh-CN" altLang="en-US" sz="2400" dirty="0" smtClean="0"/>
              <a:t>管理。</a:t>
            </a:r>
            <a:endParaRPr lang="zh-CN" altLang="en-US" sz="2400" dirty="0"/>
          </a:p>
        </p:txBody>
      </p:sp>
    </p:spTree>
    <p:extLst>
      <p:ext uri="{BB962C8B-B14F-4D97-AF65-F5344CB8AC3E}">
        <p14:creationId xmlns:p14="http://schemas.microsoft.com/office/powerpoint/2010/main" val="23911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571480"/>
            <a:ext cx="4629468" cy="754471"/>
            <a:chOff x="4618494" y="2653833"/>
            <a:chExt cx="4627801" cy="755163"/>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543543" cy="523700"/>
            </a:xfrm>
            <a:prstGeom prst="rect">
              <a:avLst/>
            </a:prstGeom>
          </p:spPr>
          <p:txBody>
            <a:bodyPr wrap="none">
              <a:spAutoFit/>
            </a:bodyPr>
            <a:lstStyle/>
            <a:p>
              <a:pPr eaLnBrk="1" hangingPunct="1">
                <a:defRPr/>
              </a:pPr>
              <a:r>
                <a:rPr lang="zh-CN" altLang="en-US" sz="2800" dirty="0" smtClean="0">
                  <a:solidFill>
                    <a:schemeClr val="bg1"/>
                  </a:solidFill>
                  <a:latin typeface="+mj-ea"/>
                  <a:ea typeface="+mj-ea"/>
                </a:rPr>
                <a:t>三</a:t>
              </a:r>
              <a:endParaRPr lang="zh-CN" altLang="en-US" sz="2800" dirty="0">
                <a:solidFill>
                  <a:schemeClr val="bg1"/>
                </a:solidFill>
                <a:latin typeface="+mj-ea"/>
                <a:ea typeface="+mj-ea"/>
              </a:endParaRPr>
            </a:p>
          </p:txBody>
        </p:sp>
        <p:sp>
          <p:nvSpPr>
            <p:cNvPr id="10" name="矩形 9"/>
            <p:cNvSpPr/>
            <p:nvPr/>
          </p:nvSpPr>
          <p:spPr>
            <a:xfrm>
              <a:off x="5472262" y="2900121"/>
              <a:ext cx="3774033" cy="508875"/>
            </a:xfrm>
            <a:prstGeom prst="rect">
              <a:avLst/>
            </a:prstGeom>
          </p:spPr>
          <p:txBody>
            <a:bodyPr wrap="none">
              <a:spAutoFit/>
            </a:bodyPr>
            <a:lstStyle/>
            <a:p>
              <a:pPr>
                <a:lnSpc>
                  <a:spcPct val="110000"/>
                </a:lnSpc>
                <a:spcBef>
                  <a:spcPct val="30000"/>
                </a:spcBef>
                <a:buSzPct val="65000"/>
                <a:defRPr/>
              </a:pPr>
              <a:r>
                <a:rPr lang="zh-CN" altLang="en-US" sz="2800" dirty="0">
                  <a:solidFill>
                    <a:schemeClr val="tx1">
                      <a:lumMod val="85000"/>
                      <a:lumOff val="15000"/>
                    </a:schemeClr>
                  </a:solidFill>
                  <a:latin typeface="+mj-ea"/>
                </a:rPr>
                <a:t>上海城市更新实施办法</a:t>
              </a:r>
            </a:p>
          </p:txBody>
        </p:sp>
      </p:grpSp>
      <p:sp>
        <p:nvSpPr>
          <p:cNvPr id="12" name="圆角矩形 11"/>
          <p:cNvSpPr/>
          <p:nvPr/>
        </p:nvSpPr>
        <p:spPr bwMode="auto">
          <a:xfrm>
            <a:off x="1005294" y="1482050"/>
            <a:ext cx="7429552" cy="489060"/>
          </a:xfrm>
          <a:prstGeom prst="roundRect">
            <a:avLst/>
          </a:prstGeom>
          <a:solidFill>
            <a:srgbClr val="800000"/>
          </a:solidFill>
          <a:ln w="12700" cap="rnd">
            <a:noFill/>
            <a:prstDash val="solid"/>
            <a:round/>
            <a:headEnd/>
            <a:tailEnd/>
          </a:ln>
        </p:spPr>
        <p:txBody>
          <a:bodyPr wrap="square" lIns="36000" tIns="36000" rIns="36000" bIns="36000" rtlCol="0" anchor="ctr">
            <a:spAutoFit/>
          </a:bodyPr>
          <a:lstStyle/>
          <a:p>
            <a:pPr algn="ctr"/>
            <a:r>
              <a:rPr lang="zh-CN" altLang="en-US" sz="2400" b="1" dirty="0" smtClean="0">
                <a:solidFill>
                  <a:schemeClr val="bg1"/>
                </a:solidFill>
                <a:latin typeface="微软雅黑" pitchFamily="34" charset="-122"/>
                <a:ea typeface="微软雅黑" pitchFamily="34" charset="-122"/>
              </a:rPr>
              <a:t>（</a:t>
            </a:r>
            <a:r>
              <a:rPr lang="zh-CN" altLang="en-US" sz="2400" b="1" dirty="0">
                <a:solidFill>
                  <a:schemeClr val="bg1"/>
                </a:solidFill>
                <a:latin typeface="微软雅黑" pitchFamily="34" charset="-122"/>
                <a:ea typeface="微软雅黑" pitchFamily="34" charset="-122"/>
              </a:rPr>
              <a:t>一</a:t>
            </a:r>
            <a:r>
              <a:rPr lang="zh-CN" altLang="en-US" sz="2400" b="1" dirty="0" smtClean="0">
                <a:solidFill>
                  <a:schemeClr val="bg1"/>
                </a:solidFill>
                <a:latin typeface="微软雅黑" pitchFamily="34" charset="-122"/>
                <a:ea typeface="微软雅黑" pitchFamily="34" charset="-122"/>
              </a:rPr>
              <a:t>）定义</a:t>
            </a:r>
            <a:endParaRPr lang="zh-CN" altLang="en-US" sz="2400" b="1" dirty="0">
              <a:solidFill>
                <a:schemeClr val="bg1"/>
              </a:solidFill>
              <a:latin typeface="微软雅黑" pitchFamily="34" charset="-122"/>
              <a:ea typeface="微软雅黑" pitchFamily="34" charset="-122"/>
            </a:endParaRPr>
          </a:p>
        </p:txBody>
      </p:sp>
      <p:sp>
        <p:nvSpPr>
          <p:cNvPr id="13" name="矩形 12"/>
          <p:cNvSpPr/>
          <p:nvPr/>
        </p:nvSpPr>
        <p:spPr>
          <a:xfrm>
            <a:off x="1000100" y="1482050"/>
            <a:ext cx="7434746" cy="4827270"/>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lnSpc>
                <a:spcPct val="150000"/>
              </a:lnSpc>
            </a:pPr>
            <a:endParaRPr lang="en-US" altLang="zh-CN" dirty="0" smtClean="0">
              <a:solidFill>
                <a:schemeClr val="tx1">
                  <a:lumMod val="95000"/>
                  <a:lumOff val="5000"/>
                </a:schemeClr>
              </a:solidFill>
            </a:endParaRPr>
          </a:p>
          <a:p>
            <a:pPr indent="360000">
              <a:lnSpc>
                <a:spcPct val="150000"/>
              </a:lnSpc>
            </a:pP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zh-CN" altLang="en-US" dirty="0">
                <a:solidFill>
                  <a:schemeClr val="tx1">
                    <a:lumMod val="95000"/>
                    <a:lumOff val="5000"/>
                  </a:schemeClr>
                </a:solidFill>
              </a:rPr>
              <a:t>所称城市更新，主要是指对本市建成区城市空间形态和功能进行可持续改善的建设活动，重点包括：</a:t>
            </a:r>
          </a:p>
          <a:p>
            <a:pPr indent="360000">
              <a:lnSpc>
                <a:spcPct val="150000"/>
              </a:lnSpc>
              <a:buFont typeface="Wingdings" pitchFamily="2" charset="2"/>
              <a:buChar char="u"/>
            </a:pPr>
            <a:r>
              <a:rPr lang="zh-CN" altLang="en-US" dirty="0">
                <a:solidFill>
                  <a:schemeClr val="tx1">
                    <a:lumMod val="95000"/>
                    <a:lumOff val="5000"/>
                  </a:schemeClr>
                </a:solidFill>
              </a:rPr>
              <a:t>一是完善城市功能，强化城市活力，促进创新发展；</a:t>
            </a:r>
          </a:p>
          <a:p>
            <a:pPr indent="360000">
              <a:lnSpc>
                <a:spcPct val="150000"/>
              </a:lnSpc>
              <a:buFont typeface="Wingdings" pitchFamily="2" charset="2"/>
              <a:buChar char="u"/>
            </a:pPr>
            <a:r>
              <a:rPr lang="zh-CN" altLang="en-US" dirty="0">
                <a:solidFill>
                  <a:schemeClr val="tx1">
                    <a:lumMod val="95000"/>
                    <a:lumOff val="5000"/>
                  </a:schemeClr>
                </a:solidFill>
              </a:rPr>
              <a:t>二是完善公共服务配套设施，改善社区服务；</a:t>
            </a:r>
          </a:p>
          <a:p>
            <a:pPr indent="360000">
              <a:lnSpc>
                <a:spcPct val="150000"/>
              </a:lnSpc>
              <a:buFont typeface="Wingdings" pitchFamily="2" charset="2"/>
              <a:buChar char="u"/>
            </a:pPr>
            <a:r>
              <a:rPr lang="zh-CN" altLang="en-US" dirty="0">
                <a:solidFill>
                  <a:schemeClr val="tx1">
                    <a:lumMod val="95000"/>
                    <a:lumOff val="5000"/>
                  </a:schemeClr>
                </a:solidFill>
              </a:rPr>
              <a:t>三是加强历史风貌保护，彰显人文底蕴，提升城市魅力；</a:t>
            </a:r>
          </a:p>
          <a:p>
            <a:pPr indent="360000">
              <a:lnSpc>
                <a:spcPct val="150000"/>
              </a:lnSpc>
              <a:buFont typeface="Wingdings" pitchFamily="2" charset="2"/>
              <a:buChar char="u"/>
            </a:pPr>
            <a:r>
              <a:rPr lang="zh-CN" altLang="en-US" dirty="0">
                <a:solidFill>
                  <a:schemeClr val="tx1">
                    <a:lumMod val="95000"/>
                    <a:lumOff val="5000"/>
                  </a:schemeClr>
                </a:solidFill>
              </a:rPr>
              <a:t>四是改善生态环境，加强绿色建筑和生态街区建设；</a:t>
            </a:r>
          </a:p>
          <a:p>
            <a:pPr indent="360000">
              <a:lnSpc>
                <a:spcPct val="150000"/>
              </a:lnSpc>
              <a:buFont typeface="Wingdings" pitchFamily="2" charset="2"/>
              <a:buChar char="u"/>
            </a:pPr>
            <a:r>
              <a:rPr lang="zh-CN" altLang="en-US" dirty="0">
                <a:solidFill>
                  <a:schemeClr val="tx1">
                    <a:lumMod val="95000"/>
                    <a:lumOff val="5000"/>
                  </a:schemeClr>
                </a:solidFill>
              </a:rPr>
              <a:t>五是完善慢行系统，方便市民生活和低碳出行；</a:t>
            </a:r>
          </a:p>
          <a:p>
            <a:pPr indent="360000">
              <a:lnSpc>
                <a:spcPct val="150000"/>
              </a:lnSpc>
              <a:buFont typeface="Wingdings" pitchFamily="2" charset="2"/>
              <a:buChar char="u"/>
            </a:pPr>
            <a:r>
              <a:rPr lang="zh-CN" altLang="en-US" dirty="0">
                <a:solidFill>
                  <a:schemeClr val="tx1">
                    <a:lumMod val="95000"/>
                    <a:lumOff val="5000"/>
                  </a:schemeClr>
                </a:solidFill>
              </a:rPr>
              <a:t>六是增加公共开放空间，促进市民交往；</a:t>
            </a:r>
          </a:p>
          <a:p>
            <a:pPr indent="360000">
              <a:lnSpc>
                <a:spcPct val="150000"/>
              </a:lnSpc>
              <a:buFont typeface="Wingdings" pitchFamily="2" charset="2"/>
              <a:buChar char="u"/>
            </a:pPr>
            <a:r>
              <a:rPr lang="zh-CN" altLang="en-US" dirty="0">
                <a:solidFill>
                  <a:schemeClr val="tx1">
                    <a:lumMod val="95000"/>
                    <a:lumOff val="5000"/>
                  </a:schemeClr>
                </a:solidFill>
              </a:rPr>
              <a:t>七是改善城市基础设施和城市安全，保障市民安居乐业；</a:t>
            </a:r>
          </a:p>
          <a:p>
            <a:pPr indent="360000">
              <a:lnSpc>
                <a:spcPct val="150000"/>
              </a:lnSpc>
              <a:buFont typeface="Wingdings" pitchFamily="2" charset="2"/>
              <a:buChar char="u"/>
            </a:pPr>
            <a:r>
              <a:rPr lang="zh-CN" altLang="en-US" dirty="0">
                <a:solidFill>
                  <a:schemeClr val="tx1">
                    <a:lumMod val="95000"/>
                    <a:lumOff val="5000"/>
                  </a:schemeClr>
                </a:solidFill>
              </a:rPr>
              <a:t>八是市政府认定的其他城市更新情形。</a:t>
            </a:r>
          </a:p>
          <a:p>
            <a:pPr indent="360000">
              <a:lnSpc>
                <a:spcPct val="150000"/>
              </a:lnSpc>
              <a:buFont typeface="Wingdings" pitchFamily="2" charset="2"/>
              <a:buChar char="u"/>
            </a:pPr>
            <a:endParaRPr lang="zh-CN" altLang="en-US" dirty="0" smtClean="0">
              <a:solidFill>
                <a:schemeClr val="tx1">
                  <a:lumMod val="95000"/>
                  <a:lumOff val="5000"/>
                </a:schemeClr>
              </a:solidFill>
            </a:endParaRPr>
          </a:p>
        </p:txBody>
      </p:sp>
    </p:spTree>
    <p:extLst>
      <p:ext uri="{BB962C8B-B14F-4D97-AF65-F5344CB8AC3E}">
        <p14:creationId xmlns:p14="http://schemas.microsoft.com/office/powerpoint/2010/main" val="2611609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571480"/>
            <a:ext cx="4629468" cy="754471"/>
            <a:chOff x="4618494" y="2653833"/>
            <a:chExt cx="4627801" cy="755163"/>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543543" cy="523700"/>
            </a:xfrm>
            <a:prstGeom prst="rect">
              <a:avLst/>
            </a:prstGeom>
          </p:spPr>
          <p:txBody>
            <a:bodyPr wrap="none">
              <a:spAutoFit/>
            </a:bodyPr>
            <a:lstStyle/>
            <a:p>
              <a:pPr eaLnBrk="1" hangingPunct="1">
                <a:defRPr/>
              </a:pPr>
              <a:r>
                <a:rPr lang="zh-CN" altLang="en-US" sz="2800" dirty="0" smtClean="0">
                  <a:solidFill>
                    <a:schemeClr val="bg1"/>
                  </a:solidFill>
                  <a:latin typeface="+mj-ea"/>
                  <a:ea typeface="+mj-ea"/>
                </a:rPr>
                <a:t>三</a:t>
              </a:r>
              <a:endParaRPr lang="zh-CN" altLang="en-US" sz="2800" dirty="0">
                <a:solidFill>
                  <a:schemeClr val="bg1"/>
                </a:solidFill>
                <a:latin typeface="+mj-ea"/>
                <a:ea typeface="+mj-ea"/>
              </a:endParaRPr>
            </a:p>
          </p:txBody>
        </p:sp>
        <p:sp>
          <p:nvSpPr>
            <p:cNvPr id="10" name="矩形 9"/>
            <p:cNvSpPr/>
            <p:nvPr/>
          </p:nvSpPr>
          <p:spPr>
            <a:xfrm>
              <a:off x="5472262" y="2900121"/>
              <a:ext cx="3774033" cy="508875"/>
            </a:xfrm>
            <a:prstGeom prst="rect">
              <a:avLst/>
            </a:prstGeom>
          </p:spPr>
          <p:txBody>
            <a:bodyPr wrap="none">
              <a:spAutoFit/>
            </a:bodyPr>
            <a:lstStyle/>
            <a:p>
              <a:pPr>
                <a:lnSpc>
                  <a:spcPct val="110000"/>
                </a:lnSpc>
                <a:spcBef>
                  <a:spcPct val="30000"/>
                </a:spcBef>
                <a:buSzPct val="65000"/>
                <a:defRPr/>
              </a:pPr>
              <a:r>
                <a:rPr lang="zh-CN" altLang="en-US" sz="2800" dirty="0">
                  <a:solidFill>
                    <a:schemeClr val="tx1">
                      <a:lumMod val="85000"/>
                      <a:lumOff val="15000"/>
                    </a:schemeClr>
                  </a:solidFill>
                  <a:latin typeface="+mj-ea"/>
                </a:rPr>
                <a:t>上海城市更新实施办法</a:t>
              </a:r>
            </a:p>
          </p:txBody>
        </p:sp>
      </p:grpSp>
      <p:sp>
        <p:nvSpPr>
          <p:cNvPr id="12" name="圆角矩形 11"/>
          <p:cNvSpPr/>
          <p:nvPr/>
        </p:nvSpPr>
        <p:spPr bwMode="auto">
          <a:xfrm>
            <a:off x="1000100" y="2040067"/>
            <a:ext cx="7429552" cy="489060"/>
          </a:xfrm>
          <a:prstGeom prst="roundRect">
            <a:avLst/>
          </a:prstGeom>
          <a:solidFill>
            <a:srgbClr val="800000"/>
          </a:solidFill>
          <a:ln w="12700" cap="rnd">
            <a:noFill/>
            <a:prstDash val="solid"/>
            <a:round/>
            <a:headEnd/>
            <a:tailEnd/>
          </a:ln>
        </p:spPr>
        <p:txBody>
          <a:bodyPr wrap="square" lIns="36000" tIns="36000" rIns="36000" bIns="36000" rtlCol="0" anchor="ctr">
            <a:spAutoFit/>
          </a:bodyPr>
          <a:lstStyle/>
          <a:p>
            <a:pPr algn="ctr"/>
            <a:r>
              <a:rPr lang="zh-CN" altLang="en-US" sz="2400" b="1" dirty="0" smtClean="0">
                <a:solidFill>
                  <a:schemeClr val="bg1"/>
                </a:solidFill>
                <a:latin typeface="微软雅黑" pitchFamily="34" charset="-122"/>
                <a:ea typeface="微软雅黑" pitchFamily="34" charset="-122"/>
              </a:rPr>
              <a:t>（二</a:t>
            </a:r>
            <a:r>
              <a:rPr lang="zh-CN" altLang="en-US" sz="2400" b="1" dirty="0">
                <a:solidFill>
                  <a:schemeClr val="bg1"/>
                </a:solidFill>
                <a:latin typeface="微软雅黑" pitchFamily="34" charset="-122"/>
                <a:ea typeface="微软雅黑" pitchFamily="34" charset="-122"/>
              </a:rPr>
              <a:t>）适用范围</a:t>
            </a:r>
            <a:endParaRPr lang="zh-CN" altLang="en-US" sz="2400" b="1" dirty="0">
              <a:solidFill>
                <a:schemeClr val="bg1"/>
              </a:solidFill>
              <a:latin typeface="微软雅黑" pitchFamily="34" charset="-122"/>
              <a:ea typeface="微软雅黑" pitchFamily="34" charset="-122"/>
            </a:endParaRPr>
          </a:p>
        </p:txBody>
      </p:sp>
      <p:sp>
        <p:nvSpPr>
          <p:cNvPr id="13" name="矩形 12"/>
          <p:cNvSpPr/>
          <p:nvPr/>
        </p:nvSpPr>
        <p:spPr>
          <a:xfrm>
            <a:off x="1000100" y="2000240"/>
            <a:ext cx="7434746" cy="2724904"/>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lnSpc>
                <a:spcPct val="150000"/>
              </a:lnSpc>
              <a:buFont typeface="Wingdings" pitchFamily="2" charset="2"/>
              <a:buChar char="u"/>
            </a:pPr>
            <a:r>
              <a:rPr lang="zh-CN" altLang="en-US" dirty="0" smtClean="0">
                <a:solidFill>
                  <a:schemeClr val="tx1">
                    <a:lumMod val="95000"/>
                    <a:lumOff val="5000"/>
                  </a:schemeClr>
                </a:solidFill>
              </a:rPr>
              <a:t>本</a:t>
            </a:r>
            <a:r>
              <a:rPr lang="zh-CN" altLang="en-US" dirty="0">
                <a:solidFill>
                  <a:schemeClr val="tx1">
                    <a:lumMod val="95000"/>
                    <a:lumOff val="5000"/>
                  </a:schemeClr>
                </a:solidFill>
              </a:rPr>
              <a:t>办法适用于本市建成区中按市政府规定程序认定的城市更新地区。已经市政府认定的旧区改造、工业用地转型、城中村改造的地区，按照相关规定执行。</a:t>
            </a:r>
            <a:endParaRPr lang="zh-CN" altLang="en-US" dirty="0" smtClean="0">
              <a:solidFill>
                <a:schemeClr val="tx1">
                  <a:lumMod val="95000"/>
                  <a:lumOff val="5000"/>
                </a:schemeClr>
              </a:solidFill>
            </a:endParaRPr>
          </a:p>
        </p:txBody>
      </p:sp>
    </p:spTree>
    <p:extLst>
      <p:ext uri="{BB962C8B-B14F-4D97-AF65-F5344CB8AC3E}">
        <p14:creationId xmlns:p14="http://schemas.microsoft.com/office/powerpoint/2010/main" val="3485096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a:lnSpc>
                <a:spcPct val="170000"/>
              </a:lnSpc>
            </a:pPr>
            <a:r>
              <a:rPr lang="en-US" altLang="zh-CN" sz="2800" dirty="0"/>
              <a:t>20</a:t>
            </a:r>
            <a:r>
              <a:rPr lang="zh-CN" altLang="zh-CN" sz="2800" dirty="0"/>
              <a:t>世纪</a:t>
            </a:r>
            <a:r>
              <a:rPr lang="en-US" altLang="zh-CN" sz="2800" dirty="0"/>
              <a:t>80</a:t>
            </a:r>
            <a:r>
              <a:rPr lang="zh-CN" altLang="zh-CN" sz="2800" dirty="0"/>
              <a:t>年代开始，我国著名城市规划专家陈占祥将城市更新的概念引入国内，并将其定义为城市“新陈代谢”的</a:t>
            </a:r>
            <a:r>
              <a:rPr lang="zh-CN" altLang="zh-CN" sz="2800" dirty="0" smtClean="0"/>
              <a:t>过程。</a:t>
            </a:r>
            <a:endParaRPr lang="en-US" altLang="zh-CN" sz="2800" dirty="0" smtClean="0"/>
          </a:p>
          <a:p>
            <a:pPr>
              <a:lnSpc>
                <a:spcPct val="170000"/>
              </a:lnSpc>
            </a:pPr>
            <a:r>
              <a:rPr lang="en-US" altLang="zh-CN" sz="2800" dirty="0"/>
              <a:t>1983</a:t>
            </a:r>
            <a:r>
              <a:rPr lang="zh-CN" altLang="zh-CN" sz="2800" dirty="0"/>
              <a:t>年，吴良镛</a:t>
            </a:r>
            <a:r>
              <a:rPr lang="zh-CN" altLang="zh-CN" sz="2800" dirty="0" smtClean="0"/>
              <a:t>先生提出</a:t>
            </a:r>
            <a:r>
              <a:rPr lang="zh-CN" altLang="zh-CN" sz="2800" dirty="0"/>
              <a:t>了“有机更新”</a:t>
            </a:r>
            <a:r>
              <a:rPr lang="zh-CN" altLang="zh-CN" sz="2800" dirty="0" smtClean="0"/>
              <a:t>理论</a:t>
            </a:r>
            <a:r>
              <a:rPr lang="zh-CN" altLang="en-US" sz="2800" dirty="0" smtClean="0"/>
              <a:t>。城市更新指</a:t>
            </a:r>
            <a:r>
              <a:rPr lang="zh-CN" altLang="zh-CN" sz="2800" dirty="0" smtClean="0"/>
              <a:t>依据</a:t>
            </a:r>
            <a:r>
              <a:rPr lang="zh-CN" altLang="zh-CN" sz="2800" dirty="0"/>
              <a:t>所要进行改造的要求及内容，适当规模、合适尺度的提高规划设计质量，解决当前与未来的关系，令各片的发展大道趋于完整，集无数相对完整性之和，从而改善城市整体环境，最终达到有机更新</a:t>
            </a:r>
            <a:r>
              <a:rPr lang="zh-CN" altLang="zh-CN" sz="2800" dirty="0" smtClean="0"/>
              <a:t>。</a:t>
            </a:r>
            <a:endParaRPr lang="en-US" altLang="zh-CN" sz="2800" dirty="0" smtClean="0"/>
          </a:p>
          <a:p>
            <a:pPr>
              <a:lnSpc>
                <a:spcPct val="170000"/>
              </a:lnSpc>
            </a:pPr>
            <a:r>
              <a:rPr lang="zh-CN" altLang="en-US" sz="2800" dirty="0"/>
              <a:t>吴良镛先生对“城市更新”做了如下定义：城市更新包括改造、改建或再开发、整治和保护，改造、改建或再开发是指比较完整地剔除现有环境中的某些方面，目的是为了开拓空间，增加新的内容以提高环境质量；整治是对现有的环境进行合理的调节利用，一般指做局部的调整和小的改动；保护则指保留现有的格局和形式并加以保护，一般不许进行改动。但传统“旧城改造”的概念过多关注物质层面，而忽视了社会和经济层面的价值问题。</a:t>
            </a:r>
          </a:p>
          <a:p>
            <a:pPr>
              <a:lnSpc>
                <a:spcPct val="170000"/>
              </a:lnSpc>
            </a:pPr>
            <a:r>
              <a:rPr lang="zh-CN" altLang="en-US" sz="2800" dirty="0"/>
              <a:t>现代城市更新概念中不仅指拆旧建新或是对城市实体环境的改善，更多地反映了综合性的可持续发展目标。</a:t>
            </a:r>
            <a:endParaRPr lang="zh-CN" altLang="zh-CN" sz="2800" dirty="0" smtClean="0"/>
          </a:p>
          <a:p>
            <a:endParaRPr lang="zh-CN" altLang="en-US" dirty="0"/>
          </a:p>
        </p:txBody>
      </p:sp>
    </p:spTree>
    <p:extLst>
      <p:ext uri="{BB962C8B-B14F-4D97-AF65-F5344CB8AC3E}">
        <p14:creationId xmlns:p14="http://schemas.microsoft.com/office/powerpoint/2010/main" val="2194425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571480"/>
            <a:ext cx="4629468" cy="754471"/>
            <a:chOff x="4618494" y="2653833"/>
            <a:chExt cx="4627801" cy="755163"/>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543543" cy="523700"/>
            </a:xfrm>
            <a:prstGeom prst="rect">
              <a:avLst/>
            </a:prstGeom>
          </p:spPr>
          <p:txBody>
            <a:bodyPr wrap="none">
              <a:spAutoFit/>
            </a:bodyPr>
            <a:lstStyle/>
            <a:p>
              <a:pPr eaLnBrk="1" hangingPunct="1">
                <a:defRPr/>
              </a:pPr>
              <a:r>
                <a:rPr lang="zh-CN" altLang="en-US" sz="2800" dirty="0" smtClean="0">
                  <a:solidFill>
                    <a:schemeClr val="bg1"/>
                  </a:solidFill>
                  <a:latin typeface="+mj-ea"/>
                  <a:ea typeface="+mj-ea"/>
                </a:rPr>
                <a:t>三</a:t>
              </a:r>
              <a:endParaRPr lang="zh-CN" altLang="en-US" sz="2800" dirty="0">
                <a:solidFill>
                  <a:schemeClr val="bg1"/>
                </a:solidFill>
                <a:latin typeface="+mj-ea"/>
                <a:ea typeface="+mj-ea"/>
              </a:endParaRPr>
            </a:p>
          </p:txBody>
        </p:sp>
        <p:sp>
          <p:nvSpPr>
            <p:cNvPr id="10" name="矩形 9"/>
            <p:cNvSpPr/>
            <p:nvPr/>
          </p:nvSpPr>
          <p:spPr>
            <a:xfrm>
              <a:off x="5472262" y="2900121"/>
              <a:ext cx="3774033" cy="508875"/>
            </a:xfrm>
            <a:prstGeom prst="rect">
              <a:avLst/>
            </a:prstGeom>
          </p:spPr>
          <p:txBody>
            <a:bodyPr wrap="none">
              <a:spAutoFit/>
            </a:bodyPr>
            <a:lstStyle/>
            <a:p>
              <a:pPr>
                <a:lnSpc>
                  <a:spcPct val="110000"/>
                </a:lnSpc>
                <a:spcBef>
                  <a:spcPct val="30000"/>
                </a:spcBef>
                <a:buSzPct val="65000"/>
                <a:defRPr/>
              </a:pPr>
              <a:r>
                <a:rPr lang="zh-CN" altLang="en-US" sz="2800" dirty="0">
                  <a:solidFill>
                    <a:schemeClr val="tx1">
                      <a:lumMod val="85000"/>
                      <a:lumOff val="15000"/>
                    </a:schemeClr>
                  </a:solidFill>
                  <a:latin typeface="+mj-ea"/>
                </a:rPr>
                <a:t>上海城市更新实施办法</a:t>
              </a:r>
            </a:p>
          </p:txBody>
        </p:sp>
      </p:grpSp>
      <p:sp>
        <p:nvSpPr>
          <p:cNvPr id="12" name="圆角矩形 11"/>
          <p:cNvSpPr/>
          <p:nvPr/>
        </p:nvSpPr>
        <p:spPr bwMode="auto">
          <a:xfrm>
            <a:off x="1000100" y="2023827"/>
            <a:ext cx="7429552" cy="489060"/>
          </a:xfrm>
          <a:prstGeom prst="roundRect">
            <a:avLst/>
          </a:prstGeom>
          <a:solidFill>
            <a:srgbClr val="800000"/>
          </a:solidFill>
          <a:ln w="12700" cap="rnd">
            <a:noFill/>
            <a:prstDash val="solid"/>
            <a:round/>
            <a:headEnd/>
            <a:tailEnd/>
          </a:ln>
        </p:spPr>
        <p:txBody>
          <a:bodyPr wrap="square" lIns="36000" tIns="36000" rIns="36000" bIns="36000" rtlCol="0" anchor="ctr">
            <a:spAutoFit/>
          </a:bodyPr>
          <a:lstStyle/>
          <a:p>
            <a:pPr algn="ctr"/>
            <a:r>
              <a:rPr lang="zh-CN" altLang="en-US" sz="2400" b="1" dirty="0" smtClean="0">
                <a:solidFill>
                  <a:schemeClr val="bg1"/>
                </a:solidFill>
                <a:latin typeface="微软雅黑" pitchFamily="34" charset="-122"/>
                <a:ea typeface="微软雅黑" pitchFamily="34" charset="-122"/>
              </a:rPr>
              <a:t>（三）</a:t>
            </a:r>
            <a:r>
              <a:rPr lang="zh-CN" altLang="en-US" sz="2400" b="1" dirty="0" smtClean="0">
                <a:solidFill>
                  <a:schemeClr val="bg1"/>
                </a:solidFill>
                <a:latin typeface="微软雅黑" pitchFamily="34" charset="-122"/>
                <a:ea typeface="微软雅黑" pitchFamily="34" charset="-122"/>
              </a:rPr>
              <a:t>管理机制</a:t>
            </a:r>
            <a:endParaRPr lang="zh-CN" altLang="en-US" sz="2400" b="1" dirty="0">
              <a:solidFill>
                <a:schemeClr val="bg1"/>
              </a:solidFill>
              <a:latin typeface="微软雅黑" pitchFamily="34" charset="-122"/>
              <a:ea typeface="微软雅黑" pitchFamily="34" charset="-122"/>
            </a:endParaRPr>
          </a:p>
        </p:txBody>
      </p:sp>
      <p:sp>
        <p:nvSpPr>
          <p:cNvPr id="13" name="矩形 12"/>
          <p:cNvSpPr/>
          <p:nvPr/>
        </p:nvSpPr>
        <p:spPr>
          <a:xfrm>
            <a:off x="1000100" y="2000240"/>
            <a:ext cx="7434746" cy="3857652"/>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lnSpc>
                <a:spcPct val="150000"/>
              </a:lnSpc>
            </a:pPr>
            <a:endParaRPr lang="en-US" altLang="zh-CN" dirty="0" smtClean="0">
              <a:solidFill>
                <a:schemeClr val="tx1">
                  <a:lumMod val="95000"/>
                  <a:lumOff val="5000"/>
                </a:schemeClr>
              </a:solidFill>
            </a:endParaRPr>
          </a:p>
          <a:p>
            <a:pPr indent="360000">
              <a:lnSpc>
                <a:spcPct val="150000"/>
              </a:lnSpc>
            </a:pP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zh-CN" altLang="en-US" dirty="0" smtClean="0">
                <a:solidFill>
                  <a:schemeClr val="tx1">
                    <a:lumMod val="95000"/>
                    <a:lumOff val="5000"/>
                  </a:schemeClr>
                </a:solidFill>
              </a:rPr>
              <a:t>城市更新由市政府及相关管理部门组成工作领导小组，负责领导全市城市更新工作，对全市城市更新工作涉及的重大事项进行决策。市城市更新工作领导小组下设办公室，设在市规划国土资源主管部门，负责全市城市更新协调推进工作。</a:t>
            </a: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zh-CN" altLang="en-US" dirty="0" smtClean="0">
                <a:solidFill>
                  <a:schemeClr val="tx1">
                    <a:lumMod val="95000"/>
                    <a:lumOff val="5000"/>
                  </a:schemeClr>
                </a:solidFill>
              </a:rPr>
              <a:t>市规划国土资源主管部门负责协调全市城市更新的日常管理工作，依法制定城市更新规划土地实施细则，编制相关技术和管理规范等。</a:t>
            </a: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zh-CN" altLang="en-US" dirty="0" smtClean="0">
                <a:solidFill>
                  <a:schemeClr val="tx1">
                    <a:lumMod val="95000"/>
                    <a:lumOff val="5000"/>
                  </a:schemeClr>
                </a:solidFill>
              </a:rPr>
              <a:t>区县政府是推进本行政区城市更新工作的主体。</a:t>
            </a:r>
            <a:endParaRPr lang="en-US" altLang="zh-CN" dirty="0" smtClean="0">
              <a:solidFill>
                <a:schemeClr val="tx1">
                  <a:lumMod val="95000"/>
                  <a:lumOff val="5000"/>
                </a:schemeClr>
              </a:solidFill>
            </a:endParaRPr>
          </a:p>
          <a:p>
            <a:pPr indent="360000">
              <a:lnSpc>
                <a:spcPct val="150000"/>
              </a:lnSpc>
              <a:buFont typeface="Wingdings" pitchFamily="2" charset="2"/>
              <a:buChar char="u"/>
            </a:pPr>
            <a:endParaRPr lang="zh-CN" altLang="en-US"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357166"/>
            <a:ext cx="4629468" cy="754471"/>
            <a:chOff x="4618494" y="2653833"/>
            <a:chExt cx="4627801" cy="755163"/>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543543" cy="523700"/>
            </a:xfrm>
            <a:prstGeom prst="rect">
              <a:avLst/>
            </a:prstGeom>
          </p:spPr>
          <p:txBody>
            <a:bodyPr wrap="none">
              <a:spAutoFit/>
            </a:bodyPr>
            <a:lstStyle/>
            <a:p>
              <a:pPr eaLnBrk="1" hangingPunct="1">
                <a:defRPr/>
              </a:pPr>
              <a:r>
                <a:rPr lang="zh-CN" altLang="en-US" sz="2800" dirty="0" smtClean="0">
                  <a:solidFill>
                    <a:schemeClr val="bg1"/>
                  </a:solidFill>
                  <a:latin typeface="+mj-ea"/>
                  <a:ea typeface="+mj-ea"/>
                </a:rPr>
                <a:t>三</a:t>
              </a:r>
              <a:endParaRPr lang="zh-CN" altLang="en-US" sz="2800" dirty="0">
                <a:solidFill>
                  <a:schemeClr val="bg1"/>
                </a:solidFill>
                <a:latin typeface="+mj-ea"/>
                <a:ea typeface="+mj-ea"/>
              </a:endParaRPr>
            </a:p>
          </p:txBody>
        </p:sp>
        <p:sp>
          <p:nvSpPr>
            <p:cNvPr id="10" name="矩形 9"/>
            <p:cNvSpPr/>
            <p:nvPr/>
          </p:nvSpPr>
          <p:spPr>
            <a:xfrm>
              <a:off x="5472262" y="2900121"/>
              <a:ext cx="3774033" cy="508875"/>
            </a:xfrm>
            <a:prstGeom prst="rect">
              <a:avLst/>
            </a:prstGeom>
          </p:spPr>
          <p:txBody>
            <a:bodyPr wrap="none">
              <a:spAutoFit/>
            </a:bodyPr>
            <a:lstStyle/>
            <a:p>
              <a:pPr>
                <a:lnSpc>
                  <a:spcPct val="110000"/>
                </a:lnSpc>
                <a:spcBef>
                  <a:spcPct val="30000"/>
                </a:spcBef>
                <a:buSzPct val="65000"/>
                <a:defRPr/>
              </a:pPr>
              <a:r>
                <a:rPr lang="zh-CN" altLang="en-US" sz="2800" dirty="0">
                  <a:solidFill>
                    <a:schemeClr val="tx1">
                      <a:lumMod val="85000"/>
                      <a:lumOff val="15000"/>
                    </a:schemeClr>
                  </a:solidFill>
                  <a:latin typeface="+mj-ea"/>
                </a:rPr>
                <a:t>上海城市更新实施办法</a:t>
              </a:r>
            </a:p>
          </p:txBody>
        </p:sp>
      </p:grpSp>
      <p:sp>
        <p:nvSpPr>
          <p:cNvPr id="12" name="圆角矩形 11"/>
          <p:cNvSpPr/>
          <p:nvPr/>
        </p:nvSpPr>
        <p:spPr bwMode="auto">
          <a:xfrm>
            <a:off x="1000100" y="1285860"/>
            <a:ext cx="7429552" cy="489060"/>
          </a:xfrm>
          <a:prstGeom prst="roundRect">
            <a:avLst/>
          </a:prstGeom>
          <a:solidFill>
            <a:srgbClr val="800000"/>
          </a:solidFill>
          <a:ln w="12700" cap="rnd">
            <a:noFill/>
            <a:prstDash val="solid"/>
            <a:round/>
            <a:headEnd/>
            <a:tailEnd/>
          </a:ln>
        </p:spPr>
        <p:txBody>
          <a:bodyPr wrap="square" lIns="36000" tIns="36000" rIns="36000" bIns="36000" rtlCol="0" anchor="ctr">
            <a:spAutoFit/>
          </a:bodyPr>
          <a:lstStyle/>
          <a:p>
            <a:pPr algn="ctr"/>
            <a:r>
              <a:rPr lang="zh-CN" altLang="en-US" sz="2400" b="1" dirty="0" smtClean="0">
                <a:solidFill>
                  <a:schemeClr val="bg1"/>
                </a:solidFill>
                <a:latin typeface="微软雅黑" pitchFamily="34" charset="-122"/>
                <a:ea typeface="微软雅黑" pitchFamily="34" charset="-122"/>
              </a:rPr>
              <a:t>（四）</a:t>
            </a:r>
            <a:r>
              <a:rPr lang="zh-CN" altLang="en-US" sz="2400" b="1" dirty="0" smtClean="0">
                <a:solidFill>
                  <a:schemeClr val="bg1"/>
                </a:solidFill>
                <a:latin typeface="微软雅黑" pitchFamily="34" charset="-122"/>
                <a:ea typeface="微软雅黑" pitchFamily="34" charset="-122"/>
              </a:rPr>
              <a:t>工作机制</a:t>
            </a:r>
            <a:endParaRPr lang="zh-CN" altLang="en-US" sz="2400" b="1" dirty="0">
              <a:solidFill>
                <a:schemeClr val="bg1"/>
              </a:solidFill>
              <a:latin typeface="微软雅黑" pitchFamily="34" charset="-122"/>
              <a:ea typeface="微软雅黑" pitchFamily="34" charset="-122"/>
            </a:endParaRPr>
          </a:p>
        </p:txBody>
      </p:sp>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2049" name="Group 1"/>
          <p:cNvGrpSpPr>
            <a:grpSpLocks noChangeAspect="1"/>
          </p:cNvGrpSpPr>
          <p:nvPr/>
        </p:nvGrpSpPr>
        <p:grpSpPr bwMode="auto">
          <a:xfrm>
            <a:off x="1214414" y="1785926"/>
            <a:ext cx="6715172" cy="4344203"/>
            <a:chOff x="2885" y="4171"/>
            <a:chExt cx="7770" cy="5460"/>
          </a:xfrm>
        </p:grpSpPr>
        <p:sp>
          <p:nvSpPr>
            <p:cNvPr id="2069" name="AutoShape 21"/>
            <p:cNvSpPr>
              <a:spLocks noChangeAspect="1" noChangeArrowheads="1" noTextEdit="1"/>
            </p:cNvSpPr>
            <p:nvPr/>
          </p:nvSpPr>
          <p:spPr bwMode="auto">
            <a:xfrm>
              <a:off x="2885" y="4171"/>
              <a:ext cx="7770" cy="5460"/>
            </a:xfrm>
            <a:prstGeom prst="rect">
              <a:avLst/>
            </a:prstGeom>
            <a:noFill/>
          </p:spPr>
          <p:txBody>
            <a:bodyPr vert="horz" wrap="square" lIns="91440" tIns="45720" rIns="91440" bIns="45720" numCol="1" anchor="t" anchorCtr="0" compatLnSpc="1">
              <a:prstTxWarp prst="textNoShape">
                <a:avLst/>
              </a:prstTxWarp>
            </a:bodyPr>
            <a:lstStyle/>
            <a:p>
              <a:endParaRPr lang="zh-CN" altLang="en-US" sz="1400"/>
            </a:p>
          </p:txBody>
        </p:sp>
        <p:sp>
          <p:nvSpPr>
            <p:cNvPr id="2068" name="AutoShape 20"/>
            <p:cNvSpPr>
              <a:spLocks noChangeArrowheads="1"/>
            </p:cNvSpPr>
            <p:nvPr/>
          </p:nvSpPr>
          <p:spPr bwMode="auto">
            <a:xfrm>
              <a:off x="4775" y="4638"/>
              <a:ext cx="2205" cy="781"/>
            </a:xfrm>
            <a:prstGeom prst="flowChart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地区评估</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划定城市更新单元</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sz="1400" b="0" i="0" u="none" strike="noStrike" cap="none" normalizeH="0" baseline="0" smtClean="0">
                <a:ln>
                  <a:noFill/>
                </a:ln>
                <a:solidFill>
                  <a:schemeClr val="tx1"/>
                </a:solidFill>
                <a:effectLst/>
                <a:latin typeface="Arial" pitchFamily="34" charset="0"/>
                <a:ea typeface="宋体" pitchFamily="2" charset="-122"/>
              </a:endParaRPr>
            </a:p>
          </p:txBody>
        </p:sp>
        <p:sp>
          <p:nvSpPr>
            <p:cNvPr id="2067" name="AutoShape 19"/>
            <p:cNvSpPr>
              <a:spLocks noChangeArrowheads="1"/>
            </p:cNvSpPr>
            <p:nvPr/>
          </p:nvSpPr>
          <p:spPr bwMode="auto">
            <a:xfrm>
              <a:off x="4775" y="5886"/>
              <a:ext cx="2205" cy="781"/>
            </a:xfrm>
            <a:prstGeom prst="flowChart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形成区域评估报告</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区县政府批准后备案</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sz="1400" b="0" i="0" u="none" strike="noStrike" cap="none" normalizeH="0" baseline="0" smtClean="0">
                <a:ln>
                  <a:noFill/>
                </a:ln>
                <a:solidFill>
                  <a:schemeClr val="tx1"/>
                </a:solidFill>
                <a:effectLst/>
                <a:latin typeface="Arial" pitchFamily="34" charset="0"/>
                <a:ea typeface="宋体" pitchFamily="2" charset="-122"/>
              </a:endParaRPr>
            </a:p>
          </p:txBody>
        </p:sp>
        <p:sp>
          <p:nvSpPr>
            <p:cNvPr id="2066" name="AutoShape 18"/>
            <p:cNvSpPr>
              <a:spLocks noChangeArrowheads="1"/>
            </p:cNvSpPr>
            <p:nvPr/>
          </p:nvSpPr>
          <p:spPr bwMode="auto">
            <a:xfrm>
              <a:off x="4775" y="7134"/>
              <a:ext cx="2205" cy="782"/>
            </a:xfrm>
            <a:prstGeom prst="flowChart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形成实施计划</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区县政府批准后备案</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sz="1400" b="0" i="0" u="none" strike="noStrike" cap="none" normalizeH="0" baseline="0" smtClean="0">
                <a:ln>
                  <a:noFill/>
                </a:ln>
                <a:solidFill>
                  <a:schemeClr val="tx1"/>
                </a:solidFill>
                <a:effectLst/>
                <a:latin typeface="Arial" pitchFamily="34" charset="0"/>
                <a:ea typeface="宋体" pitchFamily="2" charset="-122"/>
              </a:endParaRPr>
            </a:p>
          </p:txBody>
        </p:sp>
        <p:sp>
          <p:nvSpPr>
            <p:cNvPr id="2065" name="AutoShape 17"/>
            <p:cNvSpPr>
              <a:spLocks noChangeArrowheads="1"/>
            </p:cNvSpPr>
            <p:nvPr/>
          </p:nvSpPr>
          <p:spPr bwMode="auto">
            <a:xfrm>
              <a:off x="4775" y="8383"/>
              <a:ext cx="2205" cy="783"/>
            </a:xfrm>
            <a:prstGeom prst="flowChart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将项目纳入土地出让合同进行管理</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sz="1400" b="0" i="0" u="none" strike="noStrike" cap="none" normalizeH="0" baseline="0" smtClean="0">
                <a:ln>
                  <a:noFill/>
                </a:ln>
                <a:solidFill>
                  <a:schemeClr val="tx1"/>
                </a:solidFill>
                <a:effectLst/>
                <a:latin typeface="Arial" pitchFamily="34" charset="0"/>
                <a:ea typeface="宋体" pitchFamily="2" charset="-122"/>
              </a:endParaRPr>
            </a:p>
          </p:txBody>
        </p:sp>
        <p:sp>
          <p:nvSpPr>
            <p:cNvPr id="2064" name="AutoShape 16"/>
            <p:cNvSpPr>
              <a:spLocks noChangeArrowheads="1"/>
            </p:cNvSpPr>
            <p:nvPr/>
          </p:nvSpPr>
          <p:spPr bwMode="auto">
            <a:xfrm>
              <a:off x="7925" y="5263"/>
              <a:ext cx="2100" cy="780"/>
            </a:xfrm>
            <a:prstGeom prst="flowChartAlternate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组织公众参与</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征求社会意见</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p:txBody>
        </p:sp>
        <p:sp>
          <p:nvSpPr>
            <p:cNvPr id="2063" name="AutoShape 15"/>
            <p:cNvSpPr>
              <a:spLocks noChangeArrowheads="1"/>
            </p:cNvSpPr>
            <p:nvPr/>
          </p:nvSpPr>
          <p:spPr bwMode="auto">
            <a:xfrm>
              <a:off x="7925" y="6667"/>
              <a:ext cx="2100" cy="780"/>
            </a:xfrm>
            <a:prstGeom prst="flowChartAlternate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统筹各方意见</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确定城市更新项目</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p:txBody>
        </p:sp>
        <p:sp>
          <p:nvSpPr>
            <p:cNvPr id="2062" name="AutoShape 14"/>
            <p:cNvSpPr>
              <a:spLocks noChangeArrowheads="1"/>
            </p:cNvSpPr>
            <p:nvPr/>
          </p:nvSpPr>
          <p:spPr bwMode="auto">
            <a:xfrm>
              <a:off x="7925" y="7916"/>
              <a:ext cx="2520" cy="1091"/>
            </a:xfrm>
            <a:prstGeom prst="flowChartAlternate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多部门就项目功能、改造方式、建设计划、运营管理等提出要求</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p:txBody>
        </p:sp>
        <p:sp>
          <p:nvSpPr>
            <p:cNvPr id="2061" name="Rectangle 13"/>
            <p:cNvSpPr>
              <a:spLocks noChangeArrowheads="1"/>
            </p:cNvSpPr>
            <p:nvPr/>
          </p:nvSpPr>
          <p:spPr bwMode="auto">
            <a:xfrm>
              <a:off x="4355" y="4483"/>
              <a:ext cx="2940" cy="2340"/>
            </a:xfrm>
            <a:prstGeom prst="rect">
              <a:avLst/>
            </a:prstGeom>
            <a:noFill/>
            <a:ln w="19050">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zh-CN" altLang="en-US" sz="1400"/>
            </a:p>
          </p:txBody>
        </p:sp>
        <p:sp>
          <p:nvSpPr>
            <p:cNvPr id="2060" name="AutoShape 12"/>
            <p:cNvSpPr>
              <a:spLocks noChangeArrowheads="1"/>
            </p:cNvSpPr>
            <p:nvPr/>
          </p:nvSpPr>
          <p:spPr bwMode="auto">
            <a:xfrm>
              <a:off x="4355" y="6980"/>
              <a:ext cx="2940" cy="1091"/>
            </a:xfrm>
            <a:prstGeom prst="flowChartProcess">
              <a:avLst/>
            </a:prstGeom>
            <a:noFill/>
            <a:ln w="19050">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zh-CN" altLang="en-US" sz="1400"/>
            </a:p>
          </p:txBody>
        </p:sp>
        <p:sp>
          <p:nvSpPr>
            <p:cNvPr id="2059" name="AutoShape 11"/>
            <p:cNvSpPr>
              <a:spLocks noChangeArrowheads="1"/>
            </p:cNvSpPr>
            <p:nvPr/>
          </p:nvSpPr>
          <p:spPr bwMode="auto">
            <a:xfrm>
              <a:off x="4355" y="8228"/>
              <a:ext cx="2940" cy="1091"/>
            </a:xfrm>
            <a:prstGeom prst="flowChartProcess">
              <a:avLst/>
            </a:prstGeom>
            <a:noFill/>
            <a:ln w="19050">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zh-CN" altLang="en-US" sz="1400"/>
            </a:p>
          </p:txBody>
        </p:sp>
        <p:sp>
          <p:nvSpPr>
            <p:cNvPr id="2058" name="AutoShape 10"/>
            <p:cNvSpPr>
              <a:spLocks noChangeArrowheads="1"/>
            </p:cNvSpPr>
            <p:nvPr/>
          </p:nvSpPr>
          <p:spPr bwMode="auto">
            <a:xfrm>
              <a:off x="5615" y="5419"/>
              <a:ext cx="315" cy="467"/>
            </a:xfrm>
            <a:prstGeom prst="downArrow">
              <a:avLst>
                <a:gd name="adj1" fmla="val 50000"/>
                <a:gd name="adj2" fmla="val 3706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zh-CN" altLang="en-US" sz="1400"/>
            </a:p>
          </p:txBody>
        </p:sp>
        <p:sp>
          <p:nvSpPr>
            <p:cNvPr id="2057" name="AutoShape 9"/>
            <p:cNvSpPr>
              <a:spLocks noChangeArrowheads="1"/>
            </p:cNvSpPr>
            <p:nvPr/>
          </p:nvSpPr>
          <p:spPr bwMode="auto">
            <a:xfrm>
              <a:off x="5615" y="6667"/>
              <a:ext cx="315" cy="467"/>
            </a:xfrm>
            <a:prstGeom prst="downArrow">
              <a:avLst>
                <a:gd name="adj1" fmla="val 50000"/>
                <a:gd name="adj2" fmla="val 3706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zh-CN" altLang="en-US" sz="1400"/>
            </a:p>
          </p:txBody>
        </p:sp>
        <p:sp>
          <p:nvSpPr>
            <p:cNvPr id="2056" name="AutoShape 8"/>
            <p:cNvSpPr>
              <a:spLocks noChangeArrowheads="1"/>
            </p:cNvSpPr>
            <p:nvPr/>
          </p:nvSpPr>
          <p:spPr bwMode="auto">
            <a:xfrm>
              <a:off x="5615" y="7916"/>
              <a:ext cx="315" cy="467"/>
            </a:xfrm>
            <a:prstGeom prst="downArrow">
              <a:avLst>
                <a:gd name="adj1" fmla="val 50000"/>
                <a:gd name="adj2" fmla="val 3706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zh-CN" altLang="en-US" sz="1400"/>
            </a:p>
          </p:txBody>
        </p:sp>
        <p:sp>
          <p:nvSpPr>
            <p:cNvPr id="2055" name="AutoShape 7"/>
            <p:cNvSpPr>
              <a:spLocks noChangeArrowheads="1"/>
            </p:cNvSpPr>
            <p:nvPr/>
          </p:nvSpPr>
          <p:spPr bwMode="auto">
            <a:xfrm>
              <a:off x="3200" y="4483"/>
              <a:ext cx="1155" cy="2340"/>
            </a:xfrm>
            <a:prstGeom prst="flowChartProcess">
              <a:avLst/>
            </a:prstGeom>
            <a:solidFill>
              <a:srgbClr val="DDD8C2"/>
            </a:solidFill>
            <a:ln w="19050">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黑体" pitchFamily="2" charset="-122"/>
                  <a:cs typeface="Times New Roman" pitchFamily="18" charset="0"/>
                </a:rPr>
                <a:t>区</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黑体" pitchFamily="2" charset="-122"/>
                  <a:cs typeface="Times New Roman" pitchFamily="18" charset="0"/>
                </a:rPr>
                <a:t>域</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黑体" pitchFamily="2" charset="-122"/>
                  <a:cs typeface="Times New Roman" pitchFamily="18" charset="0"/>
                </a:rPr>
                <a:t>评</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黑体" pitchFamily="2" charset="-122"/>
                  <a:cs typeface="Times New Roman" pitchFamily="18" charset="0"/>
                </a:rPr>
                <a:t>估</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p:txBody>
        </p:sp>
        <p:sp>
          <p:nvSpPr>
            <p:cNvPr id="2054" name="AutoShape 6"/>
            <p:cNvSpPr>
              <a:spLocks noChangeArrowheads="1"/>
            </p:cNvSpPr>
            <p:nvPr/>
          </p:nvSpPr>
          <p:spPr bwMode="auto">
            <a:xfrm>
              <a:off x="3200" y="6979"/>
              <a:ext cx="1155" cy="1092"/>
            </a:xfrm>
            <a:prstGeom prst="flowChartProcess">
              <a:avLst/>
            </a:prstGeom>
            <a:solidFill>
              <a:srgbClr val="DDD8C2"/>
            </a:solidFill>
            <a:ln w="19050">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黑体" pitchFamily="2" charset="-122"/>
                  <a:cs typeface="Times New Roman" pitchFamily="18" charset="0"/>
                </a:rPr>
                <a:t>实施</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黑体" pitchFamily="2" charset="-122"/>
                  <a:cs typeface="Times New Roman" pitchFamily="18" charset="0"/>
                </a:rPr>
                <a:t>计划</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p:txBody>
        </p:sp>
        <p:sp>
          <p:nvSpPr>
            <p:cNvPr id="2053" name="AutoShape 5"/>
            <p:cNvSpPr>
              <a:spLocks noChangeArrowheads="1"/>
            </p:cNvSpPr>
            <p:nvPr/>
          </p:nvSpPr>
          <p:spPr bwMode="auto">
            <a:xfrm>
              <a:off x="3200" y="8228"/>
              <a:ext cx="1155" cy="1092"/>
            </a:xfrm>
            <a:prstGeom prst="flowChartProcess">
              <a:avLst/>
            </a:prstGeom>
            <a:solidFill>
              <a:srgbClr val="DDD8C2"/>
            </a:solidFill>
            <a:ln w="19050">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Calibri" pitchFamily="34" charset="0"/>
                  <a:ea typeface="黑体" pitchFamily="2" charset="-122"/>
                  <a:cs typeface="Times New Roman" pitchFamily="18" charset="0"/>
                </a:rPr>
                <a:t>全生命周期管理</a:t>
              </a:r>
              <a:endParaRPr kumimoji="0" lang="zh-CN" sz="1400" b="0" i="0" u="none" strike="noStrike" cap="none" normalizeH="0" baseline="0" smtClean="0">
                <a:ln>
                  <a:noFill/>
                </a:ln>
                <a:solidFill>
                  <a:schemeClr val="tx1"/>
                </a:solidFill>
                <a:effectLst/>
                <a:latin typeface="Arial" pitchFamily="34" charset="0"/>
                <a:ea typeface="宋体" pitchFamily="2" charset="-122"/>
              </a:endParaRPr>
            </a:p>
          </p:txBody>
        </p:sp>
        <p:sp>
          <p:nvSpPr>
            <p:cNvPr id="2052" name="AutoShape 4"/>
            <p:cNvSpPr>
              <a:spLocks noChangeArrowheads="1"/>
            </p:cNvSpPr>
            <p:nvPr/>
          </p:nvSpPr>
          <p:spPr bwMode="auto">
            <a:xfrm>
              <a:off x="7295" y="4910"/>
              <a:ext cx="525" cy="1405"/>
            </a:xfrm>
            <a:prstGeom prst="curvedLeftArrow">
              <a:avLst>
                <a:gd name="adj1" fmla="val 26217"/>
                <a:gd name="adj2" fmla="val 79741"/>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sz="1400"/>
            </a:p>
          </p:txBody>
        </p:sp>
        <p:sp>
          <p:nvSpPr>
            <p:cNvPr id="2051" name="AutoShape 3"/>
            <p:cNvSpPr>
              <a:spLocks noChangeArrowheads="1"/>
            </p:cNvSpPr>
            <p:nvPr/>
          </p:nvSpPr>
          <p:spPr bwMode="auto">
            <a:xfrm>
              <a:off x="7295" y="6315"/>
              <a:ext cx="525" cy="1444"/>
            </a:xfrm>
            <a:prstGeom prst="curvedLeftArrow">
              <a:avLst>
                <a:gd name="adj1" fmla="val 26944"/>
                <a:gd name="adj2" fmla="val 81954"/>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sz="1400"/>
            </a:p>
          </p:txBody>
        </p:sp>
        <p:sp>
          <p:nvSpPr>
            <p:cNvPr id="2050" name="AutoShape 2"/>
            <p:cNvSpPr>
              <a:spLocks noChangeArrowheads="1"/>
            </p:cNvSpPr>
            <p:nvPr/>
          </p:nvSpPr>
          <p:spPr bwMode="auto">
            <a:xfrm>
              <a:off x="7295" y="7722"/>
              <a:ext cx="525" cy="1444"/>
            </a:xfrm>
            <a:prstGeom prst="curvedLeftArrow">
              <a:avLst>
                <a:gd name="adj1" fmla="val 26944"/>
                <a:gd name="adj2" fmla="val 81954"/>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sz="140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357166"/>
            <a:ext cx="4629468" cy="754471"/>
            <a:chOff x="4618494" y="2653833"/>
            <a:chExt cx="4627801" cy="755163"/>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543543" cy="523700"/>
            </a:xfrm>
            <a:prstGeom prst="rect">
              <a:avLst/>
            </a:prstGeom>
          </p:spPr>
          <p:txBody>
            <a:bodyPr wrap="none">
              <a:spAutoFit/>
            </a:bodyPr>
            <a:lstStyle/>
            <a:p>
              <a:pPr eaLnBrk="1" hangingPunct="1">
                <a:defRPr/>
              </a:pPr>
              <a:r>
                <a:rPr lang="zh-CN" altLang="en-US" sz="2800" dirty="0" smtClean="0">
                  <a:solidFill>
                    <a:schemeClr val="bg1"/>
                  </a:solidFill>
                  <a:latin typeface="+mj-ea"/>
                  <a:ea typeface="+mj-ea"/>
                </a:rPr>
                <a:t>三</a:t>
              </a:r>
              <a:endParaRPr lang="zh-CN" altLang="en-US" sz="2800" dirty="0">
                <a:solidFill>
                  <a:schemeClr val="bg1"/>
                </a:solidFill>
                <a:latin typeface="+mj-ea"/>
                <a:ea typeface="+mj-ea"/>
              </a:endParaRPr>
            </a:p>
          </p:txBody>
        </p:sp>
        <p:sp>
          <p:nvSpPr>
            <p:cNvPr id="10" name="矩形 9"/>
            <p:cNvSpPr/>
            <p:nvPr/>
          </p:nvSpPr>
          <p:spPr>
            <a:xfrm>
              <a:off x="5472262" y="2900121"/>
              <a:ext cx="3774033" cy="508875"/>
            </a:xfrm>
            <a:prstGeom prst="rect">
              <a:avLst/>
            </a:prstGeom>
          </p:spPr>
          <p:txBody>
            <a:bodyPr wrap="none">
              <a:spAutoFit/>
            </a:bodyPr>
            <a:lstStyle/>
            <a:p>
              <a:pPr>
                <a:lnSpc>
                  <a:spcPct val="110000"/>
                </a:lnSpc>
                <a:spcBef>
                  <a:spcPct val="30000"/>
                </a:spcBef>
                <a:buSzPct val="65000"/>
                <a:defRPr/>
              </a:pPr>
              <a:r>
                <a:rPr lang="zh-CN" altLang="en-US" sz="2800" dirty="0">
                  <a:solidFill>
                    <a:schemeClr val="tx1">
                      <a:lumMod val="85000"/>
                      <a:lumOff val="15000"/>
                    </a:schemeClr>
                  </a:solidFill>
                  <a:latin typeface="+mj-ea"/>
                </a:rPr>
                <a:t>上海城市更新实施办法</a:t>
              </a:r>
            </a:p>
          </p:txBody>
        </p:sp>
      </p:grpSp>
      <p:sp>
        <p:nvSpPr>
          <p:cNvPr id="12" name="圆角矩形 11"/>
          <p:cNvSpPr/>
          <p:nvPr/>
        </p:nvSpPr>
        <p:spPr bwMode="auto">
          <a:xfrm>
            <a:off x="1005294" y="1879875"/>
            <a:ext cx="7429552" cy="489060"/>
          </a:xfrm>
          <a:prstGeom prst="roundRect">
            <a:avLst/>
          </a:prstGeom>
          <a:solidFill>
            <a:srgbClr val="800000"/>
          </a:solidFill>
          <a:ln w="12700" cap="rnd">
            <a:noFill/>
            <a:prstDash val="solid"/>
            <a:round/>
            <a:headEnd/>
            <a:tailEnd/>
          </a:ln>
        </p:spPr>
        <p:txBody>
          <a:bodyPr wrap="square" lIns="36000" tIns="36000" rIns="36000" bIns="36000" rtlCol="0" anchor="ctr">
            <a:spAutoFit/>
          </a:bodyPr>
          <a:lstStyle/>
          <a:p>
            <a:pPr algn="ctr"/>
            <a:r>
              <a:rPr lang="zh-CN" altLang="en-US" sz="2400" b="1" dirty="0" smtClean="0">
                <a:solidFill>
                  <a:schemeClr val="bg1"/>
                </a:solidFill>
                <a:latin typeface="微软雅黑" pitchFamily="34" charset="-122"/>
                <a:ea typeface="微软雅黑" pitchFamily="34" charset="-122"/>
              </a:rPr>
              <a:t>（五）规划政策</a:t>
            </a:r>
            <a:endParaRPr lang="zh-CN" altLang="en-US" sz="2400" b="1" dirty="0">
              <a:solidFill>
                <a:schemeClr val="bg1"/>
              </a:solidFill>
              <a:latin typeface="微软雅黑" pitchFamily="34" charset="-122"/>
              <a:ea typeface="微软雅黑" pitchFamily="34" charset="-122"/>
            </a:endParaRPr>
          </a:p>
        </p:txBody>
      </p:sp>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矩形 28"/>
          <p:cNvSpPr/>
          <p:nvPr/>
        </p:nvSpPr>
        <p:spPr>
          <a:xfrm>
            <a:off x="1000100" y="1844824"/>
            <a:ext cx="7434746" cy="4013068"/>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lnSpc>
                <a:spcPct val="150000"/>
              </a:lnSpc>
            </a:pPr>
            <a:endParaRPr lang="en-US" altLang="zh-CN" dirty="0" smtClean="0">
              <a:solidFill>
                <a:schemeClr val="tx1">
                  <a:lumMod val="95000"/>
                  <a:lumOff val="5000"/>
                </a:schemeClr>
              </a:solidFill>
            </a:endParaRPr>
          </a:p>
          <a:p>
            <a:pPr indent="360000">
              <a:lnSpc>
                <a:spcPct val="150000"/>
              </a:lnSpc>
            </a:pP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zh-CN" altLang="en-US" dirty="0">
                <a:solidFill>
                  <a:schemeClr val="tx1">
                    <a:lumMod val="95000"/>
                    <a:lumOff val="5000"/>
                  </a:schemeClr>
                </a:solidFill>
              </a:rPr>
              <a:t>（一）在符合区域发展导向和相关规划土地要求的前提下，允许用地性质的兼容与转换，鼓励公共性设施合理复合集约设置。</a:t>
            </a:r>
          </a:p>
          <a:p>
            <a:pPr indent="360000">
              <a:lnSpc>
                <a:spcPct val="150000"/>
              </a:lnSpc>
              <a:buFont typeface="Wingdings" pitchFamily="2" charset="2"/>
              <a:buChar char="u"/>
            </a:pPr>
            <a:r>
              <a:rPr lang="zh-CN" altLang="en-US" dirty="0">
                <a:solidFill>
                  <a:schemeClr val="tx1">
                    <a:lumMod val="95000"/>
                    <a:lumOff val="5000"/>
                  </a:schemeClr>
                </a:solidFill>
              </a:rPr>
              <a:t>（二）在同一街坊内，对符合相关要求的地块可进行拆分合并等地块边界调整。</a:t>
            </a:r>
          </a:p>
          <a:p>
            <a:pPr indent="360000">
              <a:lnSpc>
                <a:spcPct val="150000"/>
              </a:lnSpc>
              <a:buFont typeface="Wingdings" pitchFamily="2" charset="2"/>
              <a:buChar char="u"/>
            </a:pPr>
            <a:r>
              <a:rPr lang="zh-CN" altLang="en-US" dirty="0">
                <a:solidFill>
                  <a:schemeClr val="tx1">
                    <a:lumMod val="95000"/>
                    <a:lumOff val="5000"/>
                  </a:schemeClr>
                </a:solidFill>
              </a:rPr>
              <a:t>（三）在地块所处高度分区的范围内，建筑高度可进行适当调整，超过高度规定应该进行规划论证。风貌保护、净空控制等地区按相关规定执行。</a:t>
            </a:r>
          </a:p>
          <a:p>
            <a:pPr>
              <a:lnSpc>
                <a:spcPct val="150000"/>
              </a:lnSpc>
            </a:pPr>
            <a:endParaRPr lang="zh-CN" altLang="en-US" dirty="0">
              <a:solidFill>
                <a:schemeClr val="tx1">
                  <a:lumMod val="95000"/>
                  <a:lumOff val="5000"/>
                </a:schemeClr>
              </a:solidFill>
            </a:endParaRPr>
          </a:p>
          <a:p>
            <a:pPr indent="360000">
              <a:lnSpc>
                <a:spcPct val="150000"/>
              </a:lnSpc>
              <a:buFont typeface="Wingdings" pitchFamily="2" charset="2"/>
              <a:buChar char="u"/>
            </a:pPr>
            <a:endParaRPr lang="zh-CN" altLang="en-US" dirty="0" smtClean="0">
              <a:solidFill>
                <a:schemeClr val="tx1">
                  <a:lumMod val="95000"/>
                  <a:lumOff val="5000"/>
                </a:schemeClr>
              </a:solidFill>
            </a:endParaRPr>
          </a:p>
        </p:txBody>
      </p:sp>
    </p:spTree>
    <p:extLst>
      <p:ext uri="{BB962C8B-B14F-4D97-AF65-F5344CB8AC3E}">
        <p14:creationId xmlns:p14="http://schemas.microsoft.com/office/powerpoint/2010/main" val="3934681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357166"/>
            <a:ext cx="4629468" cy="754471"/>
            <a:chOff x="4618494" y="2653833"/>
            <a:chExt cx="4627801" cy="755163"/>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543543" cy="523700"/>
            </a:xfrm>
            <a:prstGeom prst="rect">
              <a:avLst/>
            </a:prstGeom>
          </p:spPr>
          <p:txBody>
            <a:bodyPr wrap="none">
              <a:spAutoFit/>
            </a:bodyPr>
            <a:lstStyle/>
            <a:p>
              <a:pPr eaLnBrk="1" hangingPunct="1">
                <a:defRPr/>
              </a:pPr>
              <a:r>
                <a:rPr lang="zh-CN" altLang="en-US" sz="2800" dirty="0" smtClean="0">
                  <a:solidFill>
                    <a:schemeClr val="bg1"/>
                  </a:solidFill>
                  <a:latin typeface="+mj-ea"/>
                  <a:ea typeface="+mj-ea"/>
                </a:rPr>
                <a:t>三</a:t>
              </a:r>
              <a:endParaRPr lang="zh-CN" altLang="en-US" sz="2800" dirty="0">
                <a:solidFill>
                  <a:schemeClr val="bg1"/>
                </a:solidFill>
                <a:latin typeface="+mj-ea"/>
                <a:ea typeface="+mj-ea"/>
              </a:endParaRPr>
            </a:p>
          </p:txBody>
        </p:sp>
        <p:sp>
          <p:nvSpPr>
            <p:cNvPr id="10" name="矩形 9"/>
            <p:cNvSpPr/>
            <p:nvPr/>
          </p:nvSpPr>
          <p:spPr>
            <a:xfrm>
              <a:off x="5472262" y="2900121"/>
              <a:ext cx="3774033" cy="508875"/>
            </a:xfrm>
            <a:prstGeom prst="rect">
              <a:avLst/>
            </a:prstGeom>
          </p:spPr>
          <p:txBody>
            <a:bodyPr wrap="none">
              <a:spAutoFit/>
            </a:bodyPr>
            <a:lstStyle/>
            <a:p>
              <a:pPr>
                <a:lnSpc>
                  <a:spcPct val="110000"/>
                </a:lnSpc>
                <a:spcBef>
                  <a:spcPct val="30000"/>
                </a:spcBef>
                <a:buSzPct val="65000"/>
                <a:defRPr/>
              </a:pPr>
              <a:r>
                <a:rPr lang="zh-CN" altLang="en-US" sz="2800" dirty="0">
                  <a:solidFill>
                    <a:schemeClr val="tx1">
                      <a:lumMod val="85000"/>
                      <a:lumOff val="15000"/>
                    </a:schemeClr>
                  </a:solidFill>
                  <a:latin typeface="+mj-ea"/>
                </a:rPr>
                <a:t>上海城市更新实施办法</a:t>
              </a:r>
            </a:p>
          </p:txBody>
        </p:sp>
      </p:grpSp>
      <p:sp>
        <p:nvSpPr>
          <p:cNvPr id="12" name="圆角矩形 11"/>
          <p:cNvSpPr/>
          <p:nvPr/>
        </p:nvSpPr>
        <p:spPr bwMode="auto">
          <a:xfrm>
            <a:off x="1000100" y="1285860"/>
            <a:ext cx="7429552" cy="489060"/>
          </a:xfrm>
          <a:prstGeom prst="roundRect">
            <a:avLst/>
          </a:prstGeom>
          <a:solidFill>
            <a:srgbClr val="800000"/>
          </a:solidFill>
          <a:ln w="12700" cap="rnd">
            <a:noFill/>
            <a:prstDash val="solid"/>
            <a:round/>
            <a:headEnd/>
            <a:tailEnd/>
          </a:ln>
        </p:spPr>
        <p:txBody>
          <a:bodyPr wrap="square" lIns="36000" tIns="36000" rIns="36000" bIns="36000" rtlCol="0" anchor="ctr">
            <a:spAutoFit/>
          </a:bodyPr>
          <a:lstStyle/>
          <a:p>
            <a:pPr algn="ctr"/>
            <a:r>
              <a:rPr lang="zh-CN" altLang="en-US" sz="2400" b="1" dirty="0" smtClean="0">
                <a:solidFill>
                  <a:schemeClr val="bg1"/>
                </a:solidFill>
                <a:latin typeface="微软雅黑" pitchFamily="34" charset="-122"/>
                <a:ea typeface="微软雅黑" pitchFamily="34" charset="-122"/>
              </a:rPr>
              <a:t>（五）规划政策</a:t>
            </a:r>
            <a:endParaRPr lang="zh-CN" altLang="en-US" sz="2400" b="1" dirty="0">
              <a:solidFill>
                <a:schemeClr val="bg1"/>
              </a:solidFill>
              <a:latin typeface="微软雅黑" pitchFamily="34" charset="-122"/>
              <a:ea typeface="微软雅黑" pitchFamily="34" charset="-122"/>
            </a:endParaRPr>
          </a:p>
        </p:txBody>
      </p:sp>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矩形 28"/>
          <p:cNvSpPr/>
          <p:nvPr/>
        </p:nvSpPr>
        <p:spPr>
          <a:xfrm>
            <a:off x="1000100" y="1267736"/>
            <a:ext cx="7434746" cy="4825560"/>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lnSpc>
                <a:spcPct val="150000"/>
              </a:lnSpc>
            </a:pPr>
            <a:endParaRPr lang="en-US" altLang="zh-CN" dirty="0" smtClean="0">
              <a:solidFill>
                <a:schemeClr val="tx1">
                  <a:lumMod val="95000"/>
                  <a:lumOff val="5000"/>
                </a:schemeClr>
              </a:solidFill>
            </a:endParaRPr>
          </a:p>
          <a:p>
            <a:pPr indent="360000">
              <a:lnSpc>
                <a:spcPct val="150000"/>
              </a:lnSpc>
            </a:pP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zh-CN" altLang="en-US" dirty="0" smtClean="0">
                <a:solidFill>
                  <a:schemeClr val="tx1">
                    <a:lumMod val="95000"/>
                    <a:lumOff val="5000"/>
                  </a:schemeClr>
                </a:solidFill>
              </a:rPr>
              <a:t>（</a:t>
            </a:r>
            <a:r>
              <a:rPr lang="zh-CN" altLang="en-US" dirty="0">
                <a:solidFill>
                  <a:schemeClr val="tx1">
                    <a:lumMod val="95000"/>
                    <a:lumOff val="5000"/>
                  </a:schemeClr>
                </a:solidFill>
              </a:rPr>
              <a:t>四）按城市更新区域评估的要求，为地区提供公共性设施或公共开放空间的，在原有地块建筑总量的基础上，可获得奖励，适当增加经营性建筑面积，鼓励集约节约用地。增加风貌保护对象的，可予建筑面积奖励。</a:t>
            </a:r>
          </a:p>
          <a:p>
            <a:pPr indent="360000">
              <a:lnSpc>
                <a:spcPct val="150000"/>
              </a:lnSpc>
              <a:buFont typeface="Wingdings" pitchFamily="2" charset="2"/>
              <a:buChar char="u"/>
            </a:pPr>
            <a:r>
              <a:rPr lang="zh-CN" altLang="en-US" dirty="0">
                <a:solidFill>
                  <a:schemeClr val="tx1">
                    <a:lumMod val="95000"/>
                    <a:lumOff val="5000"/>
                  </a:schemeClr>
                </a:solidFill>
              </a:rPr>
              <a:t>（五）因确有实施困难，在满足消防、安全等要求的前提下，按规定征询相关利益人意见后，经规划土地管理部门同意，部分地块的建筑密度、建筑退界和间距等可以按不低于现状水平控制。</a:t>
            </a:r>
          </a:p>
          <a:p>
            <a:pPr indent="360000">
              <a:lnSpc>
                <a:spcPct val="150000"/>
              </a:lnSpc>
              <a:buFont typeface="Wingdings" pitchFamily="2" charset="2"/>
              <a:buChar char="u"/>
            </a:pPr>
            <a:r>
              <a:rPr lang="zh-CN" altLang="en-US" dirty="0">
                <a:solidFill>
                  <a:schemeClr val="tx1">
                    <a:lumMod val="95000"/>
                    <a:lumOff val="5000"/>
                  </a:schemeClr>
                </a:solidFill>
              </a:rPr>
              <a:t>（六）城市更新中应当采用绿色、低碳、智能技术，实现节能环保高标准，加快低碳智慧城市建设。鼓励对建筑第五立面的生态化、景观化以及其他有益于增加公共价值的改造利用。</a:t>
            </a:r>
          </a:p>
          <a:p>
            <a:pPr indent="360000">
              <a:lnSpc>
                <a:spcPct val="150000"/>
              </a:lnSpc>
              <a:buFont typeface="Wingdings" pitchFamily="2" charset="2"/>
              <a:buChar char="u"/>
            </a:pPr>
            <a:endParaRPr lang="zh-CN" altLang="en-US" dirty="0" smtClean="0">
              <a:solidFill>
                <a:schemeClr val="tx1">
                  <a:lumMod val="95000"/>
                  <a:lumOff val="5000"/>
                </a:schemeClr>
              </a:solidFill>
            </a:endParaRPr>
          </a:p>
        </p:txBody>
      </p:sp>
    </p:spTree>
    <p:extLst>
      <p:ext uri="{BB962C8B-B14F-4D97-AF65-F5344CB8AC3E}">
        <p14:creationId xmlns:p14="http://schemas.microsoft.com/office/powerpoint/2010/main" val="32593111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357166"/>
            <a:ext cx="4629468" cy="754471"/>
            <a:chOff x="4618494" y="2653833"/>
            <a:chExt cx="4627801" cy="755163"/>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543543" cy="523700"/>
            </a:xfrm>
            <a:prstGeom prst="rect">
              <a:avLst/>
            </a:prstGeom>
          </p:spPr>
          <p:txBody>
            <a:bodyPr wrap="none">
              <a:spAutoFit/>
            </a:bodyPr>
            <a:lstStyle/>
            <a:p>
              <a:pPr eaLnBrk="1" hangingPunct="1">
                <a:defRPr/>
              </a:pPr>
              <a:r>
                <a:rPr lang="zh-CN" altLang="en-US" sz="2800" dirty="0" smtClean="0">
                  <a:solidFill>
                    <a:schemeClr val="bg1"/>
                  </a:solidFill>
                  <a:latin typeface="+mj-ea"/>
                  <a:ea typeface="+mj-ea"/>
                </a:rPr>
                <a:t>三</a:t>
              </a:r>
              <a:endParaRPr lang="zh-CN" altLang="en-US" sz="2800" dirty="0">
                <a:solidFill>
                  <a:schemeClr val="bg1"/>
                </a:solidFill>
                <a:latin typeface="+mj-ea"/>
                <a:ea typeface="+mj-ea"/>
              </a:endParaRPr>
            </a:p>
          </p:txBody>
        </p:sp>
        <p:sp>
          <p:nvSpPr>
            <p:cNvPr id="10" name="矩形 9"/>
            <p:cNvSpPr/>
            <p:nvPr/>
          </p:nvSpPr>
          <p:spPr>
            <a:xfrm>
              <a:off x="5472262" y="2900121"/>
              <a:ext cx="3774033" cy="508875"/>
            </a:xfrm>
            <a:prstGeom prst="rect">
              <a:avLst/>
            </a:prstGeom>
          </p:spPr>
          <p:txBody>
            <a:bodyPr wrap="none">
              <a:spAutoFit/>
            </a:bodyPr>
            <a:lstStyle/>
            <a:p>
              <a:pPr>
                <a:lnSpc>
                  <a:spcPct val="110000"/>
                </a:lnSpc>
                <a:spcBef>
                  <a:spcPct val="30000"/>
                </a:spcBef>
                <a:buSzPct val="65000"/>
                <a:defRPr/>
              </a:pPr>
              <a:r>
                <a:rPr lang="zh-CN" altLang="en-US" sz="2800" dirty="0">
                  <a:solidFill>
                    <a:schemeClr val="tx1">
                      <a:lumMod val="85000"/>
                      <a:lumOff val="15000"/>
                    </a:schemeClr>
                  </a:solidFill>
                  <a:latin typeface="+mj-ea"/>
                </a:rPr>
                <a:t>上海城市更新实施办法</a:t>
              </a:r>
            </a:p>
          </p:txBody>
        </p:sp>
      </p:grpSp>
      <p:sp>
        <p:nvSpPr>
          <p:cNvPr id="12" name="圆角矩形 11"/>
          <p:cNvSpPr/>
          <p:nvPr/>
        </p:nvSpPr>
        <p:spPr bwMode="auto">
          <a:xfrm>
            <a:off x="910875" y="1641481"/>
            <a:ext cx="7429552" cy="489060"/>
          </a:xfrm>
          <a:prstGeom prst="roundRect">
            <a:avLst/>
          </a:prstGeom>
          <a:solidFill>
            <a:srgbClr val="800000"/>
          </a:solidFill>
          <a:ln w="12700" cap="rnd">
            <a:noFill/>
            <a:prstDash val="solid"/>
            <a:round/>
            <a:headEnd/>
            <a:tailEnd/>
          </a:ln>
        </p:spPr>
        <p:txBody>
          <a:bodyPr wrap="square" lIns="36000" tIns="36000" rIns="36000" bIns="36000" rtlCol="0" anchor="ctr">
            <a:spAutoFit/>
          </a:bodyPr>
          <a:lstStyle/>
          <a:p>
            <a:pPr algn="ctr"/>
            <a:r>
              <a:rPr lang="zh-CN" altLang="en-US" sz="2400" b="1" dirty="0" smtClean="0">
                <a:solidFill>
                  <a:schemeClr val="bg1"/>
                </a:solidFill>
                <a:latin typeface="微软雅黑" pitchFamily="34" charset="-122"/>
                <a:ea typeface="微软雅黑" pitchFamily="34" charset="-122"/>
              </a:rPr>
              <a:t>区域评估要求</a:t>
            </a:r>
            <a:endParaRPr lang="zh-CN" altLang="en-US" sz="2400" b="1" dirty="0">
              <a:solidFill>
                <a:schemeClr val="bg1"/>
              </a:solidFill>
              <a:latin typeface="微软雅黑" pitchFamily="34" charset="-122"/>
              <a:ea typeface="微软雅黑" pitchFamily="34" charset="-122"/>
            </a:endParaRPr>
          </a:p>
        </p:txBody>
      </p:sp>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矩形 28"/>
          <p:cNvSpPr/>
          <p:nvPr/>
        </p:nvSpPr>
        <p:spPr>
          <a:xfrm>
            <a:off x="1000100" y="1641481"/>
            <a:ext cx="7434746" cy="4091775"/>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lnSpc>
                <a:spcPct val="150000"/>
              </a:lnSpc>
            </a:pPr>
            <a:endParaRPr lang="en-US" altLang="zh-CN" dirty="0" smtClean="0">
              <a:solidFill>
                <a:schemeClr val="tx1">
                  <a:lumMod val="95000"/>
                  <a:lumOff val="5000"/>
                </a:schemeClr>
              </a:solidFill>
            </a:endParaRPr>
          </a:p>
          <a:p>
            <a:pPr indent="360000">
              <a:lnSpc>
                <a:spcPct val="150000"/>
              </a:lnSpc>
            </a:pP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zh-CN" altLang="en-US" dirty="0">
                <a:solidFill>
                  <a:schemeClr val="tx1">
                    <a:lumMod val="95000"/>
                    <a:lumOff val="5000"/>
                  </a:schemeClr>
                </a:solidFill>
              </a:rPr>
              <a:t>经营性用地土地出让前根据规划实施评估，确定需要补充的公共空间和公共服务实施内容及规模，并纳入土地出让条件</a:t>
            </a:r>
            <a:r>
              <a:rPr lang="zh-CN" altLang="en-US" dirty="0" smtClean="0">
                <a:solidFill>
                  <a:schemeClr val="tx1">
                    <a:lumMod val="95000"/>
                    <a:lumOff val="5000"/>
                  </a:schemeClr>
                </a:solidFill>
              </a:rPr>
              <a:t>。</a:t>
            </a: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zh-CN" altLang="en-US" dirty="0" smtClean="0">
                <a:solidFill>
                  <a:schemeClr val="tx1">
                    <a:lumMod val="95000"/>
                    <a:lumOff val="5000"/>
                  </a:schemeClr>
                </a:solidFill>
              </a:rPr>
              <a:t>规划</a:t>
            </a:r>
            <a:r>
              <a:rPr lang="zh-CN" altLang="en-US" dirty="0">
                <a:solidFill>
                  <a:schemeClr val="tx1">
                    <a:lumMod val="95000"/>
                    <a:lumOff val="5000"/>
                  </a:schemeClr>
                </a:solidFill>
              </a:rPr>
              <a:t>实施评估要求应满足“拟出让地块将不小于</a:t>
            </a:r>
            <a:r>
              <a:rPr lang="en-US" altLang="zh-CN" dirty="0">
                <a:solidFill>
                  <a:schemeClr val="tx1">
                    <a:lumMod val="95000"/>
                    <a:lumOff val="5000"/>
                  </a:schemeClr>
                </a:solidFill>
              </a:rPr>
              <a:t>10%</a:t>
            </a:r>
            <a:r>
              <a:rPr lang="zh-CN" altLang="en-US" dirty="0">
                <a:solidFill>
                  <a:schemeClr val="tx1">
                    <a:lumMod val="95000"/>
                    <a:lumOff val="5000"/>
                  </a:schemeClr>
                </a:solidFill>
              </a:rPr>
              <a:t>的用地面积用作绿地或开放空间”或者“拟出让地块应将不小于</a:t>
            </a:r>
            <a:r>
              <a:rPr lang="en-US" altLang="zh-CN" dirty="0">
                <a:solidFill>
                  <a:schemeClr val="tx1">
                    <a:lumMod val="95000"/>
                    <a:lumOff val="5000"/>
                  </a:schemeClr>
                </a:solidFill>
              </a:rPr>
              <a:t>10%</a:t>
            </a:r>
            <a:r>
              <a:rPr lang="zh-CN" altLang="en-US" dirty="0">
                <a:solidFill>
                  <a:schemeClr val="tx1">
                    <a:lumMod val="95000"/>
                    <a:lumOff val="5000"/>
                  </a:schemeClr>
                </a:solidFill>
              </a:rPr>
              <a:t>的建筑面积用于公益性设施。”两条底线要求之一</a:t>
            </a:r>
            <a:r>
              <a:rPr lang="zh-CN" altLang="en-US" dirty="0" smtClean="0">
                <a:solidFill>
                  <a:schemeClr val="tx1">
                    <a:lumMod val="95000"/>
                    <a:lumOff val="5000"/>
                  </a:schemeClr>
                </a:solidFill>
              </a:rPr>
              <a:t>。</a:t>
            </a: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zh-CN" altLang="en-US" dirty="0" smtClean="0">
                <a:solidFill>
                  <a:schemeClr val="tx1">
                    <a:lumMod val="95000"/>
                    <a:lumOff val="5000"/>
                  </a:schemeClr>
                </a:solidFill>
              </a:rPr>
              <a:t>如果</a:t>
            </a:r>
            <a:r>
              <a:rPr lang="zh-CN" altLang="en-US" dirty="0">
                <a:solidFill>
                  <a:schemeClr val="tx1">
                    <a:lumMod val="95000"/>
                    <a:lumOff val="5000"/>
                  </a:schemeClr>
                </a:solidFill>
              </a:rPr>
              <a:t>同时增加公共空间和公共服务设施的，公共空间占地面积比例与公共服务设施建筑面积占比相加达到</a:t>
            </a:r>
            <a:r>
              <a:rPr lang="en-US" altLang="zh-CN" dirty="0">
                <a:solidFill>
                  <a:schemeClr val="tx1">
                    <a:lumMod val="95000"/>
                    <a:lumOff val="5000"/>
                  </a:schemeClr>
                </a:solidFill>
              </a:rPr>
              <a:t>10%</a:t>
            </a:r>
            <a:r>
              <a:rPr lang="zh-CN" altLang="en-US" dirty="0">
                <a:solidFill>
                  <a:schemeClr val="tx1">
                    <a:lumMod val="95000"/>
                    <a:lumOff val="5000"/>
                  </a:schemeClr>
                </a:solidFill>
              </a:rPr>
              <a:t>的要求也可</a:t>
            </a:r>
            <a:r>
              <a:rPr lang="zh-CN" altLang="en-US" dirty="0" smtClean="0">
                <a:solidFill>
                  <a:schemeClr val="tx1">
                    <a:lumMod val="95000"/>
                    <a:lumOff val="5000"/>
                  </a:schemeClr>
                </a:solidFill>
              </a:rPr>
              <a:t>。</a:t>
            </a: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zh-CN" altLang="en-US" dirty="0" smtClean="0">
                <a:solidFill>
                  <a:schemeClr val="tx1">
                    <a:lumMod val="95000"/>
                    <a:lumOff val="5000"/>
                  </a:schemeClr>
                </a:solidFill>
              </a:rPr>
              <a:t>评估</a:t>
            </a:r>
            <a:r>
              <a:rPr lang="zh-CN" altLang="en-US" dirty="0">
                <a:solidFill>
                  <a:schemeClr val="tx1">
                    <a:lumMod val="95000"/>
                    <a:lumOff val="5000"/>
                  </a:schemeClr>
                </a:solidFill>
              </a:rPr>
              <a:t>结论中优先补充公共绿地和公共空间，其次为公共服务设施。</a:t>
            </a:r>
          </a:p>
          <a:p>
            <a:pPr indent="360000">
              <a:lnSpc>
                <a:spcPct val="150000"/>
              </a:lnSpc>
              <a:buFont typeface="Wingdings" pitchFamily="2" charset="2"/>
              <a:buChar char="u"/>
            </a:pPr>
            <a:endParaRPr lang="zh-CN" altLang="en-US" dirty="0" smtClean="0">
              <a:solidFill>
                <a:schemeClr val="tx1">
                  <a:lumMod val="95000"/>
                  <a:lumOff val="5000"/>
                </a:schemeClr>
              </a:solidFill>
            </a:endParaRPr>
          </a:p>
        </p:txBody>
      </p:sp>
    </p:spTree>
    <p:extLst>
      <p:ext uri="{BB962C8B-B14F-4D97-AF65-F5344CB8AC3E}">
        <p14:creationId xmlns:p14="http://schemas.microsoft.com/office/powerpoint/2010/main" val="16616332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357166"/>
            <a:ext cx="4629468" cy="754471"/>
            <a:chOff x="4618494" y="2653833"/>
            <a:chExt cx="4627801" cy="755163"/>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543543" cy="523700"/>
            </a:xfrm>
            <a:prstGeom prst="rect">
              <a:avLst/>
            </a:prstGeom>
          </p:spPr>
          <p:txBody>
            <a:bodyPr wrap="none">
              <a:spAutoFit/>
            </a:bodyPr>
            <a:lstStyle/>
            <a:p>
              <a:pPr eaLnBrk="1" hangingPunct="1">
                <a:defRPr/>
              </a:pPr>
              <a:r>
                <a:rPr lang="zh-CN" altLang="en-US" sz="2800" dirty="0" smtClean="0">
                  <a:solidFill>
                    <a:schemeClr val="bg1"/>
                  </a:solidFill>
                  <a:latin typeface="+mj-ea"/>
                  <a:ea typeface="+mj-ea"/>
                </a:rPr>
                <a:t>三</a:t>
              </a:r>
              <a:endParaRPr lang="zh-CN" altLang="en-US" sz="2800" dirty="0">
                <a:solidFill>
                  <a:schemeClr val="bg1"/>
                </a:solidFill>
                <a:latin typeface="+mj-ea"/>
                <a:ea typeface="+mj-ea"/>
              </a:endParaRPr>
            </a:p>
          </p:txBody>
        </p:sp>
        <p:sp>
          <p:nvSpPr>
            <p:cNvPr id="10" name="矩形 9"/>
            <p:cNvSpPr/>
            <p:nvPr/>
          </p:nvSpPr>
          <p:spPr>
            <a:xfrm>
              <a:off x="5472262" y="2900121"/>
              <a:ext cx="3774033" cy="508875"/>
            </a:xfrm>
            <a:prstGeom prst="rect">
              <a:avLst/>
            </a:prstGeom>
          </p:spPr>
          <p:txBody>
            <a:bodyPr wrap="none">
              <a:spAutoFit/>
            </a:bodyPr>
            <a:lstStyle/>
            <a:p>
              <a:pPr>
                <a:lnSpc>
                  <a:spcPct val="110000"/>
                </a:lnSpc>
                <a:spcBef>
                  <a:spcPct val="30000"/>
                </a:spcBef>
                <a:buSzPct val="65000"/>
                <a:defRPr/>
              </a:pPr>
              <a:r>
                <a:rPr lang="zh-CN" altLang="en-US" sz="2800" dirty="0">
                  <a:solidFill>
                    <a:schemeClr val="tx1">
                      <a:lumMod val="85000"/>
                      <a:lumOff val="15000"/>
                    </a:schemeClr>
                  </a:solidFill>
                  <a:latin typeface="+mj-ea"/>
                </a:rPr>
                <a:t>上海城市更新实施办法</a:t>
              </a:r>
            </a:p>
          </p:txBody>
        </p:sp>
      </p:grpSp>
      <p:sp>
        <p:nvSpPr>
          <p:cNvPr id="12" name="圆角矩形 11"/>
          <p:cNvSpPr/>
          <p:nvPr/>
        </p:nvSpPr>
        <p:spPr bwMode="auto">
          <a:xfrm>
            <a:off x="1005294" y="1412776"/>
            <a:ext cx="7429552" cy="489060"/>
          </a:xfrm>
          <a:prstGeom prst="roundRect">
            <a:avLst/>
          </a:prstGeom>
          <a:solidFill>
            <a:srgbClr val="800000"/>
          </a:solidFill>
          <a:ln w="12700" cap="rnd">
            <a:noFill/>
            <a:prstDash val="solid"/>
            <a:round/>
            <a:headEnd/>
            <a:tailEnd/>
          </a:ln>
        </p:spPr>
        <p:txBody>
          <a:bodyPr wrap="square" lIns="36000" tIns="36000" rIns="36000" bIns="36000" rtlCol="0" anchor="ctr">
            <a:spAutoFit/>
          </a:bodyPr>
          <a:lstStyle/>
          <a:p>
            <a:pPr algn="ctr"/>
            <a:r>
              <a:rPr lang="zh-CN" altLang="en-US" sz="2400" b="1" dirty="0">
                <a:solidFill>
                  <a:schemeClr val="bg1"/>
                </a:solidFill>
                <a:latin typeface="微软雅黑" pitchFamily="34" charset="-122"/>
                <a:ea typeface="微软雅黑" pitchFamily="34" charset="-122"/>
              </a:rPr>
              <a:t>关于绿地和开放空间</a:t>
            </a:r>
            <a:endParaRPr lang="zh-CN" altLang="en-US" sz="2400" b="1" dirty="0">
              <a:solidFill>
                <a:schemeClr val="bg1"/>
              </a:solidFill>
              <a:latin typeface="微软雅黑" pitchFamily="34" charset="-122"/>
              <a:ea typeface="微软雅黑" pitchFamily="34" charset="-122"/>
            </a:endParaRPr>
          </a:p>
        </p:txBody>
      </p:sp>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矩形 28"/>
          <p:cNvSpPr/>
          <p:nvPr/>
        </p:nvSpPr>
        <p:spPr>
          <a:xfrm>
            <a:off x="1000100" y="1340768"/>
            <a:ext cx="7434746" cy="4752528"/>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lnSpc>
                <a:spcPct val="150000"/>
              </a:lnSpc>
            </a:pPr>
            <a:endParaRPr lang="en-US" altLang="zh-CN" dirty="0" smtClean="0">
              <a:solidFill>
                <a:schemeClr val="tx1">
                  <a:lumMod val="95000"/>
                  <a:lumOff val="5000"/>
                </a:schemeClr>
              </a:solidFill>
            </a:endParaRPr>
          </a:p>
          <a:p>
            <a:pPr indent="360000">
              <a:lnSpc>
                <a:spcPct val="150000"/>
              </a:lnSpc>
            </a:pP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zh-CN" altLang="en-US" dirty="0">
                <a:solidFill>
                  <a:schemeClr val="tx1">
                    <a:lumMod val="95000"/>
                    <a:lumOff val="5000"/>
                  </a:schemeClr>
                </a:solidFill>
              </a:rPr>
              <a:t>拟出让地块评估明确要求提供的绿地或开放空间，短边宽度一般不小于</a:t>
            </a:r>
            <a:r>
              <a:rPr lang="en-US" altLang="zh-CN" dirty="0">
                <a:solidFill>
                  <a:schemeClr val="tx1">
                    <a:lumMod val="95000"/>
                    <a:lumOff val="5000"/>
                  </a:schemeClr>
                </a:solidFill>
              </a:rPr>
              <a:t>12</a:t>
            </a:r>
            <a:r>
              <a:rPr lang="zh-CN" altLang="en-US" dirty="0">
                <a:solidFill>
                  <a:schemeClr val="tx1">
                    <a:lumMod val="95000"/>
                    <a:lumOff val="5000"/>
                  </a:schemeClr>
                </a:solidFill>
              </a:rPr>
              <a:t>米，并临路布局。</a:t>
            </a:r>
          </a:p>
          <a:p>
            <a:pPr indent="360000">
              <a:lnSpc>
                <a:spcPct val="150000"/>
              </a:lnSpc>
              <a:buFont typeface="Wingdings" pitchFamily="2" charset="2"/>
              <a:buChar char="u"/>
            </a:pPr>
            <a:r>
              <a:rPr lang="zh-CN" altLang="en-US" dirty="0">
                <a:solidFill>
                  <a:schemeClr val="tx1">
                    <a:lumMod val="95000"/>
                    <a:lumOff val="5000"/>
                  </a:schemeClr>
                </a:solidFill>
              </a:rPr>
              <a:t>住宅地块绿地和开放空间在建成后产权无偿移交政府，用地性质转变为公共绿地，由政府负责运营管理。其它用地的绿地和开放空间在建成后产权归土地受让人，由土地受让人负责运营管理，但须保证</a:t>
            </a:r>
            <a:r>
              <a:rPr lang="en-US" altLang="zh-CN" dirty="0">
                <a:solidFill>
                  <a:schemeClr val="tx1">
                    <a:lumMod val="95000"/>
                    <a:lumOff val="5000"/>
                  </a:schemeClr>
                </a:solidFill>
              </a:rPr>
              <a:t>24</a:t>
            </a:r>
            <a:r>
              <a:rPr lang="zh-CN" altLang="en-US" dirty="0">
                <a:solidFill>
                  <a:schemeClr val="tx1">
                    <a:lumMod val="95000"/>
                    <a:lumOff val="5000"/>
                  </a:schemeClr>
                </a:solidFill>
              </a:rPr>
              <a:t>小时向公众开放。</a:t>
            </a:r>
          </a:p>
          <a:p>
            <a:pPr indent="360000">
              <a:lnSpc>
                <a:spcPct val="150000"/>
              </a:lnSpc>
              <a:buFont typeface="Wingdings" pitchFamily="2" charset="2"/>
              <a:buChar char="u"/>
            </a:pPr>
            <a:r>
              <a:rPr lang="zh-CN" altLang="en-US" dirty="0">
                <a:solidFill>
                  <a:schemeClr val="tx1">
                    <a:lumMod val="95000"/>
                    <a:lumOff val="5000"/>
                  </a:schemeClr>
                </a:solidFill>
              </a:rPr>
              <a:t>绿地和开放空间鼓励种植乔木，原则上乔木覆盖率不低于</a:t>
            </a:r>
            <a:r>
              <a:rPr lang="en-US" altLang="zh-CN" dirty="0">
                <a:solidFill>
                  <a:schemeClr val="tx1">
                    <a:lumMod val="95000"/>
                    <a:lumOff val="5000"/>
                  </a:schemeClr>
                </a:solidFill>
              </a:rPr>
              <a:t>50%</a:t>
            </a:r>
            <a:r>
              <a:rPr lang="zh-CN" altLang="en-US" dirty="0">
                <a:solidFill>
                  <a:schemeClr val="tx1">
                    <a:lumMod val="95000"/>
                    <a:lumOff val="5000"/>
                  </a:schemeClr>
                </a:solidFill>
              </a:rPr>
              <a:t>。绿地和开放空间中应设置公共艺术作品（设施），包括城市雕塑、装置艺术，经艺术化处理的城市家具和公共设施等。通过评估，应明确公共开放空间中公共艺术作品的建设要求</a:t>
            </a:r>
            <a:endParaRPr lang="zh-CN" altLang="en-US" dirty="0" smtClean="0">
              <a:solidFill>
                <a:schemeClr val="tx1">
                  <a:lumMod val="95000"/>
                  <a:lumOff val="5000"/>
                </a:schemeClr>
              </a:solidFill>
            </a:endParaRPr>
          </a:p>
        </p:txBody>
      </p:sp>
    </p:spTree>
    <p:extLst>
      <p:ext uri="{BB962C8B-B14F-4D97-AF65-F5344CB8AC3E}">
        <p14:creationId xmlns:p14="http://schemas.microsoft.com/office/powerpoint/2010/main" val="2810480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357166"/>
            <a:ext cx="4629468" cy="754471"/>
            <a:chOff x="4618494" y="2653833"/>
            <a:chExt cx="4627801" cy="755163"/>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543543" cy="523700"/>
            </a:xfrm>
            <a:prstGeom prst="rect">
              <a:avLst/>
            </a:prstGeom>
          </p:spPr>
          <p:txBody>
            <a:bodyPr wrap="none">
              <a:spAutoFit/>
            </a:bodyPr>
            <a:lstStyle/>
            <a:p>
              <a:pPr eaLnBrk="1" hangingPunct="1">
                <a:defRPr/>
              </a:pPr>
              <a:r>
                <a:rPr lang="zh-CN" altLang="en-US" sz="2800" dirty="0" smtClean="0">
                  <a:solidFill>
                    <a:schemeClr val="bg1"/>
                  </a:solidFill>
                  <a:latin typeface="+mj-ea"/>
                  <a:ea typeface="+mj-ea"/>
                </a:rPr>
                <a:t>三</a:t>
              </a:r>
              <a:endParaRPr lang="zh-CN" altLang="en-US" sz="2800" dirty="0">
                <a:solidFill>
                  <a:schemeClr val="bg1"/>
                </a:solidFill>
                <a:latin typeface="+mj-ea"/>
                <a:ea typeface="+mj-ea"/>
              </a:endParaRPr>
            </a:p>
          </p:txBody>
        </p:sp>
        <p:sp>
          <p:nvSpPr>
            <p:cNvPr id="10" name="矩形 9"/>
            <p:cNvSpPr/>
            <p:nvPr/>
          </p:nvSpPr>
          <p:spPr>
            <a:xfrm>
              <a:off x="5472262" y="2900121"/>
              <a:ext cx="3774033" cy="508875"/>
            </a:xfrm>
            <a:prstGeom prst="rect">
              <a:avLst/>
            </a:prstGeom>
          </p:spPr>
          <p:txBody>
            <a:bodyPr wrap="none">
              <a:spAutoFit/>
            </a:bodyPr>
            <a:lstStyle/>
            <a:p>
              <a:pPr>
                <a:lnSpc>
                  <a:spcPct val="110000"/>
                </a:lnSpc>
                <a:spcBef>
                  <a:spcPct val="30000"/>
                </a:spcBef>
                <a:buSzPct val="65000"/>
                <a:defRPr/>
              </a:pPr>
              <a:r>
                <a:rPr lang="zh-CN" altLang="en-US" sz="2800" dirty="0">
                  <a:solidFill>
                    <a:schemeClr val="tx1">
                      <a:lumMod val="85000"/>
                      <a:lumOff val="15000"/>
                    </a:schemeClr>
                  </a:solidFill>
                  <a:latin typeface="+mj-ea"/>
                </a:rPr>
                <a:t>上海城市更新实施办法</a:t>
              </a:r>
            </a:p>
          </p:txBody>
        </p:sp>
      </p:grpSp>
      <p:sp>
        <p:nvSpPr>
          <p:cNvPr id="12" name="圆角矩形 11"/>
          <p:cNvSpPr/>
          <p:nvPr/>
        </p:nvSpPr>
        <p:spPr bwMode="auto">
          <a:xfrm>
            <a:off x="1030880" y="1412776"/>
            <a:ext cx="7429552" cy="489060"/>
          </a:xfrm>
          <a:prstGeom prst="roundRect">
            <a:avLst/>
          </a:prstGeom>
          <a:solidFill>
            <a:srgbClr val="800000"/>
          </a:solidFill>
          <a:ln w="12700" cap="rnd">
            <a:noFill/>
            <a:prstDash val="solid"/>
            <a:round/>
            <a:headEnd/>
            <a:tailEnd/>
          </a:ln>
        </p:spPr>
        <p:txBody>
          <a:bodyPr wrap="square" lIns="36000" tIns="36000" rIns="36000" bIns="36000" rtlCol="0" anchor="ctr">
            <a:spAutoFit/>
          </a:bodyPr>
          <a:lstStyle/>
          <a:p>
            <a:pPr algn="ctr"/>
            <a:r>
              <a:rPr lang="zh-CN" altLang="en-US" sz="2400" b="1" dirty="0">
                <a:solidFill>
                  <a:schemeClr val="bg1"/>
                </a:solidFill>
                <a:latin typeface="微软雅黑" pitchFamily="34" charset="-122"/>
                <a:ea typeface="微软雅黑" pitchFamily="34" charset="-122"/>
              </a:rPr>
              <a:t>关于公共服务配套设施</a:t>
            </a:r>
            <a:endParaRPr lang="zh-CN" altLang="en-US" sz="2400" b="1" dirty="0">
              <a:solidFill>
                <a:schemeClr val="bg1"/>
              </a:solidFill>
              <a:latin typeface="微软雅黑" pitchFamily="34" charset="-122"/>
              <a:ea typeface="微软雅黑" pitchFamily="34" charset="-122"/>
            </a:endParaRPr>
          </a:p>
        </p:txBody>
      </p:sp>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矩形 28"/>
          <p:cNvSpPr/>
          <p:nvPr/>
        </p:nvSpPr>
        <p:spPr>
          <a:xfrm>
            <a:off x="1000100" y="1433751"/>
            <a:ext cx="7434746" cy="4803561"/>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lnSpc>
                <a:spcPct val="150000"/>
              </a:lnSpc>
            </a:pPr>
            <a:endParaRPr lang="en-US" altLang="zh-CN" dirty="0" smtClean="0">
              <a:solidFill>
                <a:schemeClr val="tx1">
                  <a:lumMod val="95000"/>
                  <a:lumOff val="5000"/>
                </a:schemeClr>
              </a:solidFill>
            </a:endParaRPr>
          </a:p>
          <a:p>
            <a:pPr indent="360000">
              <a:lnSpc>
                <a:spcPct val="150000"/>
              </a:lnSpc>
            </a:pP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zh-CN" altLang="en-US" dirty="0">
                <a:solidFill>
                  <a:schemeClr val="tx1">
                    <a:lumMod val="95000"/>
                    <a:lumOff val="5000"/>
                  </a:schemeClr>
                </a:solidFill>
              </a:rPr>
              <a:t>拟出让地块评估明确要求提供的公益性设施，应布局在建筑物三层以下，且临街布置，方便到达。新增公益性服务设施建成后产权移交政府。</a:t>
            </a:r>
          </a:p>
          <a:p>
            <a:pPr indent="360000">
              <a:lnSpc>
                <a:spcPct val="150000"/>
              </a:lnSpc>
              <a:buFont typeface="Wingdings" pitchFamily="2" charset="2"/>
              <a:buChar char="u"/>
            </a:pPr>
            <a:r>
              <a:rPr lang="zh-CN" altLang="en-US" dirty="0">
                <a:solidFill>
                  <a:schemeClr val="tx1">
                    <a:lumMod val="95000"/>
                    <a:lumOff val="5000"/>
                  </a:schemeClr>
                </a:solidFill>
              </a:rPr>
              <a:t>经规划评估新增的公益性服务设施建筑面积不计入控详规划地块容积率。</a:t>
            </a:r>
          </a:p>
          <a:p>
            <a:pPr indent="360000">
              <a:lnSpc>
                <a:spcPct val="150000"/>
              </a:lnSpc>
              <a:buFont typeface="Wingdings" pitchFamily="2" charset="2"/>
              <a:buChar char="u"/>
            </a:pPr>
            <a:r>
              <a:rPr lang="zh-CN" altLang="en-US" dirty="0">
                <a:solidFill>
                  <a:schemeClr val="tx1">
                    <a:lumMod val="95000"/>
                    <a:lumOff val="5000"/>
                  </a:schemeClr>
                </a:solidFill>
              </a:rPr>
              <a:t>经评估，应明确新增的公共服务配套设施的内容和规模，并应优先补充现状设施的短板。其中公益性服务设施不包含业委会、物业管理用房。在评估阶段不能完全确定设施内容和规模的，可在土地出让条件中明确新增公共服务设施的规模，在建设项目管理阶段进一步细化明确。</a:t>
            </a:r>
          </a:p>
          <a:p>
            <a:pPr indent="360000">
              <a:lnSpc>
                <a:spcPct val="150000"/>
              </a:lnSpc>
              <a:buFont typeface="Wingdings" pitchFamily="2" charset="2"/>
              <a:buChar char="u"/>
            </a:pPr>
            <a:r>
              <a:rPr lang="zh-CN" altLang="en-US" dirty="0">
                <a:solidFill>
                  <a:schemeClr val="tx1">
                    <a:lumMod val="95000"/>
                    <a:lumOff val="5000"/>
                  </a:schemeClr>
                </a:solidFill>
              </a:rPr>
              <a:t>拟出让地块完全为保障性住房的，新增公共服务配套设施建筑面积不能满足地上总建筑面积</a:t>
            </a:r>
            <a:r>
              <a:rPr lang="en-US" altLang="zh-CN" dirty="0">
                <a:solidFill>
                  <a:schemeClr val="tx1">
                    <a:lumMod val="95000"/>
                    <a:lumOff val="5000"/>
                  </a:schemeClr>
                </a:solidFill>
              </a:rPr>
              <a:t>10%</a:t>
            </a:r>
            <a:r>
              <a:rPr lang="zh-CN" altLang="en-US" dirty="0">
                <a:solidFill>
                  <a:schemeClr val="tx1">
                    <a:lumMod val="95000"/>
                    <a:lumOff val="5000"/>
                  </a:schemeClr>
                </a:solidFill>
              </a:rPr>
              <a:t>的，须由区规土部门出具情况说明。</a:t>
            </a:r>
          </a:p>
        </p:txBody>
      </p:sp>
    </p:spTree>
    <p:extLst>
      <p:ext uri="{BB962C8B-B14F-4D97-AF65-F5344CB8AC3E}">
        <p14:creationId xmlns:p14="http://schemas.microsoft.com/office/powerpoint/2010/main" val="3024567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357166"/>
            <a:ext cx="4629468" cy="754471"/>
            <a:chOff x="4618494" y="2653833"/>
            <a:chExt cx="4627801" cy="755163"/>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543543" cy="523700"/>
            </a:xfrm>
            <a:prstGeom prst="rect">
              <a:avLst/>
            </a:prstGeom>
          </p:spPr>
          <p:txBody>
            <a:bodyPr wrap="none">
              <a:spAutoFit/>
            </a:bodyPr>
            <a:lstStyle/>
            <a:p>
              <a:pPr eaLnBrk="1" hangingPunct="1">
                <a:defRPr/>
              </a:pPr>
              <a:r>
                <a:rPr lang="zh-CN" altLang="en-US" sz="2800" dirty="0" smtClean="0">
                  <a:solidFill>
                    <a:schemeClr val="bg1"/>
                  </a:solidFill>
                  <a:latin typeface="+mj-ea"/>
                  <a:ea typeface="+mj-ea"/>
                </a:rPr>
                <a:t>三</a:t>
              </a:r>
              <a:endParaRPr lang="zh-CN" altLang="en-US" sz="2800" dirty="0">
                <a:solidFill>
                  <a:schemeClr val="bg1"/>
                </a:solidFill>
                <a:latin typeface="+mj-ea"/>
                <a:ea typeface="+mj-ea"/>
              </a:endParaRPr>
            </a:p>
          </p:txBody>
        </p:sp>
        <p:sp>
          <p:nvSpPr>
            <p:cNvPr id="10" name="矩形 9"/>
            <p:cNvSpPr/>
            <p:nvPr/>
          </p:nvSpPr>
          <p:spPr>
            <a:xfrm>
              <a:off x="5472262" y="2900121"/>
              <a:ext cx="3774033" cy="508875"/>
            </a:xfrm>
            <a:prstGeom prst="rect">
              <a:avLst/>
            </a:prstGeom>
          </p:spPr>
          <p:txBody>
            <a:bodyPr wrap="none">
              <a:spAutoFit/>
            </a:bodyPr>
            <a:lstStyle/>
            <a:p>
              <a:pPr>
                <a:lnSpc>
                  <a:spcPct val="110000"/>
                </a:lnSpc>
                <a:spcBef>
                  <a:spcPct val="30000"/>
                </a:spcBef>
                <a:buSzPct val="65000"/>
                <a:defRPr/>
              </a:pPr>
              <a:r>
                <a:rPr lang="zh-CN" altLang="en-US" sz="2800" dirty="0">
                  <a:solidFill>
                    <a:schemeClr val="tx1">
                      <a:lumMod val="85000"/>
                      <a:lumOff val="15000"/>
                    </a:schemeClr>
                  </a:solidFill>
                  <a:latin typeface="+mj-ea"/>
                </a:rPr>
                <a:t>上海城市更新实施办法</a:t>
              </a:r>
            </a:p>
          </p:txBody>
        </p:sp>
      </p:grpSp>
      <p:sp>
        <p:nvSpPr>
          <p:cNvPr id="12" name="圆角矩形 11"/>
          <p:cNvSpPr/>
          <p:nvPr/>
        </p:nvSpPr>
        <p:spPr bwMode="auto">
          <a:xfrm>
            <a:off x="1000100" y="1302787"/>
            <a:ext cx="7429552" cy="489060"/>
          </a:xfrm>
          <a:prstGeom prst="roundRect">
            <a:avLst/>
          </a:prstGeom>
          <a:solidFill>
            <a:srgbClr val="800000"/>
          </a:solidFill>
          <a:ln w="12700" cap="rnd">
            <a:noFill/>
            <a:prstDash val="solid"/>
            <a:round/>
            <a:headEnd/>
            <a:tailEnd/>
          </a:ln>
        </p:spPr>
        <p:txBody>
          <a:bodyPr wrap="square" lIns="36000" tIns="36000" rIns="36000" bIns="36000" rtlCol="0" anchor="ctr">
            <a:spAutoFit/>
          </a:bodyPr>
          <a:lstStyle/>
          <a:p>
            <a:pPr algn="ctr"/>
            <a:r>
              <a:rPr lang="zh-CN" altLang="en-US" sz="2400" b="1" dirty="0" smtClean="0">
                <a:solidFill>
                  <a:schemeClr val="bg1"/>
                </a:solidFill>
                <a:latin typeface="微软雅黑" pitchFamily="34" charset="-122"/>
                <a:ea typeface="微软雅黑" pitchFamily="34" charset="-122"/>
              </a:rPr>
              <a:t>（六）土地政策</a:t>
            </a:r>
            <a:endParaRPr lang="zh-CN" altLang="en-US" sz="2400" b="1" dirty="0">
              <a:solidFill>
                <a:schemeClr val="bg1"/>
              </a:solidFill>
              <a:latin typeface="微软雅黑" pitchFamily="34" charset="-122"/>
              <a:ea typeface="微软雅黑" pitchFamily="34" charset="-122"/>
            </a:endParaRPr>
          </a:p>
        </p:txBody>
      </p:sp>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矩形 28"/>
          <p:cNvSpPr/>
          <p:nvPr/>
        </p:nvSpPr>
        <p:spPr>
          <a:xfrm>
            <a:off x="1000100" y="1267736"/>
            <a:ext cx="7434746" cy="5113592"/>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lnSpc>
                <a:spcPct val="150000"/>
              </a:lnSpc>
            </a:pPr>
            <a:endParaRPr lang="en-US" altLang="zh-CN" dirty="0" smtClean="0">
              <a:solidFill>
                <a:schemeClr val="tx1">
                  <a:lumMod val="95000"/>
                  <a:lumOff val="5000"/>
                </a:schemeClr>
              </a:solidFill>
            </a:endParaRPr>
          </a:p>
          <a:p>
            <a:pPr indent="360000">
              <a:lnSpc>
                <a:spcPct val="150000"/>
              </a:lnSpc>
            </a:pP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zh-CN" altLang="en-US" dirty="0">
                <a:solidFill>
                  <a:schemeClr val="tx1">
                    <a:lumMod val="95000"/>
                    <a:lumOff val="5000"/>
                  </a:schemeClr>
                </a:solidFill>
              </a:rPr>
              <a:t>（一）现有物业权利人或者联合体为主进行更新增加建筑量和改变使用性质的，可以采取存量补地价的方式。城市更新项目周边不具备独立开发条件的零星土地，可以以扩大用地方式结合城市更新项目整体开发。</a:t>
            </a:r>
          </a:p>
          <a:p>
            <a:pPr indent="360000">
              <a:lnSpc>
                <a:spcPct val="150000"/>
              </a:lnSpc>
              <a:buFont typeface="Wingdings" pitchFamily="2" charset="2"/>
              <a:buChar char="u"/>
            </a:pPr>
            <a:r>
              <a:rPr lang="zh-CN" altLang="en-US" dirty="0">
                <a:solidFill>
                  <a:schemeClr val="tx1">
                    <a:lumMod val="95000"/>
                    <a:lumOff val="5000"/>
                  </a:schemeClr>
                </a:solidFill>
              </a:rPr>
              <a:t>（二）城市更新项目的土地使用条件应当根据经批准的控制性详细规划确定。以拆除重建方式实施的，可以重新设定出让年期；以改建扩建方式实施的，其中不涉及用途改变的，其出让年期与原出让合同保持一致，涉及用途改变的，增加用途部分的出让年期不得超过相应用途国家规定的最高出让年期。</a:t>
            </a:r>
            <a:r>
              <a:rPr lang="zh-CN" altLang="en-US" dirty="0">
                <a:solidFill>
                  <a:srgbClr val="FF0000"/>
                </a:solidFill>
              </a:rPr>
              <a:t>现有物业权利人或者物业权利人组成的联合体，应当按照新土地使用条件下土地使用权市场价格与原土地使用条件下剩余年期土地使用权市场价格的差额，补缴土地出让价款</a:t>
            </a:r>
            <a:r>
              <a:rPr lang="zh-CN" altLang="en-US" dirty="0">
                <a:solidFill>
                  <a:schemeClr val="tx1">
                    <a:lumMod val="95000"/>
                    <a:lumOff val="5000"/>
                  </a:schemeClr>
                </a:solidFill>
              </a:rPr>
              <a:t>。</a:t>
            </a:r>
          </a:p>
          <a:p>
            <a:pPr indent="360000">
              <a:lnSpc>
                <a:spcPct val="150000"/>
              </a:lnSpc>
              <a:buFont typeface="Wingdings" pitchFamily="2" charset="2"/>
              <a:buChar char="u"/>
            </a:pPr>
            <a:endParaRPr lang="zh-CN" altLang="en-US" dirty="0" smtClean="0">
              <a:solidFill>
                <a:schemeClr val="tx1">
                  <a:lumMod val="95000"/>
                  <a:lumOff val="5000"/>
                </a:schemeClr>
              </a:solidFill>
            </a:endParaRPr>
          </a:p>
        </p:txBody>
      </p:sp>
    </p:spTree>
    <p:extLst>
      <p:ext uri="{BB962C8B-B14F-4D97-AF65-F5344CB8AC3E}">
        <p14:creationId xmlns:p14="http://schemas.microsoft.com/office/powerpoint/2010/main" val="6130917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357166"/>
            <a:ext cx="4629468" cy="754471"/>
            <a:chOff x="4618494" y="2653833"/>
            <a:chExt cx="4627801" cy="755163"/>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543543" cy="523700"/>
            </a:xfrm>
            <a:prstGeom prst="rect">
              <a:avLst/>
            </a:prstGeom>
          </p:spPr>
          <p:txBody>
            <a:bodyPr wrap="none">
              <a:spAutoFit/>
            </a:bodyPr>
            <a:lstStyle/>
            <a:p>
              <a:pPr eaLnBrk="1" hangingPunct="1">
                <a:defRPr/>
              </a:pPr>
              <a:r>
                <a:rPr lang="zh-CN" altLang="en-US" sz="2800" dirty="0" smtClean="0">
                  <a:solidFill>
                    <a:schemeClr val="bg1"/>
                  </a:solidFill>
                  <a:latin typeface="+mj-ea"/>
                  <a:ea typeface="+mj-ea"/>
                </a:rPr>
                <a:t>三</a:t>
              </a:r>
              <a:endParaRPr lang="zh-CN" altLang="en-US" sz="2800" dirty="0">
                <a:solidFill>
                  <a:schemeClr val="bg1"/>
                </a:solidFill>
                <a:latin typeface="+mj-ea"/>
                <a:ea typeface="+mj-ea"/>
              </a:endParaRPr>
            </a:p>
          </p:txBody>
        </p:sp>
        <p:sp>
          <p:nvSpPr>
            <p:cNvPr id="10" name="矩形 9"/>
            <p:cNvSpPr/>
            <p:nvPr/>
          </p:nvSpPr>
          <p:spPr>
            <a:xfrm>
              <a:off x="5472262" y="2900121"/>
              <a:ext cx="3774033" cy="508875"/>
            </a:xfrm>
            <a:prstGeom prst="rect">
              <a:avLst/>
            </a:prstGeom>
          </p:spPr>
          <p:txBody>
            <a:bodyPr wrap="none">
              <a:spAutoFit/>
            </a:bodyPr>
            <a:lstStyle/>
            <a:p>
              <a:pPr>
                <a:lnSpc>
                  <a:spcPct val="110000"/>
                </a:lnSpc>
                <a:spcBef>
                  <a:spcPct val="30000"/>
                </a:spcBef>
                <a:buSzPct val="65000"/>
                <a:defRPr/>
              </a:pPr>
              <a:r>
                <a:rPr lang="zh-CN" altLang="en-US" sz="2800" dirty="0">
                  <a:solidFill>
                    <a:schemeClr val="tx1">
                      <a:lumMod val="85000"/>
                      <a:lumOff val="15000"/>
                    </a:schemeClr>
                  </a:solidFill>
                  <a:latin typeface="+mj-ea"/>
                </a:rPr>
                <a:t>上海城市更新实施办法</a:t>
              </a:r>
            </a:p>
          </p:txBody>
        </p:sp>
      </p:grpSp>
      <p:sp>
        <p:nvSpPr>
          <p:cNvPr id="12" name="圆角矩形 11"/>
          <p:cNvSpPr/>
          <p:nvPr/>
        </p:nvSpPr>
        <p:spPr bwMode="auto">
          <a:xfrm>
            <a:off x="1000100" y="1302787"/>
            <a:ext cx="7429552" cy="489060"/>
          </a:xfrm>
          <a:prstGeom prst="roundRect">
            <a:avLst/>
          </a:prstGeom>
          <a:solidFill>
            <a:srgbClr val="800000"/>
          </a:solidFill>
          <a:ln w="12700" cap="rnd">
            <a:noFill/>
            <a:prstDash val="solid"/>
            <a:round/>
            <a:headEnd/>
            <a:tailEnd/>
          </a:ln>
        </p:spPr>
        <p:txBody>
          <a:bodyPr wrap="square" lIns="36000" tIns="36000" rIns="36000" bIns="36000" rtlCol="0" anchor="ctr">
            <a:spAutoFit/>
          </a:bodyPr>
          <a:lstStyle/>
          <a:p>
            <a:pPr algn="ctr"/>
            <a:r>
              <a:rPr lang="zh-CN" altLang="en-US" sz="2400" b="1" dirty="0" smtClean="0">
                <a:solidFill>
                  <a:schemeClr val="bg1"/>
                </a:solidFill>
                <a:latin typeface="微软雅黑" pitchFamily="34" charset="-122"/>
                <a:ea typeface="微软雅黑" pitchFamily="34" charset="-122"/>
              </a:rPr>
              <a:t>（六）土地政策</a:t>
            </a:r>
            <a:endParaRPr lang="zh-CN" altLang="en-US" sz="2400" b="1" dirty="0">
              <a:solidFill>
                <a:schemeClr val="bg1"/>
              </a:solidFill>
              <a:latin typeface="微软雅黑" pitchFamily="34" charset="-122"/>
              <a:ea typeface="微软雅黑" pitchFamily="34" charset="-122"/>
            </a:endParaRPr>
          </a:p>
        </p:txBody>
      </p:sp>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矩形 28"/>
          <p:cNvSpPr/>
          <p:nvPr/>
        </p:nvSpPr>
        <p:spPr>
          <a:xfrm>
            <a:off x="1000100" y="1267736"/>
            <a:ext cx="7434746" cy="4825560"/>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lnSpc>
                <a:spcPct val="150000"/>
              </a:lnSpc>
            </a:pPr>
            <a:endParaRPr lang="en-US" altLang="zh-CN" dirty="0" smtClean="0">
              <a:solidFill>
                <a:schemeClr val="tx1">
                  <a:lumMod val="95000"/>
                  <a:lumOff val="5000"/>
                </a:schemeClr>
              </a:solidFill>
            </a:endParaRPr>
          </a:p>
          <a:p>
            <a:pPr indent="360000">
              <a:lnSpc>
                <a:spcPct val="150000"/>
              </a:lnSpc>
              <a:buFont typeface="Wingdings" pitchFamily="2" charset="2"/>
              <a:buChar char="u"/>
            </a:pPr>
            <a:r>
              <a:rPr lang="zh-CN" altLang="en-US" dirty="0" smtClean="0">
                <a:solidFill>
                  <a:schemeClr val="tx1">
                    <a:lumMod val="95000"/>
                    <a:lumOff val="5000"/>
                  </a:schemeClr>
                </a:solidFill>
              </a:rPr>
              <a:t>（</a:t>
            </a:r>
            <a:r>
              <a:rPr lang="zh-CN" altLang="en-US" dirty="0">
                <a:solidFill>
                  <a:schemeClr val="tx1">
                    <a:lumMod val="95000"/>
                    <a:lumOff val="5000"/>
                  </a:schemeClr>
                </a:solidFill>
              </a:rPr>
              <a:t>三）城市更新按照存量补地价方式补缴土地出让金的，市、区政府取得的土地出让收入，在计提国家和本市有关专项资金后，剩余部分由各区统筹安排，用于城市更新和基础设施建设等。对纳入城市更新的地块，免征城市基础设施配套费等各种行政事业收费，电力、通信、市政公用事业等企业适当降低经营性收费。</a:t>
            </a:r>
          </a:p>
          <a:p>
            <a:pPr indent="360000">
              <a:lnSpc>
                <a:spcPct val="150000"/>
              </a:lnSpc>
              <a:buFont typeface="Wingdings" pitchFamily="2" charset="2"/>
              <a:buChar char="u"/>
            </a:pPr>
            <a:r>
              <a:rPr lang="zh-CN" altLang="en-US" dirty="0">
                <a:solidFill>
                  <a:schemeClr val="tx1">
                    <a:lumMod val="95000"/>
                    <a:lumOff val="5000"/>
                  </a:schemeClr>
                </a:solidFill>
              </a:rPr>
              <a:t>（四）城市更新的风貌保护项目，参照旧区改造的相关规定，享受房屋征收、财税减免等优惠政策。</a:t>
            </a:r>
          </a:p>
          <a:p>
            <a:pPr indent="360000">
              <a:lnSpc>
                <a:spcPct val="150000"/>
              </a:lnSpc>
              <a:buFont typeface="Wingdings" pitchFamily="2" charset="2"/>
              <a:buChar char="u"/>
            </a:pPr>
            <a:endParaRPr lang="zh-CN" altLang="en-US" dirty="0" smtClean="0">
              <a:solidFill>
                <a:schemeClr val="tx1">
                  <a:lumMod val="95000"/>
                  <a:lumOff val="5000"/>
                </a:schemeClr>
              </a:solidFill>
            </a:endParaRPr>
          </a:p>
        </p:txBody>
      </p:sp>
    </p:spTree>
    <p:extLst>
      <p:ext uri="{BB962C8B-B14F-4D97-AF65-F5344CB8AC3E}">
        <p14:creationId xmlns:p14="http://schemas.microsoft.com/office/powerpoint/2010/main" val="2197833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571480"/>
            <a:ext cx="4629469" cy="754470"/>
            <a:chOff x="4618494" y="2653833"/>
            <a:chExt cx="4627802" cy="755162"/>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543543" cy="523700"/>
            </a:xfrm>
            <a:prstGeom prst="rect">
              <a:avLst/>
            </a:prstGeom>
          </p:spPr>
          <p:txBody>
            <a:bodyPr wrap="none">
              <a:spAutoFit/>
            </a:bodyPr>
            <a:lstStyle/>
            <a:p>
              <a:pPr eaLnBrk="1" hangingPunct="1">
                <a:defRPr/>
              </a:pPr>
              <a:r>
                <a:rPr lang="zh-CN" altLang="en-US" sz="2800" dirty="0" smtClean="0">
                  <a:solidFill>
                    <a:schemeClr val="bg1"/>
                  </a:solidFill>
                  <a:latin typeface="+mj-ea"/>
                  <a:ea typeface="+mj-ea"/>
                </a:rPr>
                <a:t>三</a:t>
              </a:r>
              <a:endParaRPr lang="zh-CN" altLang="en-US" sz="2800" dirty="0">
                <a:solidFill>
                  <a:schemeClr val="bg1"/>
                </a:solidFill>
                <a:latin typeface="+mj-ea"/>
                <a:ea typeface="+mj-ea"/>
              </a:endParaRPr>
            </a:p>
          </p:txBody>
        </p:sp>
        <p:sp>
          <p:nvSpPr>
            <p:cNvPr id="10" name="矩形 9"/>
            <p:cNvSpPr/>
            <p:nvPr/>
          </p:nvSpPr>
          <p:spPr>
            <a:xfrm>
              <a:off x="5472262" y="2900120"/>
              <a:ext cx="3774034" cy="508875"/>
            </a:xfrm>
            <a:prstGeom prst="rect">
              <a:avLst/>
            </a:prstGeom>
          </p:spPr>
          <p:txBody>
            <a:bodyPr wrap="none">
              <a:spAutoFit/>
            </a:bodyPr>
            <a:lstStyle/>
            <a:p>
              <a:pPr>
                <a:lnSpc>
                  <a:spcPct val="110000"/>
                </a:lnSpc>
                <a:spcBef>
                  <a:spcPct val="30000"/>
                </a:spcBef>
                <a:buSzPct val="65000"/>
                <a:defRPr/>
              </a:pPr>
              <a:r>
                <a:rPr lang="zh-CN" altLang="en-US" sz="2800" dirty="0">
                  <a:solidFill>
                    <a:schemeClr val="tx1">
                      <a:lumMod val="85000"/>
                      <a:lumOff val="15000"/>
                    </a:schemeClr>
                  </a:solidFill>
                  <a:latin typeface="+mj-ea"/>
                </a:rPr>
                <a:t>上海城市更新实施办法</a:t>
              </a:r>
            </a:p>
          </p:txBody>
        </p:sp>
      </p:grpSp>
      <p:grpSp>
        <p:nvGrpSpPr>
          <p:cNvPr id="3" name="组合 14"/>
          <p:cNvGrpSpPr/>
          <p:nvPr/>
        </p:nvGrpSpPr>
        <p:grpSpPr>
          <a:xfrm>
            <a:off x="1000100" y="2000240"/>
            <a:ext cx="7434746" cy="3437004"/>
            <a:chOff x="1000100" y="2000240"/>
            <a:chExt cx="7434746" cy="3437004"/>
          </a:xfrm>
        </p:grpSpPr>
        <p:sp>
          <p:nvSpPr>
            <p:cNvPr id="12" name="圆角矩形 11"/>
            <p:cNvSpPr/>
            <p:nvPr/>
          </p:nvSpPr>
          <p:spPr bwMode="auto">
            <a:xfrm>
              <a:off x="1000100" y="2000240"/>
              <a:ext cx="7429552" cy="489060"/>
            </a:xfrm>
            <a:prstGeom prst="roundRect">
              <a:avLst/>
            </a:prstGeom>
            <a:solidFill>
              <a:srgbClr val="800000"/>
            </a:solidFill>
            <a:ln w="12700" cap="rnd">
              <a:noFill/>
              <a:prstDash val="solid"/>
              <a:round/>
              <a:headEnd/>
              <a:tailEnd/>
            </a:ln>
          </p:spPr>
          <p:txBody>
            <a:bodyPr wrap="square" lIns="36000" tIns="36000" rIns="36000" bIns="36000" rtlCol="0" anchor="ctr">
              <a:spAutoFit/>
            </a:bodyPr>
            <a:lstStyle/>
            <a:p>
              <a:pPr algn="ctr"/>
              <a:r>
                <a:rPr lang="zh-CN" altLang="en-US" sz="2400" b="1" dirty="0" smtClean="0">
                  <a:solidFill>
                    <a:schemeClr val="bg1"/>
                  </a:solidFill>
                  <a:latin typeface="微软雅黑" pitchFamily="34" charset="-122"/>
                  <a:ea typeface="微软雅黑" pitchFamily="34" charset="-122"/>
                </a:rPr>
                <a:t>以市场评估价为核心</a:t>
              </a:r>
              <a:endParaRPr lang="zh-CN" altLang="en-US" sz="2400" b="1" dirty="0">
                <a:solidFill>
                  <a:schemeClr val="bg1"/>
                </a:solidFill>
                <a:latin typeface="微软雅黑" pitchFamily="34" charset="-122"/>
                <a:ea typeface="微软雅黑" pitchFamily="34" charset="-122"/>
              </a:endParaRPr>
            </a:p>
          </p:txBody>
        </p:sp>
        <p:sp>
          <p:nvSpPr>
            <p:cNvPr id="13" name="矩形 12"/>
            <p:cNvSpPr/>
            <p:nvPr/>
          </p:nvSpPr>
          <p:spPr>
            <a:xfrm>
              <a:off x="1000100" y="2000240"/>
              <a:ext cx="7434746" cy="3437004"/>
            </a:xfrm>
            <a:prstGeom prst="rect">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lnSpc>
                  <a:spcPct val="150000"/>
                </a:lnSpc>
                <a:buFont typeface="Wingdings" pitchFamily="2" charset="2"/>
                <a:buChar char="u"/>
              </a:pPr>
              <a:r>
                <a:rPr lang="en-US" altLang="zh-CN" sz="2000" dirty="0" smtClean="0">
                  <a:solidFill>
                    <a:schemeClr val="tx1">
                      <a:lumMod val="95000"/>
                      <a:lumOff val="5000"/>
                    </a:schemeClr>
                  </a:solidFill>
                </a:rPr>
                <a:t>《</a:t>
              </a:r>
              <a:r>
                <a:rPr lang="zh-CN" altLang="en-US" sz="2000" dirty="0" smtClean="0">
                  <a:solidFill>
                    <a:schemeClr val="tx1">
                      <a:lumMod val="95000"/>
                      <a:lumOff val="5000"/>
                    </a:schemeClr>
                  </a:solidFill>
                </a:rPr>
                <a:t>上海市城市更新规划土地实施细则（试行）</a:t>
              </a:r>
              <a:r>
                <a:rPr lang="en-US" altLang="zh-CN" sz="2000" dirty="0" smtClean="0">
                  <a:solidFill>
                    <a:schemeClr val="tx1">
                      <a:lumMod val="95000"/>
                      <a:lumOff val="5000"/>
                    </a:schemeClr>
                  </a:solidFill>
                </a:rPr>
                <a:t>》</a:t>
              </a:r>
              <a:r>
                <a:rPr lang="zh-CN" altLang="en-US" sz="2000" dirty="0" smtClean="0">
                  <a:solidFill>
                    <a:schemeClr val="tx1">
                      <a:lumMod val="95000"/>
                      <a:lumOff val="5000"/>
                    </a:schemeClr>
                  </a:solidFill>
                </a:rPr>
                <a:t>，“第三十五条（土地出让价款）</a:t>
              </a:r>
              <a:r>
                <a:rPr lang="en-US" altLang="zh-CN" sz="2000" dirty="0" smtClean="0">
                  <a:solidFill>
                    <a:schemeClr val="tx1">
                      <a:lumMod val="95000"/>
                      <a:lumOff val="5000"/>
                    </a:schemeClr>
                  </a:solidFill>
                </a:rPr>
                <a:t>……</a:t>
              </a:r>
              <a:r>
                <a:rPr lang="zh-CN" altLang="en-US" sz="2000" dirty="0" smtClean="0">
                  <a:solidFill>
                    <a:schemeClr val="tx1">
                      <a:lumMod val="95000"/>
                      <a:lumOff val="5000"/>
                    </a:schemeClr>
                  </a:solidFill>
                </a:rPr>
                <a:t>按照批准存量房补地价的时点进行市场评估，</a:t>
              </a:r>
              <a:r>
                <a:rPr lang="en-US" altLang="zh-CN" sz="2000" dirty="0" smtClean="0">
                  <a:solidFill>
                    <a:schemeClr val="tx1">
                      <a:lumMod val="95000"/>
                      <a:lumOff val="5000"/>
                    </a:schemeClr>
                  </a:solidFill>
                </a:rPr>
                <a:t>……</a:t>
              </a:r>
              <a:r>
                <a:rPr lang="zh-CN" altLang="en-US" sz="2000" dirty="0" smtClean="0">
                  <a:solidFill>
                    <a:schemeClr val="tx1">
                      <a:lumMod val="95000"/>
                      <a:lumOff val="5000"/>
                    </a:schemeClr>
                  </a:solidFill>
                </a:rPr>
                <a:t>按照新土地使用条件下土地使用权市场价格与原土地使用条件下剩余年期土地使用权市场价格的差额，补缴出让价款</a:t>
              </a:r>
              <a:r>
                <a:rPr lang="en-US" altLang="zh-CN" sz="2000" dirty="0" smtClean="0">
                  <a:solidFill>
                    <a:schemeClr val="tx1">
                      <a:lumMod val="95000"/>
                      <a:lumOff val="5000"/>
                    </a:schemeClr>
                  </a:solidFill>
                </a:rPr>
                <a:t>……</a:t>
              </a:r>
              <a:endParaRPr lang="zh-CN" altLang="en-US" sz="2000" dirty="0">
                <a:solidFill>
                  <a:schemeClr val="tx1">
                    <a:lumMod val="95000"/>
                    <a:lumOff val="5000"/>
                  </a:schemeClr>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714348" y="1214422"/>
            <a:ext cx="7643866" cy="785818"/>
          </a:xfrm>
          <a:prstGeom prst="roundRect">
            <a:avLst>
              <a:gd name="adj" fmla="val 11934"/>
            </a:avLst>
          </a:prstGeom>
          <a:solidFill>
            <a:schemeClr val="bg2"/>
          </a:solid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accent2">
                    <a:lumMod val="50000"/>
                  </a:schemeClr>
                </a:solidFill>
                <a:latin typeface="微软雅黑" pitchFamily="34" charset="-122"/>
                <a:ea typeface="微软雅黑" pitchFamily="34" charset="-122"/>
              </a:rPr>
              <a:t>一、建设用地规模过大</a:t>
            </a:r>
            <a:r>
              <a:rPr lang="zh-CN" altLang="zh-CN" dirty="0" smtClean="0">
                <a:solidFill>
                  <a:schemeClr val="accent2">
                    <a:lumMod val="50000"/>
                  </a:schemeClr>
                </a:solidFill>
                <a:latin typeface="微软雅黑" pitchFamily="34" charset="-122"/>
                <a:ea typeface="微软雅黑" pitchFamily="34" charset="-122"/>
              </a:rPr>
              <a:t>，建设用地总量逼近规划“天花板”，后备土地资源潜力有限</a:t>
            </a:r>
            <a:endParaRPr lang="zh-CN" altLang="en-US" dirty="0">
              <a:solidFill>
                <a:schemeClr val="accent2">
                  <a:lumMod val="50000"/>
                </a:schemeClr>
              </a:solidFill>
              <a:latin typeface="微软雅黑" pitchFamily="34" charset="-122"/>
              <a:ea typeface="微软雅黑" pitchFamily="34" charset="-122"/>
            </a:endParaRPr>
          </a:p>
        </p:txBody>
      </p:sp>
      <p:sp>
        <p:nvSpPr>
          <p:cNvPr id="5" name="内容占位符 4"/>
          <p:cNvSpPr>
            <a:spLocks noGrp="1"/>
          </p:cNvSpPr>
          <p:nvPr>
            <p:ph idx="1"/>
          </p:nvPr>
        </p:nvSpPr>
        <p:spPr>
          <a:xfrm>
            <a:off x="1071538" y="2000240"/>
            <a:ext cx="7215238" cy="2123658"/>
          </a:xfrm>
          <a:prstGeom prst="rect">
            <a:avLst/>
          </a:prstGeom>
        </p:spPr>
        <p:txBody>
          <a:bodyPr wrap="square">
            <a:spAutoFit/>
          </a:bodyPr>
          <a:lstStyle/>
          <a:p>
            <a:pPr marL="0" indent="0">
              <a:lnSpc>
                <a:spcPct val="150000"/>
              </a:lnSpc>
              <a:spcBef>
                <a:spcPts val="0"/>
              </a:spcBef>
              <a:buNone/>
            </a:pPr>
            <a:r>
              <a:rPr lang="zh-CN" altLang="en-US" sz="2000" dirty="0" smtClean="0"/>
              <a:t>截止</a:t>
            </a:r>
            <a:r>
              <a:rPr lang="en-US" sz="2000" dirty="0" smtClean="0"/>
              <a:t>2014</a:t>
            </a:r>
            <a:r>
              <a:rPr lang="zh-CN" altLang="en-US" sz="2000" dirty="0" smtClean="0"/>
              <a:t>年底，全市建成区面积</a:t>
            </a:r>
            <a:r>
              <a:rPr lang="en-US" sz="2000" dirty="0" smtClean="0"/>
              <a:t>3124km</a:t>
            </a:r>
            <a:r>
              <a:rPr lang="en-US" sz="2000" baseline="30000" dirty="0" smtClean="0"/>
              <a:t>2</a:t>
            </a:r>
            <a:r>
              <a:rPr lang="zh-CN" altLang="en-US" sz="2000" dirty="0" smtClean="0"/>
              <a:t>，占市域陆地面积的</a:t>
            </a:r>
            <a:r>
              <a:rPr lang="en-US" altLang="zh-CN" sz="2400" dirty="0" smtClean="0">
                <a:solidFill>
                  <a:srgbClr val="C00000"/>
                </a:solidFill>
                <a:latin typeface="Impact" pitchFamily="34" charset="0"/>
                <a:ea typeface="微软雅黑" pitchFamily="34" charset="-122"/>
              </a:rPr>
              <a:t>44% </a:t>
            </a:r>
            <a:r>
              <a:rPr lang="zh-CN" altLang="en-US" sz="2000" dirty="0" smtClean="0"/>
              <a:t>，这一比例高于大伦敦、大巴黎、东京圈等国际大都市</a:t>
            </a:r>
            <a:r>
              <a:rPr lang="en-US" altLang="zh-CN" sz="2400" dirty="0" smtClean="0">
                <a:solidFill>
                  <a:srgbClr val="C00000"/>
                </a:solidFill>
                <a:latin typeface="Impact" pitchFamily="34" charset="0"/>
                <a:ea typeface="微软雅黑" pitchFamily="34" charset="-122"/>
              </a:rPr>
              <a:t>20~30%</a:t>
            </a:r>
            <a:r>
              <a:rPr lang="zh-CN" altLang="en-US" sz="2000" dirty="0" smtClean="0"/>
              <a:t>的水平；同时，这一水平已接近规划规模</a:t>
            </a:r>
            <a:r>
              <a:rPr lang="en-US" sz="2000" dirty="0" smtClean="0"/>
              <a:t>3226km</a:t>
            </a:r>
            <a:r>
              <a:rPr lang="en-US" sz="2000" baseline="30000" dirty="0" smtClean="0"/>
              <a:t>2</a:t>
            </a:r>
            <a:r>
              <a:rPr lang="zh-CN" altLang="en-US" sz="2000" dirty="0" smtClean="0"/>
              <a:t>的“天花板”，建设用地增量空间有限。</a:t>
            </a:r>
            <a:endParaRPr lang="zh-CN" altLang="en-US" sz="2000" dirty="0">
              <a:latin typeface="微软雅黑" pitchFamily="34" charset="-122"/>
              <a:ea typeface="微软雅黑" pitchFamily="34" charset="-122"/>
            </a:endParaRPr>
          </a:p>
        </p:txBody>
      </p:sp>
      <p:graphicFrame>
        <p:nvGraphicFramePr>
          <p:cNvPr id="6" name="图表 5"/>
          <p:cNvGraphicFramePr/>
          <p:nvPr/>
        </p:nvGraphicFramePr>
        <p:xfrm>
          <a:off x="2428860" y="4000504"/>
          <a:ext cx="4974748" cy="246800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组合 6"/>
          <p:cNvGrpSpPr>
            <a:grpSpLocks/>
          </p:cNvGrpSpPr>
          <p:nvPr/>
        </p:nvGrpSpPr>
        <p:grpSpPr bwMode="auto">
          <a:xfrm>
            <a:off x="428597" y="214290"/>
            <a:ext cx="3193177" cy="754472"/>
            <a:chOff x="4618494" y="2653833"/>
            <a:chExt cx="3192025" cy="755164"/>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184664" cy="523700"/>
            </a:xfrm>
            <a:prstGeom prst="rect">
              <a:avLst/>
            </a:prstGeom>
          </p:spPr>
          <p:txBody>
            <a:bodyPr wrap="non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72261" y="2900122"/>
              <a:ext cx="2338258" cy="508875"/>
            </a:xfrm>
            <a:prstGeom prst="rect">
              <a:avLst/>
            </a:prstGeom>
          </p:spPr>
          <p:txBody>
            <a:bodyPr wrap="none">
              <a:spAutoFit/>
            </a:bodyPr>
            <a:lstStyle/>
            <a:p>
              <a:pPr eaLnBrk="1" hangingPunct="1">
                <a:lnSpc>
                  <a:spcPct val="110000"/>
                </a:lnSpc>
                <a:spcBef>
                  <a:spcPct val="30000"/>
                </a:spcBef>
                <a:buSzPct val="65000"/>
                <a:defRPr/>
              </a:pPr>
              <a:r>
                <a:rPr lang="zh-CN" altLang="en-US" sz="2800" dirty="0" smtClean="0">
                  <a:solidFill>
                    <a:schemeClr val="tx1">
                      <a:lumMod val="85000"/>
                      <a:lumOff val="15000"/>
                    </a:schemeClr>
                  </a:solidFill>
                  <a:latin typeface="+mj-ea"/>
                  <a:ea typeface="+mj-ea"/>
                </a:rPr>
                <a:t>城市更新</a:t>
              </a:r>
              <a:r>
                <a:rPr lang="zh-CN" altLang="en-US" sz="2800" b="0" dirty="0" smtClean="0">
                  <a:solidFill>
                    <a:schemeClr val="tx1">
                      <a:lumMod val="85000"/>
                      <a:lumOff val="15000"/>
                    </a:schemeClr>
                  </a:solidFill>
                  <a:latin typeface="+mj-ea"/>
                  <a:ea typeface="+mj-ea"/>
                </a:rPr>
                <a:t>背景</a:t>
              </a:r>
              <a:endParaRPr lang="en-US" altLang="zh-CN" sz="2800" b="0" dirty="0">
                <a:solidFill>
                  <a:schemeClr val="tx1">
                    <a:lumMod val="85000"/>
                    <a:lumOff val="15000"/>
                  </a:schemeClr>
                </a:solidFill>
                <a:latin typeface="+mj-ea"/>
                <a:ea typeface="+mj-ea"/>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571480"/>
            <a:ext cx="3552250" cy="754471"/>
            <a:chOff x="4618494" y="2653833"/>
            <a:chExt cx="3550971" cy="755163"/>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dirty="0"/>
            </a:p>
          </p:txBody>
        </p:sp>
        <p:sp>
          <p:nvSpPr>
            <p:cNvPr id="9" name="矩形 8"/>
            <p:cNvSpPr/>
            <p:nvPr/>
          </p:nvSpPr>
          <p:spPr>
            <a:xfrm>
              <a:off x="4813686" y="2847686"/>
              <a:ext cx="184664" cy="523700"/>
            </a:xfrm>
            <a:prstGeom prst="rect">
              <a:avLst/>
            </a:prstGeom>
          </p:spPr>
          <p:txBody>
            <a:bodyPr wrap="non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72262" y="2900121"/>
              <a:ext cx="2697203" cy="508875"/>
            </a:xfrm>
            <a:prstGeom prst="rect">
              <a:avLst/>
            </a:prstGeom>
          </p:spPr>
          <p:txBody>
            <a:bodyPr wrap="none">
              <a:spAutoFit/>
            </a:bodyPr>
            <a:lstStyle/>
            <a:p>
              <a:pPr>
                <a:lnSpc>
                  <a:spcPct val="110000"/>
                </a:lnSpc>
                <a:spcBef>
                  <a:spcPct val="30000"/>
                </a:spcBef>
                <a:buSzPct val="65000"/>
                <a:defRPr/>
              </a:pPr>
              <a:r>
                <a:rPr lang="zh-CN" altLang="en-US" sz="2800" dirty="0" smtClean="0"/>
                <a:t>计收地价的情形</a:t>
              </a:r>
              <a:endParaRPr lang="en-US" altLang="zh-CN" sz="2800" b="0" dirty="0">
                <a:solidFill>
                  <a:schemeClr val="tx1">
                    <a:lumMod val="85000"/>
                    <a:lumOff val="15000"/>
                  </a:schemeClr>
                </a:solidFill>
                <a:latin typeface="+mj-ea"/>
                <a:ea typeface="+mj-ea"/>
              </a:endParaRPr>
            </a:p>
          </p:txBody>
        </p:sp>
      </p:grpSp>
      <p:grpSp>
        <p:nvGrpSpPr>
          <p:cNvPr id="11" name="组 3"/>
          <p:cNvGrpSpPr>
            <a:grpSpLocks/>
          </p:cNvGrpSpPr>
          <p:nvPr/>
        </p:nvGrpSpPr>
        <p:grpSpPr bwMode="auto">
          <a:xfrm>
            <a:off x="1871663" y="1785926"/>
            <a:ext cx="4100512" cy="757237"/>
            <a:chOff x="1782763" y="2225675"/>
            <a:chExt cx="5597548" cy="756881"/>
          </a:xfrm>
          <a:solidFill>
            <a:srgbClr val="009999"/>
          </a:solidFill>
        </p:grpSpPr>
        <p:sp>
          <p:nvSpPr>
            <p:cNvPr id="14" name="单圆角矩形 10"/>
            <p:cNvSpPr>
              <a:spLocks/>
            </p:cNvSpPr>
            <p:nvPr/>
          </p:nvSpPr>
          <p:spPr bwMode="auto">
            <a:xfrm flipH="1">
              <a:off x="2237848" y="2508117"/>
              <a:ext cx="5105623" cy="474439"/>
            </a:xfrm>
            <a:custGeom>
              <a:avLst/>
              <a:gdLst>
                <a:gd name="T0" fmla="*/ 79075 w 5105294"/>
                <a:gd name="T1" fmla="*/ 0 h 474439"/>
                <a:gd name="T2" fmla="*/ 5026219 w 5105294"/>
                <a:gd name="T3" fmla="*/ 0 h 474439"/>
                <a:gd name="T4" fmla="*/ 5105294 w 5105294"/>
                <a:gd name="T5" fmla="*/ 79075 h 474439"/>
                <a:gd name="T6" fmla="*/ 5105294 w 5105294"/>
                <a:gd name="T7" fmla="*/ 474439 h 474439"/>
                <a:gd name="T8" fmla="*/ 0 w 5105294"/>
                <a:gd name="T9" fmla="*/ 474439 h 474439"/>
                <a:gd name="T10" fmla="*/ 0 w 5105294"/>
                <a:gd name="T11" fmla="*/ 79075 h 474439"/>
                <a:gd name="T12" fmla="*/ 79075 w 5105294"/>
                <a:gd name="T13" fmla="*/ 0 h 474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05294" h="474439">
                  <a:moveTo>
                    <a:pt x="79075" y="0"/>
                  </a:moveTo>
                  <a:lnTo>
                    <a:pt x="5026219" y="0"/>
                  </a:lnTo>
                  <a:lnTo>
                    <a:pt x="5105294" y="79075"/>
                  </a:lnTo>
                  <a:lnTo>
                    <a:pt x="5105294" y="474439"/>
                  </a:lnTo>
                  <a:lnTo>
                    <a:pt x="0" y="474439"/>
                  </a:lnTo>
                  <a:lnTo>
                    <a:pt x="0" y="79075"/>
                  </a:lnTo>
                  <a:cubicBezTo>
                    <a:pt x="0" y="35403"/>
                    <a:pt x="35403" y="0"/>
                    <a:pt x="79075" y="0"/>
                  </a:cubicBezTo>
                  <a:close/>
                </a:path>
              </a:pathLst>
            </a:custGeom>
            <a:grpFill/>
            <a:ln w="9525" cap="flat" cmpd="sng">
              <a:solidFill>
                <a:srgbClr val="98B954"/>
              </a:solidFill>
              <a:prstDash val="solid"/>
              <a:round/>
              <a:headEnd/>
              <a:tailEnd/>
            </a:ln>
            <a:effectLst>
              <a:outerShdw dist="23000" dir="5400000" rotWithShape="0">
                <a:srgbClr val="000000">
                  <a:alpha val="34998"/>
                </a:srgbClr>
              </a:outerShdw>
            </a:effectLst>
          </p:spPr>
          <p:txBody>
            <a:bodyPr anchor="ctr"/>
            <a:lstStyle/>
            <a:p>
              <a:pPr>
                <a:defRPr/>
              </a:pPr>
              <a:endParaRPr lang="zh-CN" altLang="en-US"/>
            </a:p>
          </p:txBody>
        </p:sp>
        <p:sp>
          <p:nvSpPr>
            <p:cNvPr id="15" name="椭圆 14"/>
            <p:cNvSpPr/>
            <p:nvPr/>
          </p:nvSpPr>
          <p:spPr bwMode="auto">
            <a:xfrm flipH="1">
              <a:off x="1782763" y="2225675"/>
              <a:ext cx="858161" cy="756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solidFill>
                    <a:schemeClr val="bg1"/>
                  </a:solidFill>
                  <a:latin typeface="微软雅黑" pitchFamily="34" charset="-122"/>
                  <a:ea typeface="微软雅黑" pitchFamily="34" charset="-122"/>
                </a:rPr>
                <a:t>1</a:t>
              </a:r>
              <a:endParaRPr lang="zh-CN" altLang="en-US" sz="3600" dirty="0">
                <a:solidFill>
                  <a:schemeClr val="bg1"/>
                </a:solidFill>
                <a:latin typeface="微软雅黑" pitchFamily="34" charset="-122"/>
                <a:ea typeface="微软雅黑" pitchFamily="34" charset="-122"/>
              </a:endParaRPr>
            </a:p>
          </p:txBody>
        </p:sp>
        <p:sp>
          <p:nvSpPr>
            <p:cNvPr id="16" name="TextBox 19"/>
            <p:cNvSpPr txBox="1">
              <a:spLocks noChangeArrowheads="1"/>
            </p:cNvSpPr>
            <p:nvPr/>
          </p:nvSpPr>
          <p:spPr bwMode="auto">
            <a:xfrm>
              <a:off x="2576512" y="2474915"/>
              <a:ext cx="4803799" cy="458692"/>
            </a:xfrm>
            <a:prstGeom prst="rect">
              <a:avLst/>
            </a:prstGeom>
            <a:grpFill/>
            <a:ln w="9525">
              <a:noFill/>
              <a:miter lim="800000"/>
              <a:headEnd/>
              <a:tailEnd/>
            </a:ln>
          </p:spPr>
          <p:txBody>
            <a:bodyPr>
              <a:spAutoFit/>
            </a:bodyPr>
            <a:lstStyle/>
            <a:p>
              <a:pPr>
                <a:lnSpc>
                  <a:spcPct val="150000"/>
                </a:lnSpc>
              </a:pPr>
              <a:r>
                <a:rPr lang="zh-CN" altLang="en-US" b="1" dirty="0" smtClean="0">
                  <a:solidFill>
                    <a:schemeClr val="tx1">
                      <a:lumMod val="85000"/>
                      <a:lumOff val="15000"/>
                    </a:schemeClr>
                  </a:solidFill>
                  <a:latin typeface="微软雅黑" pitchFamily="34" charset="-122"/>
                  <a:ea typeface="微软雅黑" pitchFamily="34" charset="-122"/>
                </a:rPr>
                <a:t>用地性质转换</a:t>
              </a:r>
              <a:endParaRPr lang="zh-CN" altLang="en-US" b="1" dirty="0">
                <a:solidFill>
                  <a:schemeClr val="tx1">
                    <a:lumMod val="85000"/>
                    <a:lumOff val="15000"/>
                  </a:schemeClr>
                </a:solidFill>
                <a:latin typeface="微软雅黑" pitchFamily="34" charset="-122"/>
                <a:ea typeface="微软雅黑" pitchFamily="34" charset="-122"/>
              </a:endParaRPr>
            </a:p>
          </p:txBody>
        </p:sp>
      </p:grpSp>
      <p:grpSp>
        <p:nvGrpSpPr>
          <p:cNvPr id="17" name="组 3"/>
          <p:cNvGrpSpPr>
            <a:grpSpLocks/>
          </p:cNvGrpSpPr>
          <p:nvPr/>
        </p:nvGrpSpPr>
        <p:grpSpPr bwMode="auto">
          <a:xfrm>
            <a:off x="2614613" y="3671894"/>
            <a:ext cx="4386262" cy="757238"/>
            <a:chOff x="1782763" y="2225675"/>
            <a:chExt cx="5597548" cy="756881"/>
          </a:xfrm>
          <a:solidFill>
            <a:srgbClr val="009999"/>
          </a:solidFill>
        </p:grpSpPr>
        <p:sp>
          <p:nvSpPr>
            <p:cNvPr id="18" name="单圆角矩形 10"/>
            <p:cNvSpPr>
              <a:spLocks/>
            </p:cNvSpPr>
            <p:nvPr/>
          </p:nvSpPr>
          <p:spPr bwMode="auto">
            <a:xfrm flipH="1">
              <a:off x="2238589" y="2508117"/>
              <a:ext cx="5105256" cy="474439"/>
            </a:xfrm>
            <a:custGeom>
              <a:avLst/>
              <a:gdLst>
                <a:gd name="T0" fmla="*/ 79075 w 5105294"/>
                <a:gd name="T1" fmla="*/ 0 h 474439"/>
                <a:gd name="T2" fmla="*/ 5026219 w 5105294"/>
                <a:gd name="T3" fmla="*/ 0 h 474439"/>
                <a:gd name="T4" fmla="*/ 5105294 w 5105294"/>
                <a:gd name="T5" fmla="*/ 79075 h 474439"/>
                <a:gd name="T6" fmla="*/ 5105294 w 5105294"/>
                <a:gd name="T7" fmla="*/ 474439 h 474439"/>
                <a:gd name="T8" fmla="*/ 0 w 5105294"/>
                <a:gd name="T9" fmla="*/ 474439 h 474439"/>
                <a:gd name="T10" fmla="*/ 0 w 5105294"/>
                <a:gd name="T11" fmla="*/ 79075 h 474439"/>
                <a:gd name="T12" fmla="*/ 79075 w 5105294"/>
                <a:gd name="T13" fmla="*/ 0 h 474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05294" h="474439">
                  <a:moveTo>
                    <a:pt x="79075" y="0"/>
                  </a:moveTo>
                  <a:lnTo>
                    <a:pt x="5026219" y="0"/>
                  </a:lnTo>
                  <a:lnTo>
                    <a:pt x="5105294" y="79075"/>
                  </a:lnTo>
                  <a:lnTo>
                    <a:pt x="5105294" y="474439"/>
                  </a:lnTo>
                  <a:lnTo>
                    <a:pt x="0" y="474439"/>
                  </a:lnTo>
                  <a:lnTo>
                    <a:pt x="0" y="79075"/>
                  </a:lnTo>
                  <a:cubicBezTo>
                    <a:pt x="0" y="35403"/>
                    <a:pt x="35403" y="0"/>
                    <a:pt x="79075" y="0"/>
                  </a:cubicBezTo>
                  <a:close/>
                </a:path>
              </a:pathLst>
            </a:custGeom>
            <a:grpFill/>
            <a:ln w="9525" cap="flat" cmpd="sng">
              <a:solidFill>
                <a:srgbClr val="98B954"/>
              </a:solidFill>
              <a:prstDash val="solid"/>
              <a:round/>
              <a:headEnd/>
              <a:tailEnd/>
            </a:ln>
            <a:effectLst>
              <a:outerShdw dist="23000" dir="5400000" rotWithShape="0">
                <a:srgbClr val="000000">
                  <a:alpha val="34998"/>
                </a:srgbClr>
              </a:outerShdw>
            </a:effectLst>
          </p:spPr>
          <p:txBody>
            <a:bodyPr anchor="ctr"/>
            <a:lstStyle/>
            <a:p>
              <a:pPr>
                <a:defRPr/>
              </a:pPr>
              <a:endParaRPr lang="zh-CN" altLang="en-US"/>
            </a:p>
          </p:txBody>
        </p:sp>
        <p:sp>
          <p:nvSpPr>
            <p:cNvPr id="19" name="椭圆 18"/>
            <p:cNvSpPr/>
            <p:nvPr/>
          </p:nvSpPr>
          <p:spPr bwMode="auto">
            <a:xfrm flipH="1">
              <a:off x="1782763" y="2225675"/>
              <a:ext cx="794151" cy="756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solidFill>
                    <a:schemeClr val="bg1"/>
                  </a:solidFill>
                  <a:latin typeface="微软雅黑" pitchFamily="34" charset="-122"/>
                  <a:ea typeface="微软雅黑" pitchFamily="34" charset="-122"/>
                </a:rPr>
                <a:t>3</a:t>
              </a:r>
              <a:endParaRPr lang="zh-CN" altLang="en-US" sz="3600" dirty="0">
                <a:solidFill>
                  <a:schemeClr val="bg1"/>
                </a:solidFill>
                <a:latin typeface="微软雅黑" pitchFamily="34" charset="-122"/>
                <a:ea typeface="微软雅黑" pitchFamily="34" charset="-122"/>
              </a:endParaRPr>
            </a:p>
          </p:txBody>
        </p:sp>
        <p:sp>
          <p:nvSpPr>
            <p:cNvPr id="20" name="TextBox 19"/>
            <p:cNvSpPr txBox="1">
              <a:spLocks noChangeArrowheads="1"/>
            </p:cNvSpPr>
            <p:nvPr/>
          </p:nvSpPr>
          <p:spPr bwMode="auto">
            <a:xfrm>
              <a:off x="2576511" y="2474914"/>
              <a:ext cx="4803800" cy="458692"/>
            </a:xfrm>
            <a:prstGeom prst="rect">
              <a:avLst/>
            </a:prstGeom>
            <a:grpFill/>
            <a:ln w="9525">
              <a:noFill/>
              <a:miter lim="800000"/>
              <a:headEnd/>
              <a:tailEnd/>
            </a:ln>
          </p:spPr>
          <p:txBody>
            <a:bodyPr>
              <a:spAutoFit/>
            </a:bodyPr>
            <a:lstStyle/>
            <a:p>
              <a:pPr>
                <a:lnSpc>
                  <a:spcPct val="150000"/>
                </a:lnSpc>
              </a:pPr>
              <a:r>
                <a:rPr lang="zh-CN" altLang="en-US" b="1" dirty="0" smtClean="0">
                  <a:solidFill>
                    <a:schemeClr val="tx1">
                      <a:lumMod val="85000"/>
                      <a:lumOff val="15000"/>
                    </a:schemeClr>
                  </a:solidFill>
                  <a:latin typeface="微软雅黑" pitchFamily="34" charset="-122"/>
                  <a:ea typeface="微软雅黑" pitchFamily="34" charset="-122"/>
                </a:rPr>
                <a:t>土地供应方式改变</a:t>
              </a:r>
            </a:p>
          </p:txBody>
        </p:sp>
      </p:grpSp>
      <p:grpSp>
        <p:nvGrpSpPr>
          <p:cNvPr id="21" name="组 3"/>
          <p:cNvGrpSpPr>
            <a:grpSpLocks/>
          </p:cNvGrpSpPr>
          <p:nvPr/>
        </p:nvGrpSpPr>
        <p:grpSpPr bwMode="auto">
          <a:xfrm>
            <a:off x="2309813" y="2719388"/>
            <a:ext cx="4100512" cy="757237"/>
            <a:chOff x="1782763" y="2225675"/>
            <a:chExt cx="5597548" cy="756881"/>
          </a:xfrm>
          <a:solidFill>
            <a:srgbClr val="009999"/>
          </a:solidFill>
        </p:grpSpPr>
        <p:sp>
          <p:nvSpPr>
            <p:cNvPr id="22" name="单圆角矩形 10"/>
            <p:cNvSpPr>
              <a:spLocks/>
            </p:cNvSpPr>
            <p:nvPr/>
          </p:nvSpPr>
          <p:spPr bwMode="auto">
            <a:xfrm flipH="1">
              <a:off x="2237848" y="2508117"/>
              <a:ext cx="5105623" cy="474439"/>
            </a:xfrm>
            <a:custGeom>
              <a:avLst/>
              <a:gdLst>
                <a:gd name="T0" fmla="*/ 79075 w 5105294"/>
                <a:gd name="T1" fmla="*/ 0 h 474439"/>
                <a:gd name="T2" fmla="*/ 5026219 w 5105294"/>
                <a:gd name="T3" fmla="*/ 0 h 474439"/>
                <a:gd name="T4" fmla="*/ 5105294 w 5105294"/>
                <a:gd name="T5" fmla="*/ 79075 h 474439"/>
                <a:gd name="T6" fmla="*/ 5105294 w 5105294"/>
                <a:gd name="T7" fmla="*/ 474439 h 474439"/>
                <a:gd name="T8" fmla="*/ 0 w 5105294"/>
                <a:gd name="T9" fmla="*/ 474439 h 474439"/>
                <a:gd name="T10" fmla="*/ 0 w 5105294"/>
                <a:gd name="T11" fmla="*/ 79075 h 474439"/>
                <a:gd name="T12" fmla="*/ 79075 w 5105294"/>
                <a:gd name="T13" fmla="*/ 0 h 474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05294" h="474439">
                  <a:moveTo>
                    <a:pt x="79075" y="0"/>
                  </a:moveTo>
                  <a:lnTo>
                    <a:pt x="5026219" y="0"/>
                  </a:lnTo>
                  <a:lnTo>
                    <a:pt x="5105294" y="79075"/>
                  </a:lnTo>
                  <a:lnTo>
                    <a:pt x="5105294" y="474439"/>
                  </a:lnTo>
                  <a:lnTo>
                    <a:pt x="0" y="474439"/>
                  </a:lnTo>
                  <a:lnTo>
                    <a:pt x="0" y="79075"/>
                  </a:lnTo>
                  <a:cubicBezTo>
                    <a:pt x="0" y="35403"/>
                    <a:pt x="35403" y="0"/>
                    <a:pt x="79075" y="0"/>
                  </a:cubicBezTo>
                  <a:close/>
                </a:path>
              </a:pathLst>
            </a:custGeom>
            <a:grpFill/>
            <a:ln w="9525" cap="flat" cmpd="sng">
              <a:solidFill>
                <a:srgbClr val="98B954"/>
              </a:solidFill>
              <a:prstDash val="solid"/>
              <a:round/>
              <a:headEnd/>
              <a:tailEnd/>
            </a:ln>
            <a:effectLst>
              <a:outerShdw dist="23000" dir="5400000" rotWithShape="0">
                <a:srgbClr val="000000">
                  <a:alpha val="34998"/>
                </a:srgbClr>
              </a:outerShdw>
            </a:effectLst>
          </p:spPr>
          <p:txBody>
            <a:bodyPr anchor="ctr"/>
            <a:lstStyle/>
            <a:p>
              <a:pPr>
                <a:defRPr/>
              </a:pPr>
              <a:endParaRPr lang="zh-CN" altLang="en-US"/>
            </a:p>
          </p:txBody>
        </p:sp>
        <p:sp>
          <p:nvSpPr>
            <p:cNvPr id="23" name="椭圆 22"/>
            <p:cNvSpPr/>
            <p:nvPr/>
          </p:nvSpPr>
          <p:spPr bwMode="auto">
            <a:xfrm flipH="1">
              <a:off x="1782763" y="2225675"/>
              <a:ext cx="795315" cy="756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solidFill>
                    <a:schemeClr val="bg1"/>
                  </a:solidFill>
                  <a:latin typeface="微软雅黑" pitchFamily="34" charset="-122"/>
                  <a:ea typeface="微软雅黑" pitchFamily="34" charset="-122"/>
                </a:rPr>
                <a:t>2</a:t>
              </a:r>
              <a:endParaRPr lang="zh-CN" altLang="en-US" sz="3600" dirty="0">
                <a:solidFill>
                  <a:schemeClr val="bg1"/>
                </a:solidFill>
                <a:latin typeface="微软雅黑" pitchFamily="34" charset="-122"/>
                <a:ea typeface="微软雅黑" pitchFamily="34" charset="-122"/>
              </a:endParaRPr>
            </a:p>
          </p:txBody>
        </p:sp>
        <p:sp>
          <p:nvSpPr>
            <p:cNvPr id="24" name="TextBox 19"/>
            <p:cNvSpPr txBox="1">
              <a:spLocks noChangeArrowheads="1"/>
            </p:cNvSpPr>
            <p:nvPr/>
          </p:nvSpPr>
          <p:spPr bwMode="auto">
            <a:xfrm>
              <a:off x="2576512" y="2474915"/>
              <a:ext cx="4803799" cy="458692"/>
            </a:xfrm>
            <a:prstGeom prst="rect">
              <a:avLst/>
            </a:prstGeom>
            <a:grpFill/>
            <a:ln w="9525">
              <a:noFill/>
              <a:miter lim="800000"/>
              <a:headEnd/>
              <a:tailEnd/>
            </a:ln>
          </p:spPr>
          <p:txBody>
            <a:bodyPr>
              <a:spAutoFit/>
            </a:bodyPr>
            <a:lstStyle/>
            <a:p>
              <a:pPr>
                <a:lnSpc>
                  <a:spcPct val="150000"/>
                </a:lnSpc>
              </a:pPr>
              <a:r>
                <a:rPr lang="zh-CN" altLang="en-US" b="1" dirty="0" smtClean="0">
                  <a:solidFill>
                    <a:schemeClr val="tx1">
                      <a:lumMod val="85000"/>
                      <a:lumOff val="15000"/>
                    </a:schemeClr>
                  </a:solidFill>
                  <a:latin typeface="微软雅黑" pitchFamily="34" charset="-122"/>
                  <a:ea typeface="微软雅黑" pitchFamily="34" charset="-122"/>
                </a:rPr>
                <a:t>用地边界调整</a:t>
              </a:r>
            </a:p>
          </p:txBody>
        </p:sp>
      </p:grpSp>
      <p:grpSp>
        <p:nvGrpSpPr>
          <p:cNvPr id="25" name="组 3"/>
          <p:cNvGrpSpPr>
            <a:grpSpLocks/>
          </p:cNvGrpSpPr>
          <p:nvPr/>
        </p:nvGrpSpPr>
        <p:grpSpPr bwMode="auto">
          <a:xfrm>
            <a:off x="3143240" y="4643446"/>
            <a:ext cx="4171950" cy="757238"/>
            <a:chOff x="1782763" y="2225675"/>
            <a:chExt cx="5695067" cy="756881"/>
          </a:xfrm>
          <a:solidFill>
            <a:srgbClr val="009999"/>
          </a:solidFill>
        </p:grpSpPr>
        <p:sp>
          <p:nvSpPr>
            <p:cNvPr id="26" name="单圆角矩形 10"/>
            <p:cNvSpPr>
              <a:spLocks/>
            </p:cNvSpPr>
            <p:nvPr/>
          </p:nvSpPr>
          <p:spPr bwMode="auto">
            <a:xfrm flipH="1">
              <a:off x="2237848" y="2508117"/>
              <a:ext cx="5105623" cy="474439"/>
            </a:xfrm>
            <a:custGeom>
              <a:avLst/>
              <a:gdLst>
                <a:gd name="T0" fmla="*/ 79075 w 5105294"/>
                <a:gd name="T1" fmla="*/ 0 h 474439"/>
                <a:gd name="T2" fmla="*/ 5026219 w 5105294"/>
                <a:gd name="T3" fmla="*/ 0 h 474439"/>
                <a:gd name="T4" fmla="*/ 5105294 w 5105294"/>
                <a:gd name="T5" fmla="*/ 79075 h 474439"/>
                <a:gd name="T6" fmla="*/ 5105294 w 5105294"/>
                <a:gd name="T7" fmla="*/ 474439 h 474439"/>
                <a:gd name="T8" fmla="*/ 0 w 5105294"/>
                <a:gd name="T9" fmla="*/ 474439 h 474439"/>
                <a:gd name="T10" fmla="*/ 0 w 5105294"/>
                <a:gd name="T11" fmla="*/ 79075 h 474439"/>
                <a:gd name="T12" fmla="*/ 79075 w 5105294"/>
                <a:gd name="T13" fmla="*/ 0 h 474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05294" h="474439">
                  <a:moveTo>
                    <a:pt x="79075" y="0"/>
                  </a:moveTo>
                  <a:lnTo>
                    <a:pt x="5026219" y="0"/>
                  </a:lnTo>
                  <a:lnTo>
                    <a:pt x="5105294" y="79075"/>
                  </a:lnTo>
                  <a:lnTo>
                    <a:pt x="5105294" y="474439"/>
                  </a:lnTo>
                  <a:lnTo>
                    <a:pt x="0" y="474439"/>
                  </a:lnTo>
                  <a:lnTo>
                    <a:pt x="0" y="79075"/>
                  </a:lnTo>
                  <a:cubicBezTo>
                    <a:pt x="0" y="35403"/>
                    <a:pt x="35403" y="0"/>
                    <a:pt x="79075" y="0"/>
                  </a:cubicBezTo>
                  <a:close/>
                </a:path>
              </a:pathLst>
            </a:custGeom>
            <a:grpFill/>
            <a:ln w="9525" cap="flat" cmpd="sng">
              <a:solidFill>
                <a:srgbClr val="98B954"/>
              </a:solidFill>
              <a:prstDash val="solid"/>
              <a:round/>
              <a:headEnd/>
              <a:tailEnd/>
            </a:ln>
            <a:effectLst>
              <a:outerShdw dist="23000" dir="5400000" rotWithShape="0">
                <a:srgbClr val="000000">
                  <a:alpha val="34998"/>
                </a:srgbClr>
              </a:outerShdw>
            </a:effectLst>
          </p:spPr>
          <p:txBody>
            <a:bodyPr anchor="ctr"/>
            <a:lstStyle/>
            <a:p>
              <a:pPr>
                <a:defRPr/>
              </a:pPr>
              <a:endParaRPr lang="zh-CN" altLang="en-US"/>
            </a:p>
          </p:txBody>
        </p:sp>
        <p:sp>
          <p:nvSpPr>
            <p:cNvPr id="27" name="椭圆 26"/>
            <p:cNvSpPr/>
            <p:nvPr/>
          </p:nvSpPr>
          <p:spPr bwMode="auto">
            <a:xfrm flipH="1">
              <a:off x="1782763" y="2225675"/>
              <a:ext cx="795316" cy="756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solidFill>
                    <a:schemeClr val="bg1"/>
                  </a:solidFill>
                  <a:latin typeface="微软雅黑" pitchFamily="34" charset="-122"/>
                  <a:ea typeface="微软雅黑" pitchFamily="34" charset="-122"/>
                </a:rPr>
                <a:t>4</a:t>
              </a:r>
              <a:endParaRPr lang="zh-CN" altLang="en-US" sz="3600" dirty="0">
                <a:solidFill>
                  <a:schemeClr val="bg1"/>
                </a:solidFill>
                <a:latin typeface="微软雅黑" pitchFamily="34" charset="-122"/>
                <a:ea typeface="微软雅黑" pitchFamily="34" charset="-122"/>
              </a:endParaRPr>
            </a:p>
          </p:txBody>
        </p:sp>
        <p:sp>
          <p:nvSpPr>
            <p:cNvPr id="28" name="TextBox 19"/>
            <p:cNvSpPr txBox="1">
              <a:spLocks noChangeArrowheads="1"/>
            </p:cNvSpPr>
            <p:nvPr/>
          </p:nvSpPr>
          <p:spPr bwMode="auto">
            <a:xfrm>
              <a:off x="2576512" y="2474914"/>
              <a:ext cx="4901318" cy="458692"/>
            </a:xfrm>
            <a:prstGeom prst="rect">
              <a:avLst/>
            </a:prstGeom>
            <a:grpFill/>
            <a:ln w="9525">
              <a:noFill/>
              <a:miter lim="800000"/>
              <a:headEnd/>
              <a:tailEnd/>
            </a:ln>
          </p:spPr>
          <p:txBody>
            <a:bodyPr>
              <a:spAutoFit/>
            </a:bodyPr>
            <a:lstStyle/>
            <a:p>
              <a:pPr>
                <a:lnSpc>
                  <a:spcPct val="150000"/>
                </a:lnSpc>
              </a:pPr>
              <a:r>
                <a:rPr lang="zh-CN" altLang="en-US" b="1" dirty="0" smtClean="0">
                  <a:solidFill>
                    <a:schemeClr val="tx1">
                      <a:lumMod val="85000"/>
                      <a:lumOff val="15000"/>
                    </a:schemeClr>
                  </a:solidFill>
                  <a:latin typeface="微软雅黑" pitchFamily="34" charset="-122"/>
                  <a:ea typeface="微软雅黑" pitchFamily="34" charset="-122"/>
                </a:rPr>
                <a:t>建筑容量调整</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571480"/>
            <a:ext cx="3552250" cy="754470"/>
            <a:chOff x="4618494" y="2653833"/>
            <a:chExt cx="3550971" cy="755162"/>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184664" cy="523700"/>
            </a:xfrm>
            <a:prstGeom prst="rect">
              <a:avLst/>
            </a:prstGeom>
          </p:spPr>
          <p:txBody>
            <a:bodyPr wrap="non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72262" y="2900120"/>
              <a:ext cx="2697203" cy="508875"/>
            </a:xfrm>
            <a:prstGeom prst="rect">
              <a:avLst/>
            </a:prstGeom>
          </p:spPr>
          <p:txBody>
            <a:bodyPr wrap="none">
              <a:spAutoFit/>
            </a:bodyPr>
            <a:lstStyle/>
            <a:p>
              <a:pPr>
                <a:lnSpc>
                  <a:spcPct val="110000"/>
                </a:lnSpc>
                <a:spcBef>
                  <a:spcPct val="30000"/>
                </a:spcBef>
                <a:buSzPct val="65000"/>
                <a:defRPr/>
              </a:pPr>
              <a:r>
                <a:rPr lang="zh-CN" altLang="en-US" sz="2800" dirty="0" smtClean="0">
                  <a:solidFill>
                    <a:schemeClr val="tx1">
                      <a:lumMod val="85000"/>
                      <a:lumOff val="15000"/>
                    </a:schemeClr>
                  </a:solidFill>
                  <a:latin typeface="+mj-ea"/>
                  <a:ea typeface="+mj-ea"/>
                </a:rPr>
                <a:t>计收地价的情形</a:t>
              </a:r>
            </a:p>
          </p:txBody>
        </p:sp>
      </p:grpSp>
      <p:cxnSp>
        <p:nvCxnSpPr>
          <p:cNvPr id="14" name="直接连接符 5"/>
          <p:cNvCxnSpPr/>
          <p:nvPr/>
        </p:nvCxnSpPr>
        <p:spPr>
          <a:xfrm rot="5400000">
            <a:off x="1965307" y="2678107"/>
            <a:ext cx="1357322" cy="1588"/>
          </a:xfrm>
          <a:prstGeom prst="line">
            <a:avLst/>
          </a:prstGeom>
          <a:ln/>
        </p:spPr>
        <p:style>
          <a:lnRef idx="2">
            <a:schemeClr val="accent1"/>
          </a:lnRef>
          <a:fillRef idx="0">
            <a:schemeClr val="accent1"/>
          </a:fillRef>
          <a:effectRef idx="1">
            <a:schemeClr val="accent1"/>
          </a:effectRef>
          <a:fontRef idx="minor">
            <a:schemeClr val="tx1"/>
          </a:fontRef>
        </p:style>
      </p:cxnSp>
      <p:grpSp>
        <p:nvGrpSpPr>
          <p:cNvPr id="15" name="组合 6"/>
          <p:cNvGrpSpPr>
            <a:grpSpLocks/>
          </p:cNvGrpSpPr>
          <p:nvPr/>
        </p:nvGrpSpPr>
        <p:grpSpPr bwMode="auto">
          <a:xfrm>
            <a:off x="642910" y="1928802"/>
            <a:ext cx="1523988" cy="1438274"/>
            <a:chOff x="992209" y="1785384"/>
            <a:chExt cx="1586922" cy="1535248"/>
          </a:xfrm>
        </p:grpSpPr>
        <p:grpSp>
          <p:nvGrpSpPr>
            <p:cNvPr id="16" name="组合 15"/>
            <p:cNvGrpSpPr>
              <a:grpSpLocks/>
            </p:cNvGrpSpPr>
            <p:nvPr/>
          </p:nvGrpSpPr>
          <p:grpSpPr bwMode="auto">
            <a:xfrm>
              <a:off x="992209" y="1785384"/>
              <a:ext cx="1586921" cy="1535248"/>
              <a:chOff x="923175" y="2907717"/>
              <a:chExt cx="1586921" cy="1535248"/>
            </a:xfrm>
          </p:grpSpPr>
          <p:sp>
            <p:nvSpPr>
              <p:cNvPr id="18" name="椭圆 17"/>
              <p:cNvSpPr>
                <a:spLocks noChangeArrowheads="1"/>
              </p:cNvSpPr>
              <p:nvPr/>
            </p:nvSpPr>
            <p:spPr bwMode="auto">
              <a:xfrm>
                <a:off x="1069099" y="2907717"/>
                <a:ext cx="1440997" cy="1439928"/>
              </a:xfrm>
              <a:prstGeom prst="ellipse">
                <a:avLst/>
              </a:prstGeom>
              <a:solidFill>
                <a:srgbClr val="31688B"/>
              </a:solidFill>
              <a:ln w="19050">
                <a:solidFill>
                  <a:schemeClr val="bg1"/>
                </a:solidFill>
                <a:round/>
                <a:headEn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zh-CN" altLang="en-US" sz="2000">
                  <a:solidFill>
                    <a:srgbClr val="FFCC00"/>
                  </a:solidFill>
                  <a:latin typeface="+mn-lt"/>
                  <a:ea typeface="+mn-ea"/>
                </a:endParaRPr>
              </a:p>
            </p:txBody>
          </p:sp>
          <p:cxnSp>
            <p:nvCxnSpPr>
              <p:cNvPr id="19" name="直接连接符 11"/>
              <p:cNvCxnSpPr>
                <a:cxnSpLocks noChangeShapeType="1"/>
              </p:cNvCxnSpPr>
              <p:nvPr/>
            </p:nvCxnSpPr>
            <p:spPr bwMode="auto">
              <a:xfrm>
                <a:off x="923175" y="3720973"/>
                <a:ext cx="1297101" cy="721992"/>
              </a:xfrm>
              <a:prstGeom prst="line">
                <a:avLst/>
              </a:prstGeom>
              <a:noFill/>
              <a:ln w="25400">
                <a:solidFill>
                  <a:schemeClr val="bg1"/>
                </a:solidFill>
                <a:round/>
                <a:headEnd/>
                <a:tailEnd/>
              </a:ln>
              <a:effectLst>
                <a:outerShdw blurRad="63500" dist="20000" dir="5400000" rotWithShape="0">
                  <a:srgbClr val="000000">
                    <a:alpha val="37999"/>
                  </a:srgbClr>
                </a:outerShdw>
              </a:effectLst>
              <a:extLst/>
            </p:spPr>
          </p:cxnSp>
        </p:grpSp>
        <p:sp>
          <p:nvSpPr>
            <p:cNvPr id="17" name="TextBox 23"/>
            <p:cNvSpPr txBox="1">
              <a:spLocks noChangeArrowheads="1"/>
            </p:cNvSpPr>
            <p:nvPr/>
          </p:nvSpPr>
          <p:spPr bwMode="auto">
            <a:xfrm>
              <a:off x="1638273" y="1948049"/>
              <a:ext cx="940858" cy="1084143"/>
            </a:xfrm>
            <a:prstGeom prst="rect">
              <a:avLst/>
            </a:prstGeom>
            <a:noFill/>
            <a:ln w="9525">
              <a:noFill/>
              <a:miter lim="800000"/>
              <a:headEnd/>
              <a:tailEnd/>
            </a:ln>
          </p:spPr>
          <p:txBody>
            <a:bodyPr wrap="square">
              <a:spAutoFit/>
            </a:bodyPr>
            <a:lstStyle/>
            <a:p>
              <a:r>
                <a:rPr lang="zh-CN" altLang="en-US" sz="2000" b="1" dirty="0" smtClean="0">
                  <a:solidFill>
                    <a:srgbClr val="FFCC00"/>
                  </a:solidFill>
                  <a:latin typeface="微软雅黑" pitchFamily="34" charset="-122"/>
                  <a:ea typeface="微软雅黑" pitchFamily="34" charset="-122"/>
                </a:rPr>
                <a:t>用地性质转换</a:t>
              </a:r>
              <a:endParaRPr lang="zh-CN" altLang="en-US" sz="2000" b="1" dirty="0">
                <a:solidFill>
                  <a:srgbClr val="FFCC00"/>
                </a:solidFill>
                <a:latin typeface="微软雅黑" pitchFamily="34" charset="-122"/>
                <a:ea typeface="微软雅黑" pitchFamily="34" charset="-122"/>
              </a:endParaRPr>
            </a:p>
          </p:txBody>
        </p:sp>
      </p:grpSp>
      <p:sp>
        <p:nvSpPr>
          <p:cNvPr id="13" name="TextBox 12"/>
          <p:cNvSpPr txBox="1"/>
          <p:nvPr/>
        </p:nvSpPr>
        <p:spPr>
          <a:xfrm>
            <a:off x="3071802" y="2000240"/>
            <a:ext cx="5000660" cy="1200329"/>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dirty="0" smtClean="0">
                <a:solidFill>
                  <a:schemeClr val="bg1"/>
                </a:solidFill>
                <a:latin typeface="华文楷体" pitchFamily="2" charset="-122"/>
                <a:ea typeface="华文楷体" pitchFamily="2" charset="-122"/>
              </a:rPr>
              <a:t>城市更新过程中鼓励①各类经营性用地向公共设施用地转换②住宅用地转换成公共租赁用地（宿舍、人才公寓等）③办公用地与商业用地相互转换，同时限制非住宅用地转换为住宅用地。</a:t>
            </a:r>
            <a:endParaRPr lang="zh-CN" altLang="en-US" dirty="0">
              <a:solidFill>
                <a:schemeClr val="bg1"/>
              </a:solidFill>
              <a:latin typeface="华文楷体" pitchFamily="2" charset="-122"/>
              <a:ea typeface="华文楷体" pitchFamily="2" charset="-122"/>
            </a:endParaRPr>
          </a:p>
        </p:txBody>
      </p:sp>
      <p:graphicFrame>
        <p:nvGraphicFramePr>
          <p:cNvPr id="21" name="表格 20"/>
          <p:cNvGraphicFramePr>
            <a:graphicFrameLocks noGrp="1"/>
          </p:cNvGraphicFramePr>
          <p:nvPr/>
        </p:nvGraphicFramePr>
        <p:xfrm>
          <a:off x="3286116" y="3643314"/>
          <a:ext cx="4500594" cy="1950405"/>
        </p:xfrm>
        <a:graphic>
          <a:graphicData uri="http://schemas.openxmlformats.org/drawingml/2006/table">
            <a:tbl>
              <a:tblPr/>
              <a:tblGrid>
                <a:gridCol w="1641257"/>
                <a:gridCol w="1218080"/>
                <a:gridCol w="1641257"/>
              </a:tblGrid>
              <a:tr h="383241">
                <a:tc>
                  <a:txBody>
                    <a:bodyPr/>
                    <a:lstStyle/>
                    <a:p>
                      <a:pPr algn="l">
                        <a:spcAft>
                          <a:spcPts val="0"/>
                        </a:spcAft>
                      </a:pPr>
                      <a:r>
                        <a:rPr lang="zh-CN" sz="1400" kern="0" dirty="0">
                          <a:solidFill>
                            <a:srgbClr val="000000"/>
                          </a:solidFill>
                          <a:latin typeface="Calibri"/>
                          <a:ea typeface="黑体"/>
                          <a:cs typeface="宋体"/>
                        </a:rPr>
                        <a:t>原条件（更新前）</a:t>
                      </a:r>
                      <a:endParaRPr lang="zh-CN" sz="14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7">
                  <a:txBody>
                    <a:bodyPr/>
                    <a:lstStyle/>
                    <a:p>
                      <a:pPr algn="l">
                        <a:spcAft>
                          <a:spcPts val="0"/>
                        </a:spcAft>
                      </a:pPr>
                      <a:endParaRPr lang="en-US" sz="1400" kern="0" dirty="0">
                        <a:solidFill>
                          <a:srgbClr val="000000"/>
                        </a:solidFill>
                        <a:latin typeface="宋体"/>
                        <a:ea typeface="宋体"/>
                        <a:cs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spcAft>
                          <a:spcPts val="0"/>
                        </a:spcAft>
                      </a:pPr>
                      <a:r>
                        <a:rPr lang="zh-CN" sz="1400" kern="0">
                          <a:solidFill>
                            <a:srgbClr val="000000"/>
                          </a:solidFill>
                          <a:latin typeface="Calibri"/>
                          <a:ea typeface="黑体"/>
                          <a:cs typeface="宋体"/>
                        </a:rPr>
                        <a:t>现条件（更新后）</a:t>
                      </a:r>
                      <a:endParaRPr lang="zh-CN" sz="14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261194">
                <a:tc rowSpan="2">
                  <a:txBody>
                    <a:bodyPr/>
                    <a:lstStyle/>
                    <a:p>
                      <a:pPr algn="l">
                        <a:spcAft>
                          <a:spcPts val="0"/>
                        </a:spcAft>
                      </a:pPr>
                      <a:r>
                        <a:rPr lang="zh-CN" sz="1400" kern="0">
                          <a:solidFill>
                            <a:srgbClr val="000000"/>
                          </a:solidFill>
                          <a:latin typeface="Calibri"/>
                          <a:ea typeface="宋体"/>
                          <a:cs typeface="宋体"/>
                        </a:rPr>
                        <a:t>商业</a:t>
                      </a:r>
                      <a:endParaRPr lang="zh-CN" sz="14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l">
                        <a:spcAft>
                          <a:spcPts val="0"/>
                        </a:spcAft>
                      </a:pPr>
                      <a:r>
                        <a:rPr lang="zh-CN" sz="1400" kern="0">
                          <a:solidFill>
                            <a:srgbClr val="000000"/>
                          </a:solidFill>
                          <a:latin typeface="Calibri"/>
                          <a:ea typeface="宋体"/>
                          <a:cs typeface="宋体"/>
                        </a:rPr>
                        <a:t>办公</a:t>
                      </a:r>
                      <a:endParaRPr lang="zh-CN" sz="14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94">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400" kern="0">
                          <a:solidFill>
                            <a:srgbClr val="000000"/>
                          </a:solidFill>
                          <a:latin typeface="Calibri"/>
                          <a:ea typeface="宋体"/>
                          <a:cs typeface="宋体"/>
                        </a:rPr>
                        <a:t>公共设施</a:t>
                      </a:r>
                      <a:endParaRPr lang="zh-CN" sz="14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94">
                <a:tc rowSpan="2">
                  <a:txBody>
                    <a:bodyPr/>
                    <a:lstStyle/>
                    <a:p>
                      <a:pPr algn="l">
                        <a:spcAft>
                          <a:spcPts val="0"/>
                        </a:spcAft>
                      </a:pPr>
                      <a:r>
                        <a:rPr lang="zh-CN" sz="1400" kern="0">
                          <a:solidFill>
                            <a:srgbClr val="000000"/>
                          </a:solidFill>
                          <a:latin typeface="Calibri"/>
                          <a:ea typeface="宋体"/>
                          <a:cs typeface="宋体"/>
                        </a:rPr>
                        <a:t>办公</a:t>
                      </a:r>
                      <a:endParaRPr lang="zh-CN" sz="14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vMerge="1">
                  <a:txBody>
                    <a:bodyPr/>
                    <a:lstStyle/>
                    <a:p>
                      <a:endParaRPr lang="zh-CN" altLang="en-US"/>
                    </a:p>
                  </a:txBody>
                  <a:tcPr/>
                </a:tc>
                <a:tc>
                  <a:txBody>
                    <a:bodyPr/>
                    <a:lstStyle/>
                    <a:p>
                      <a:pPr algn="l">
                        <a:spcAft>
                          <a:spcPts val="0"/>
                        </a:spcAft>
                      </a:pPr>
                      <a:r>
                        <a:rPr lang="zh-CN" sz="1400" kern="0">
                          <a:solidFill>
                            <a:srgbClr val="000000"/>
                          </a:solidFill>
                          <a:latin typeface="Calibri"/>
                          <a:ea typeface="宋体"/>
                          <a:cs typeface="宋体"/>
                        </a:rPr>
                        <a:t>商业</a:t>
                      </a:r>
                      <a:endParaRPr lang="zh-CN" sz="14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261194">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400" kern="0">
                          <a:solidFill>
                            <a:srgbClr val="000000"/>
                          </a:solidFill>
                          <a:latin typeface="Calibri"/>
                          <a:ea typeface="宋体"/>
                          <a:cs typeface="宋体"/>
                        </a:rPr>
                        <a:t>公共设施</a:t>
                      </a:r>
                      <a:endParaRPr lang="zh-CN" sz="14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261194">
                <a:tc rowSpan="2">
                  <a:txBody>
                    <a:bodyPr/>
                    <a:lstStyle/>
                    <a:p>
                      <a:pPr algn="l">
                        <a:spcAft>
                          <a:spcPts val="0"/>
                        </a:spcAft>
                      </a:pPr>
                      <a:r>
                        <a:rPr lang="zh-CN" sz="1400" kern="0">
                          <a:solidFill>
                            <a:srgbClr val="000000"/>
                          </a:solidFill>
                          <a:latin typeface="Calibri"/>
                          <a:ea typeface="宋体"/>
                          <a:cs typeface="宋体"/>
                        </a:rPr>
                        <a:t>住宅</a:t>
                      </a:r>
                      <a:endParaRPr lang="zh-CN" sz="14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l">
                        <a:spcAft>
                          <a:spcPts val="0"/>
                        </a:spcAft>
                      </a:pPr>
                      <a:r>
                        <a:rPr lang="zh-CN" sz="1400" kern="0">
                          <a:solidFill>
                            <a:srgbClr val="000000"/>
                          </a:solidFill>
                          <a:latin typeface="Calibri"/>
                          <a:ea typeface="宋体"/>
                          <a:cs typeface="宋体"/>
                        </a:rPr>
                        <a:t>公共设施</a:t>
                      </a:r>
                      <a:endParaRPr lang="zh-CN" sz="14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94">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400" kern="0" dirty="0">
                          <a:solidFill>
                            <a:srgbClr val="000000"/>
                          </a:solidFill>
                          <a:latin typeface="Calibri"/>
                          <a:ea typeface="宋体"/>
                          <a:cs typeface="宋体"/>
                        </a:rPr>
                        <a:t>公共租赁住房</a:t>
                      </a:r>
                      <a:endParaRPr lang="zh-CN" sz="14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2" name="燕尾形箭头 21"/>
          <p:cNvSpPr/>
          <p:nvPr/>
        </p:nvSpPr>
        <p:spPr>
          <a:xfrm>
            <a:off x="5286380" y="4286256"/>
            <a:ext cx="714380" cy="64294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descr="1.bmp"/>
          <p:cNvPicPr>
            <a:picLocks noChangeAspect="1"/>
          </p:cNvPicPr>
          <p:nvPr/>
        </p:nvPicPr>
        <p:blipFill>
          <a:blip r:embed="rId2"/>
          <a:stretch>
            <a:fillRect/>
          </a:stretch>
        </p:blipFill>
        <p:spPr>
          <a:xfrm>
            <a:off x="2143108" y="537924"/>
            <a:ext cx="5857916" cy="56189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ou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1000"/>
                                        <p:tgtEl>
                                          <p:spTgt spid="24"/>
                                        </p:tgtEl>
                                      </p:cBhvr>
                                    </p:animEffect>
                                    <p:set>
                                      <p:cBhvr>
                                        <p:cTn id="12"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571480"/>
            <a:ext cx="3552250" cy="754470"/>
            <a:chOff x="4618494" y="2653833"/>
            <a:chExt cx="3550971" cy="755162"/>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184664" cy="523700"/>
            </a:xfrm>
            <a:prstGeom prst="rect">
              <a:avLst/>
            </a:prstGeom>
          </p:spPr>
          <p:txBody>
            <a:bodyPr wrap="non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72262" y="2900120"/>
              <a:ext cx="2697203" cy="508875"/>
            </a:xfrm>
            <a:prstGeom prst="rect">
              <a:avLst/>
            </a:prstGeom>
          </p:spPr>
          <p:txBody>
            <a:bodyPr wrap="none">
              <a:spAutoFit/>
            </a:bodyPr>
            <a:lstStyle/>
            <a:p>
              <a:pPr>
                <a:lnSpc>
                  <a:spcPct val="110000"/>
                </a:lnSpc>
                <a:spcBef>
                  <a:spcPct val="30000"/>
                </a:spcBef>
                <a:buSzPct val="65000"/>
                <a:defRPr/>
              </a:pPr>
              <a:r>
                <a:rPr lang="zh-CN" altLang="en-US" sz="2800" dirty="0" smtClean="0">
                  <a:solidFill>
                    <a:schemeClr val="tx1">
                      <a:lumMod val="85000"/>
                      <a:lumOff val="15000"/>
                    </a:schemeClr>
                  </a:solidFill>
                  <a:latin typeface="+mj-ea"/>
                  <a:ea typeface="+mj-ea"/>
                </a:rPr>
                <a:t>计收地价的情形</a:t>
              </a:r>
            </a:p>
          </p:txBody>
        </p:sp>
      </p:grpSp>
      <p:cxnSp>
        <p:nvCxnSpPr>
          <p:cNvPr id="14" name="直接连接符 5"/>
          <p:cNvCxnSpPr/>
          <p:nvPr/>
        </p:nvCxnSpPr>
        <p:spPr>
          <a:xfrm rot="5400000">
            <a:off x="1965307" y="2678107"/>
            <a:ext cx="1357322" cy="1588"/>
          </a:xfrm>
          <a:prstGeom prst="line">
            <a:avLst/>
          </a:prstGeom>
          <a:ln/>
        </p:spPr>
        <p:style>
          <a:lnRef idx="2">
            <a:schemeClr val="accent1"/>
          </a:lnRef>
          <a:fillRef idx="0">
            <a:schemeClr val="accent1"/>
          </a:fillRef>
          <a:effectRef idx="1">
            <a:schemeClr val="accent1"/>
          </a:effectRef>
          <a:fontRef idx="minor">
            <a:schemeClr val="tx1"/>
          </a:fontRef>
        </p:style>
      </p:cxnSp>
      <p:grpSp>
        <p:nvGrpSpPr>
          <p:cNvPr id="3" name="组合 6"/>
          <p:cNvGrpSpPr>
            <a:grpSpLocks/>
          </p:cNvGrpSpPr>
          <p:nvPr/>
        </p:nvGrpSpPr>
        <p:grpSpPr bwMode="auto">
          <a:xfrm>
            <a:off x="642910" y="1928802"/>
            <a:ext cx="1523988" cy="1438274"/>
            <a:chOff x="992209" y="1785384"/>
            <a:chExt cx="1586922" cy="1535248"/>
          </a:xfrm>
        </p:grpSpPr>
        <p:grpSp>
          <p:nvGrpSpPr>
            <p:cNvPr id="4" name="组合 15"/>
            <p:cNvGrpSpPr>
              <a:grpSpLocks/>
            </p:cNvGrpSpPr>
            <p:nvPr/>
          </p:nvGrpSpPr>
          <p:grpSpPr bwMode="auto">
            <a:xfrm>
              <a:off x="992209" y="1785384"/>
              <a:ext cx="1586921" cy="1535248"/>
              <a:chOff x="923175" y="2907717"/>
              <a:chExt cx="1586921" cy="1535248"/>
            </a:xfrm>
          </p:grpSpPr>
          <p:sp>
            <p:nvSpPr>
              <p:cNvPr id="18" name="椭圆 17"/>
              <p:cNvSpPr>
                <a:spLocks noChangeArrowheads="1"/>
              </p:cNvSpPr>
              <p:nvPr/>
            </p:nvSpPr>
            <p:spPr bwMode="auto">
              <a:xfrm>
                <a:off x="1069099" y="2907717"/>
                <a:ext cx="1440997" cy="1439928"/>
              </a:xfrm>
              <a:prstGeom prst="ellipse">
                <a:avLst/>
              </a:prstGeom>
              <a:solidFill>
                <a:srgbClr val="31688B"/>
              </a:solidFill>
              <a:ln w="19050">
                <a:solidFill>
                  <a:schemeClr val="bg1"/>
                </a:solidFill>
                <a:round/>
                <a:headEn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zh-CN" altLang="en-US" sz="2000">
                  <a:solidFill>
                    <a:srgbClr val="FFCC00"/>
                  </a:solidFill>
                  <a:latin typeface="+mn-lt"/>
                  <a:ea typeface="+mn-ea"/>
                </a:endParaRPr>
              </a:p>
            </p:txBody>
          </p:sp>
          <p:cxnSp>
            <p:nvCxnSpPr>
              <p:cNvPr id="19" name="直接连接符 11"/>
              <p:cNvCxnSpPr>
                <a:cxnSpLocks noChangeShapeType="1"/>
              </p:cNvCxnSpPr>
              <p:nvPr/>
            </p:nvCxnSpPr>
            <p:spPr bwMode="auto">
              <a:xfrm>
                <a:off x="923175" y="3720973"/>
                <a:ext cx="1297101" cy="721992"/>
              </a:xfrm>
              <a:prstGeom prst="line">
                <a:avLst/>
              </a:prstGeom>
              <a:noFill/>
              <a:ln w="25400">
                <a:solidFill>
                  <a:schemeClr val="bg1"/>
                </a:solidFill>
                <a:round/>
                <a:headEnd/>
                <a:tailEnd/>
              </a:ln>
              <a:effectLst>
                <a:outerShdw blurRad="63500" dist="20000" dir="5400000" rotWithShape="0">
                  <a:srgbClr val="000000">
                    <a:alpha val="37999"/>
                  </a:srgbClr>
                </a:outerShdw>
              </a:effectLst>
              <a:extLst/>
            </p:spPr>
          </p:cxnSp>
        </p:grpSp>
        <p:sp>
          <p:nvSpPr>
            <p:cNvPr id="17" name="TextBox 23"/>
            <p:cNvSpPr txBox="1">
              <a:spLocks noChangeArrowheads="1"/>
            </p:cNvSpPr>
            <p:nvPr/>
          </p:nvSpPr>
          <p:spPr bwMode="auto">
            <a:xfrm>
              <a:off x="1638273" y="1948049"/>
              <a:ext cx="940858" cy="1084143"/>
            </a:xfrm>
            <a:prstGeom prst="rect">
              <a:avLst/>
            </a:prstGeom>
            <a:noFill/>
            <a:ln w="9525">
              <a:noFill/>
              <a:miter lim="800000"/>
              <a:headEnd/>
              <a:tailEnd/>
            </a:ln>
          </p:spPr>
          <p:txBody>
            <a:bodyPr wrap="square">
              <a:spAutoFit/>
            </a:bodyPr>
            <a:lstStyle/>
            <a:p>
              <a:r>
                <a:rPr lang="zh-CN" altLang="en-US" sz="2000" b="1" dirty="0" smtClean="0">
                  <a:solidFill>
                    <a:srgbClr val="FFCC00"/>
                  </a:solidFill>
                  <a:latin typeface="微软雅黑" pitchFamily="34" charset="-122"/>
                  <a:ea typeface="微软雅黑" pitchFamily="34" charset="-122"/>
                </a:rPr>
                <a:t>用地边界调整</a:t>
              </a:r>
              <a:endParaRPr lang="zh-CN" altLang="en-US" sz="2000" b="1" dirty="0">
                <a:solidFill>
                  <a:srgbClr val="FFCC00"/>
                </a:solidFill>
                <a:latin typeface="微软雅黑" pitchFamily="34" charset="-122"/>
                <a:ea typeface="微软雅黑" pitchFamily="34" charset="-122"/>
              </a:endParaRPr>
            </a:p>
          </p:txBody>
        </p:sp>
      </p:grpSp>
      <p:sp>
        <p:nvSpPr>
          <p:cNvPr id="13" name="TextBox 12"/>
          <p:cNvSpPr txBox="1"/>
          <p:nvPr/>
        </p:nvSpPr>
        <p:spPr>
          <a:xfrm>
            <a:off x="3143240" y="1500174"/>
            <a:ext cx="5500726" cy="230832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dirty="0" smtClean="0">
                <a:solidFill>
                  <a:schemeClr val="bg1"/>
                </a:solidFill>
                <a:latin typeface="华文楷体" pitchFamily="2" charset="-122"/>
                <a:ea typeface="华文楷体" pitchFamily="2" charset="-122"/>
              </a:rPr>
              <a:t>（一）更新地块与周边的“边角地”、“夹心地”、“插花地”无法单独使用的土地合并，所引起的地块扩大；</a:t>
            </a:r>
          </a:p>
          <a:p>
            <a:r>
              <a:rPr lang="zh-CN" altLang="en-US" dirty="0" smtClean="0">
                <a:solidFill>
                  <a:schemeClr val="bg1"/>
                </a:solidFill>
                <a:latin typeface="华文楷体" pitchFamily="2" charset="-122"/>
                <a:ea typeface="华文楷体" pitchFamily="2" charset="-122"/>
              </a:rPr>
              <a:t>（二）相邻地块合并为一幅地块；</a:t>
            </a:r>
          </a:p>
          <a:p>
            <a:r>
              <a:rPr lang="zh-CN" altLang="en-US" dirty="0" smtClean="0">
                <a:solidFill>
                  <a:schemeClr val="bg1"/>
                </a:solidFill>
                <a:latin typeface="华文楷体" pitchFamily="2" charset="-122"/>
                <a:ea typeface="华文楷体" pitchFamily="2" charset="-122"/>
              </a:rPr>
              <a:t>（三）一幅地块拆分为多幅地块；</a:t>
            </a:r>
          </a:p>
          <a:p>
            <a:r>
              <a:rPr lang="zh-CN" altLang="en-US" dirty="0" smtClean="0">
                <a:solidFill>
                  <a:schemeClr val="bg1"/>
                </a:solidFill>
                <a:latin typeface="华文楷体" pitchFamily="2" charset="-122"/>
                <a:ea typeface="华文楷体" pitchFamily="2" charset="-122"/>
              </a:rPr>
              <a:t>（四）在保证公共要素的用地面积或建筑面积不减少的前提下对规划各级公共设施、公共绿地和广场用地的位置进行调整。</a:t>
            </a:r>
          </a:p>
        </p:txBody>
      </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 name="TextBox 19"/>
          <p:cNvSpPr txBox="1"/>
          <p:nvPr/>
        </p:nvSpPr>
        <p:spPr>
          <a:xfrm>
            <a:off x="928662" y="4000504"/>
            <a:ext cx="7286676" cy="2119363"/>
          </a:xfrm>
          <a:prstGeom prst="rect">
            <a:avLst/>
          </a:prstGeom>
          <a:solidFill>
            <a:schemeClr val="accent6">
              <a:lumMod val="20000"/>
              <a:lumOff val="80000"/>
            </a:schemeClr>
          </a:solidFill>
          <a:ln>
            <a:prstDash val="lgDash"/>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zh-CN" altLang="en-US" dirty="0" smtClean="0">
                <a:solidFill>
                  <a:srgbClr val="002060"/>
                </a:solidFill>
                <a:latin typeface="华文细黑" pitchFamily="2" charset="-122"/>
                <a:ea typeface="华文细黑" pitchFamily="2" charset="-122"/>
              </a:rPr>
              <a:t>城市更新中用地边界调整引起地价发生变化需计收地价的情形主要有：①土地面积扩大</a:t>
            </a:r>
            <a:endParaRPr lang="en-US" altLang="zh-CN" dirty="0" smtClean="0">
              <a:solidFill>
                <a:srgbClr val="002060"/>
              </a:solidFill>
              <a:latin typeface="华文细黑" pitchFamily="2" charset="-122"/>
              <a:ea typeface="华文细黑" pitchFamily="2" charset="-122"/>
            </a:endParaRPr>
          </a:p>
          <a:p>
            <a:pPr>
              <a:lnSpc>
                <a:spcPct val="150000"/>
              </a:lnSpc>
            </a:pPr>
            <a:r>
              <a:rPr lang="zh-CN" altLang="en-US" dirty="0" smtClean="0">
                <a:solidFill>
                  <a:srgbClr val="002060"/>
                </a:solidFill>
                <a:latin typeface="华文细黑" pitchFamily="2" charset="-122"/>
                <a:ea typeface="华文细黑" pitchFamily="2" charset="-122"/>
              </a:rPr>
              <a:t>②地块拆分</a:t>
            </a:r>
            <a:endParaRPr lang="en-US" altLang="zh-CN" dirty="0" smtClean="0">
              <a:solidFill>
                <a:srgbClr val="002060"/>
              </a:solidFill>
              <a:latin typeface="华文细黑" pitchFamily="2" charset="-122"/>
              <a:ea typeface="华文细黑" pitchFamily="2" charset="-122"/>
            </a:endParaRPr>
          </a:p>
          <a:p>
            <a:pPr>
              <a:lnSpc>
                <a:spcPct val="150000"/>
              </a:lnSpc>
            </a:pPr>
            <a:r>
              <a:rPr lang="zh-CN" altLang="en-US" dirty="0" smtClean="0">
                <a:solidFill>
                  <a:srgbClr val="002060"/>
                </a:solidFill>
                <a:latin typeface="华文细黑" pitchFamily="2" charset="-122"/>
                <a:ea typeface="华文细黑" pitchFamily="2" charset="-122"/>
              </a:rPr>
              <a:t>③地块合并</a:t>
            </a:r>
            <a:endParaRPr lang="en-US" altLang="zh-CN" dirty="0" smtClean="0">
              <a:solidFill>
                <a:srgbClr val="002060"/>
              </a:solidFill>
              <a:latin typeface="华文细黑" pitchFamily="2" charset="-122"/>
              <a:ea typeface="华文细黑" pitchFamily="2" charset="-122"/>
            </a:endParaRPr>
          </a:p>
          <a:p>
            <a:pPr>
              <a:lnSpc>
                <a:spcPct val="150000"/>
              </a:lnSpc>
            </a:pPr>
            <a:r>
              <a:rPr lang="zh-CN" altLang="en-US" dirty="0" smtClean="0">
                <a:solidFill>
                  <a:srgbClr val="002060"/>
                </a:solidFill>
                <a:latin typeface="华文细黑" pitchFamily="2" charset="-122"/>
                <a:ea typeface="华文细黑" pitchFamily="2" charset="-122"/>
              </a:rPr>
              <a:t>④非经营性用地地块位置互换。</a:t>
            </a:r>
            <a:endParaRPr lang="zh-CN" altLang="en-US" dirty="0">
              <a:solidFill>
                <a:srgbClr val="002060"/>
              </a:solidFill>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8" y="571480"/>
            <a:ext cx="3552250" cy="754470"/>
            <a:chOff x="4618494" y="2653833"/>
            <a:chExt cx="3550971" cy="755162"/>
          </a:xfrm>
        </p:grpSpPr>
        <p:sp>
          <p:nvSpPr>
            <p:cNvPr id="8" name="Freeform 8"/>
            <p:cNvSpPr>
              <a:spLocks/>
            </p:cNvSpPr>
            <p:nvPr/>
          </p:nvSpPr>
          <p:spPr bwMode="auto">
            <a:xfrm>
              <a:off x="4618494" y="2653833"/>
              <a:ext cx="720080" cy="7200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6" y="2847686"/>
              <a:ext cx="184664" cy="523700"/>
            </a:xfrm>
            <a:prstGeom prst="rect">
              <a:avLst/>
            </a:prstGeom>
          </p:spPr>
          <p:txBody>
            <a:bodyPr wrap="non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72262" y="2900120"/>
              <a:ext cx="2697203" cy="508875"/>
            </a:xfrm>
            <a:prstGeom prst="rect">
              <a:avLst/>
            </a:prstGeom>
          </p:spPr>
          <p:txBody>
            <a:bodyPr wrap="none">
              <a:spAutoFit/>
            </a:bodyPr>
            <a:lstStyle/>
            <a:p>
              <a:pPr>
                <a:lnSpc>
                  <a:spcPct val="110000"/>
                </a:lnSpc>
                <a:spcBef>
                  <a:spcPct val="30000"/>
                </a:spcBef>
                <a:buSzPct val="65000"/>
                <a:defRPr/>
              </a:pPr>
              <a:r>
                <a:rPr lang="zh-CN" altLang="en-US" sz="2800" dirty="0" smtClean="0">
                  <a:solidFill>
                    <a:schemeClr val="tx1">
                      <a:lumMod val="85000"/>
                      <a:lumOff val="15000"/>
                    </a:schemeClr>
                  </a:solidFill>
                  <a:latin typeface="+mj-ea"/>
                  <a:ea typeface="+mj-ea"/>
                </a:rPr>
                <a:t>计收地价的情形</a:t>
              </a:r>
            </a:p>
          </p:txBody>
        </p:sp>
      </p:grpSp>
      <p:cxnSp>
        <p:nvCxnSpPr>
          <p:cNvPr id="14" name="直接连接符 5"/>
          <p:cNvCxnSpPr/>
          <p:nvPr/>
        </p:nvCxnSpPr>
        <p:spPr>
          <a:xfrm rot="5400000">
            <a:off x="2072464" y="2664160"/>
            <a:ext cx="1000132" cy="1588"/>
          </a:xfrm>
          <a:prstGeom prst="line">
            <a:avLst/>
          </a:prstGeom>
          <a:ln/>
        </p:spPr>
        <p:style>
          <a:lnRef idx="2">
            <a:schemeClr val="accent1"/>
          </a:lnRef>
          <a:fillRef idx="0">
            <a:schemeClr val="accent1"/>
          </a:fillRef>
          <a:effectRef idx="1">
            <a:schemeClr val="accent1"/>
          </a:effectRef>
          <a:fontRef idx="minor">
            <a:schemeClr val="tx1"/>
          </a:fontRef>
        </p:style>
      </p:cxnSp>
      <p:grpSp>
        <p:nvGrpSpPr>
          <p:cNvPr id="3" name="组合 6"/>
          <p:cNvGrpSpPr>
            <a:grpSpLocks/>
          </p:cNvGrpSpPr>
          <p:nvPr/>
        </p:nvGrpSpPr>
        <p:grpSpPr bwMode="auto">
          <a:xfrm>
            <a:off x="642910" y="1928802"/>
            <a:ext cx="1523988" cy="1438274"/>
            <a:chOff x="992209" y="1785384"/>
            <a:chExt cx="1586922" cy="1535248"/>
          </a:xfrm>
        </p:grpSpPr>
        <p:grpSp>
          <p:nvGrpSpPr>
            <p:cNvPr id="4" name="组合 15"/>
            <p:cNvGrpSpPr>
              <a:grpSpLocks/>
            </p:cNvGrpSpPr>
            <p:nvPr/>
          </p:nvGrpSpPr>
          <p:grpSpPr bwMode="auto">
            <a:xfrm>
              <a:off x="992209" y="1785384"/>
              <a:ext cx="1586921" cy="1535248"/>
              <a:chOff x="923175" y="2907717"/>
              <a:chExt cx="1586921" cy="1535248"/>
            </a:xfrm>
          </p:grpSpPr>
          <p:sp>
            <p:nvSpPr>
              <p:cNvPr id="18" name="椭圆 17"/>
              <p:cNvSpPr>
                <a:spLocks noChangeArrowheads="1"/>
              </p:cNvSpPr>
              <p:nvPr/>
            </p:nvSpPr>
            <p:spPr bwMode="auto">
              <a:xfrm>
                <a:off x="1069099" y="2907717"/>
                <a:ext cx="1440997" cy="1439928"/>
              </a:xfrm>
              <a:prstGeom prst="ellipse">
                <a:avLst/>
              </a:prstGeom>
              <a:solidFill>
                <a:srgbClr val="31688B"/>
              </a:solidFill>
              <a:ln w="19050">
                <a:solidFill>
                  <a:schemeClr val="bg1"/>
                </a:solidFill>
                <a:round/>
                <a:headEn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zh-CN" altLang="en-US" sz="2000">
                  <a:solidFill>
                    <a:srgbClr val="FFCC00"/>
                  </a:solidFill>
                  <a:latin typeface="+mn-lt"/>
                  <a:ea typeface="+mn-ea"/>
                </a:endParaRPr>
              </a:p>
            </p:txBody>
          </p:sp>
          <p:cxnSp>
            <p:nvCxnSpPr>
              <p:cNvPr id="19" name="直接连接符 11"/>
              <p:cNvCxnSpPr>
                <a:cxnSpLocks noChangeShapeType="1"/>
              </p:cNvCxnSpPr>
              <p:nvPr/>
            </p:nvCxnSpPr>
            <p:spPr bwMode="auto">
              <a:xfrm>
                <a:off x="923175" y="3720973"/>
                <a:ext cx="1297101" cy="721992"/>
              </a:xfrm>
              <a:prstGeom prst="line">
                <a:avLst/>
              </a:prstGeom>
              <a:noFill/>
              <a:ln w="25400">
                <a:solidFill>
                  <a:schemeClr val="bg1"/>
                </a:solidFill>
                <a:round/>
                <a:headEnd/>
                <a:tailEnd/>
              </a:ln>
              <a:effectLst>
                <a:outerShdw blurRad="63500" dist="20000" dir="5400000" rotWithShape="0">
                  <a:srgbClr val="000000">
                    <a:alpha val="37999"/>
                  </a:srgbClr>
                </a:outerShdw>
              </a:effectLst>
              <a:extLst/>
            </p:spPr>
          </p:cxnSp>
        </p:grpSp>
        <p:sp>
          <p:nvSpPr>
            <p:cNvPr id="17" name="TextBox 23"/>
            <p:cNvSpPr txBox="1">
              <a:spLocks noChangeArrowheads="1"/>
            </p:cNvSpPr>
            <p:nvPr/>
          </p:nvSpPr>
          <p:spPr bwMode="auto">
            <a:xfrm>
              <a:off x="1438537" y="1948049"/>
              <a:ext cx="1140594" cy="1084143"/>
            </a:xfrm>
            <a:prstGeom prst="rect">
              <a:avLst/>
            </a:prstGeom>
            <a:noFill/>
            <a:ln w="9525">
              <a:noFill/>
              <a:miter lim="800000"/>
              <a:headEnd/>
              <a:tailEnd/>
            </a:ln>
          </p:spPr>
          <p:txBody>
            <a:bodyPr wrap="square">
              <a:spAutoFit/>
            </a:bodyPr>
            <a:lstStyle/>
            <a:p>
              <a:r>
                <a:rPr lang="zh-CN" altLang="en-US" sz="2000" b="1" dirty="0" smtClean="0">
                  <a:solidFill>
                    <a:srgbClr val="FFCC00"/>
                  </a:solidFill>
                  <a:latin typeface="微软雅黑" pitchFamily="34" charset="-122"/>
                  <a:ea typeface="微软雅黑" pitchFamily="34" charset="-122"/>
                </a:rPr>
                <a:t>土地供应方式改变</a:t>
              </a:r>
              <a:endParaRPr lang="zh-CN" altLang="en-US" sz="2000" b="1" dirty="0">
                <a:solidFill>
                  <a:srgbClr val="FFCC00"/>
                </a:solidFill>
                <a:latin typeface="微软雅黑" pitchFamily="34" charset="-122"/>
                <a:ea typeface="微软雅黑" pitchFamily="34" charset="-122"/>
              </a:endParaRPr>
            </a:p>
          </p:txBody>
        </p:sp>
      </p:grpSp>
      <p:sp>
        <p:nvSpPr>
          <p:cNvPr id="13" name="TextBox 12"/>
          <p:cNvSpPr txBox="1"/>
          <p:nvPr/>
        </p:nvSpPr>
        <p:spPr>
          <a:xfrm>
            <a:off x="3000364" y="2143116"/>
            <a:ext cx="5286412" cy="1015663"/>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50000"/>
              </a:lnSpc>
            </a:pPr>
            <a:r>
              <a:rPr lang="zh-CN" altLang="en-US" dirty="0" smtClean="0">
                <a:solidFill>
                  <a:schemeClr val="bg1"/>
                </a:solidFill>
                <a:latin typeface="华文楷体" pitchFamily="2" charset="-122"/>
                <a:ea typeface="华文楷体" pitchFamily="2" charset="-122"/>
              </a:rPr>
              <a:t> </a:t>
            </a:r>
            <a:r>
              <a:rPr lang="zh-CN" altLang="en-US" sz="2000" dirty="0" smtClean="0">
                <a:solidFill>
                  <a:srgbClr val="FFCC00"/>
                </a:solidFill>
                <a:latin typeface="华文楷体" pitchFamily="2" charset="-122"/>
                <a:ea typeface="华文楷体" pitchFamily="2" charset="-122"/>
              </a:rPr>
              <a:t>①原划拨用地转出让用地</a:t>
            </a:r>
            <a:endParaRPr lang="en-US" altLang="zh-CN" sz="2000" dirty="0" smtClean="0">
              <a:solidFill>
                <a:srgbClr val="FFCC00"/>
              </a:solidFill>
              <a:latin typeface="华文楷体" pitchFamily="2" charset="-122"/>
              <a:ea typeface="华文楷体" pitchFamily="2" charset="-122"/>
            </a:endParaRPr>
          </a:p>
          <a:p>
            <a:pPr>
              <a:lnSpc>
                <a:spcPct val="150000"/>
              </a:lnSpc>
            </a:pPr>
            <a:r>
              <a:rPr lang="zh-CN" altLang="en-US" sz="2000" dirty="0" smtClean="0">
                <a:solidFill>
                  <a:srgbClr val="FFCC00"/>
                </a:solidFill>
                <a:latin typeface="华文楷体" pitchFamily="2" charset="-122"/>
                <a:ea typeface="华文楷体" pitchFamily="2" charset="-122"/>
              </a:rPr>
              <a:t>②原租赁用地转出让用地</a:t>
            </a:r>
          </a:p>
        </p:txBody>
      </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cxnSp>
        <p:nvCxnSpPr>
          <p:cNvPr id="16" name="直接连接符 5"/>
          <p:cNvCxnSpPr/>
          <p:nvPr/>
        </p:nvCxnSpPr>
        <p:spPr>
          <a:xfrm rot="5400000">
            <a:off x="2072464" y="4521548"/>
            <a:ext cx="1000132" cy="1588"/>
          </a:xfrm>
          <a:prstGeom prst="line">
            <a:avLst/>
          </a:prstGeom>
          <a:ln/>
        </p:spPr>
        <p:style>
          <a:lnRef idx="2">
            <a:schemeClr val="accent1"/>
          </a:lnRef>
          <a:fillRef idx="0">
            <a:schemeClr val="accent1"/>
          </a:fillRef>
          <a:effectRef idx="1">
            <a:schemeClr val="accent1"/>
          </a:effectRef>
          <a:fontRef idx="minor">
            <a:schemeClr val="tx1"/>
          </a:fontRef>
        </p:style>
      </p:cxnSp>
      <p:grpSp>
        <p:nvGrpSpPr>
          <p:cNvPr id="21" name="组合 6"/>
          <p:cNvGrpSpPr>
            <a:grpSpLocks/>
          </p:cNvGrpSpPr>
          <p:nvPr/>
        </p:nvGrpSpPr>
        <p:grpSpPr bwMode="auto">
          <a:xfrm>
            <a:off x="642910" y="3786190"/>
            <a:ext cx="1526726" cy="1438274"/>
            <a:chOff x="992209" y="1785384"/>
            <a:chExt cx="1589773" cy="1535248"/>
          </a:xfrm>
        </p:grpSpPr>
        <p:grpSp>
          <p:nvGrpSpPr>
            <p:cNvPr id="22" name="组合 15"/>
            <p:cNvGrpSpPr>
              <a:grpSpLocks/>
            </p:cNvGrpSpPr>
            <p:nvPr/>
          </p:nvGrpSpPr>
          <p:grpSpPr bwMode="auto">
            <a:xfrm>
              <a:off x="992209" y="1785384"/>
              <a:ext cx="1589773" cy="1535248"/>
              <a:chOff x="923175" y="2907717"/>
              <a:chExt cx="1589773" cy="1535248"/>
            </a:xfrm>
          </p:grpSpPr>
          <p:sp>
            <p:nvSpPr>
              <p:cNvPr id="24" name="椭圆 23"/>
              <p:cNvSpPr>
                <a:spLocks noChangeArrowheads="1"/>
              </p:cNvSpPr>
              <p:nvPr/>
            </p:nvSpPr>
            <p:spPr bwMode="auto">
              <a:xfrm>
                <a:off x="1071951" y="2907717"/>
                <a:ext cx="1440997" cy="1439928"/>
              </a:xfrm>
              <a:prstGeom prst="ellipse">
                <a:avLst/>
              </a:prstGeom>
              <a:solidFill>
                <a:srgbClr val="31688B"/>
              </a:solidFill>
              <a:ln w="19050">
                <a:solidFill>
                  <a:schemeClr val="bg1"/>
                </a:solidFill>
                <a:round/>
                <a:headEnd/>
                <a:tailEnd/>
              </a:ln>
              <a:effectLst>
                <a:outerShdw blurRad="63500" dist="38100" dir="2700000" algn="tl" rotWithShape="0">
                  <a:srgbClr val="000000">
                    <a:alpha val="39999"/>
                  </a:srgbClr>
                </a:outerShdw>
              </a:effectLst>
            </p:spPr>
            <p:txBody>
              <a:bodyPr anchor="ctr"/>
              <a:lstStyle/>
              <a:p>
                <a:pPr algn="ctr" fontAlgn="auto">
                  <a:spcBef>
                    <a:spcPts val="0"/>
                  </a:spcBef>
                  <a:spcAft>
                    <a:spcPts val="0"/>
                  </a:spcAft>
                  <a:defRPr/>
                </a:pPr>
                <a:endParaRPr lang="zh-CN" altLang="en-US" sz="2000">
                  <a:solidFill>
                    <a:srgbClr val="FFCC00"/>
                  </a:solidFill>
                  <a:latin typeface="+mn-lt"/>
                  <a:ea typeface="+mn-ea"/>
                </a:endParaRPr>
              </a:p>
            </p:txBody>
          </p:sp>
          <p:cxnSp>
            <p:nvCxnSpPr>
              <p:cNvPr id="25" name="直接连接符 11"/>
              <p:cNvCxnSpPr>
                <a:cxnSpLocks noChangeShapeType="1"/>
              </p:cNvCxnSpPr>
              <p:nvPr/>
            </p:nvCxnSpPr>
            <p:spPr bwMode="auto">
              <a:xfrm>
                <a:off x="923175" y="3720973"/>
                <a:ext cx="1297101" cy="721992"/>
              </a:xfrm>
              <a:prstGeom prst="line">
                <a:avLst/>
              </a:prstGeom>
              <a:noFill/>
              <a:ln w="25400">
                <a:solidFill>
                  <a:schemeClr val="bg1"/>
                </a:solidFill>
                <a:round/>
                <a:headEnd/>
                <a:tailEnd/>
              </a:ln>
              <a:effectLst>
                <a:outerShdw blurRad="63500" dist="20000" dir="5400000" rotWithShape="0">
                  <a:srgbClr val="000000">
                    <a:alpha val="37999"/>
                  </a:srgbClr>
                </a:outerShdw>
              </a:effectLst>
              <a:extLst/>
            </p:spPr>
          </p:cxnSp>
        </p:grpSp>
        <p:sp>
          <p:nvSpPr>
            <p:cNvPr id="23" name="TextBox 23"/>
            <p:cNvSpPr txBox="1">
              <a:spLocks noChangeArrowheads="1"/>
            </p:cNvSpPr>
            <p:nvPr/>
          </p:nvSpPr>
          <p:spPr bwMode="auto">
            <a:xfrm>
              <a:off x="1438537" y="2090403"/>
              <a:ext cx="1140594" cy="755614"/>
            </a:xfrm>
            <a:prstGeom prst="rect">
              <a:avLst/>
            </a:prstGeom>
            <a:noFill/>
            <a:ln w="9525">
              <a:noFill/>
              <a:miter lim="800000"/>
              <a:headEnd/>
              <a:tailEnd/>
            </a:ln>
          </p:spPr>
          <p:txBody>
            <a:bodyPr wrap="square">
              <a:spAutoFit/>
            </a:bodyPr>
            <a:lstStyle/>
            <a:p>
              <a:r>
                <a:rPr lang="zh-CN" altLang="en-US" sz="2000" b="1" dirty="0" smtClean="0">
                  <a:solidFill>
                    <a:srgbClr val="FFCC00"/>
                  </a:solidFill>
                  <a:latin typeface="微软雅黑" pitchFamily="34" charset="-122"/>
                  <a:ea typeface="微软雅黑" pitchFamily="34" charset="-122"/>
                </a:rPr>
                <a:t>建筑容量调整</a:t>
              </a:r>
              <a:endParaRPr lang="zh-CN" altLang="en-US" sz="2000" b="1" dirty="0">
                <a:solidFill>
                  <a:srgbClr val="FFCC00"/>
                </a:solidFill>
                <a:latin typeface="微软雅黑" pitchFamily="34" charset="-122"/>
                <a:ea typeface="微软雅黑" pitchFamily="34" charset="-122"/>
              </a:endParaRPr>
            </a:p>
          </p:txBody>
        </p:sp>
      </p:grpSp>
      <p:sp>
        <p:nvSpPr>
          <p:cNvPr id="26" name="TextBox 25"/>
          <p:cNvSpPr txBox="1"/>
          <p:nvPr/>
        </p:nvSpPr>
        <p:spPr>
          <a:xfrm>
            <a:off x="3000364" y="4000504"/>
            <a:ext cx="5286412" cy="1015663"/>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50000"/>
              </a:lnSpc>
            </a:pPr>
            <a:r>
              <a:rPr lang="zh-CN" altLang="en-US" dirty="0" smtClean="0">
                <a:solidFill>
                  <a:schemeClr val="bg1"/>
                </a:solidFill>
                <a:latin typeface="华文楷体" pitchFamily="2" charset="-122"/>
                <a:ea typeface="华文楷体" pitchFamily="2" charset="-122"/>
              </a:rPr>
              <a:t> </a:t>
            </a:r>
            <a:r>
              <a:rPr lang="zh-CN" altLang="en-US" sz="2000" dirty="0" smtClean="0">
                <a:solidFill>
                  <a:srgbClr val="FFCC00"/>
                </a:solidFill>
                <a:latin typeface="华文楷体" pitchFamily="2" charset="-122"/>
                <a:ea typeface="华文楷体" pitchFamily="2" charset="-122"/>
              </a:rPr>
              <a:t>①建筑容量增加引起的容积率增加；</a:t>
            </a:r>
            <a:endParaRPr lang="en-US" altLang="zh-CN" sz="2000" dirty="0" smtClean="0">
              <a:solidFill>
                <a:srgbClr val="FFCC00"/>
              </a:solidFill>
              <a:latin typeface="华文楷体" pitchFamily="2" charset="-122"/>
              <a:ea typeface="华文楷体" pitchFamily="2" charset="-122"/>
            </a:endParaRPr>
          </a:p>
          <a:p>
            <a:pPr>
              <a:lnSpc>
                <a:spcPct val="150000"/>
              </a:lnSpc>
            </a:pPr>
            <a:r>
              <a:rPr lang="zh-CN" altLang="en-US" sz="2000" dirty="0" smtClean="0">
                <a:solidFill>
                  <a:srgbClr val="FFCC00"/>
                </a:solidFill>
                <a:latin typeface="华文楷体" pitchFamily="2" charset="-122"/>
                <a:ea typeface="华文楷体" pitchFamily="2" charset="-122"/>
              </a:rPr>
              <a:t>②建筑容量减少引起的容积率减少</a:t>
            </a:r>
          </a:p>
        </p:txBody>
      </p:sp>
      <p:pic>
        <p:nvPicPr>
          <p:cNvPr id="27" name="图片 26" descr="2.bmp"/>
          <p:cNvPicPr>
            <a:picLocks noChangeAspect="1"/>
          </p:cNvPicPr>
          <p:nvPr/>
        </p:nvPicPr>
        <p:blipFill>
          <a:blip r:embed="rId2"/>
          <a:stretch>
            <a:fillRect/>
          </a:stretch>
        </p:blipFill>
        <p:spPr>
          <a:xfrm>
            <a:off x="2285984" y="735678"/>
            <a:ext cx="6013600" cy="5146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1000"/>
                                        <p:tgtEl>
                                          <p:spTgt spid="27"/>
                                        </p:tgtEl>
                                      </p:cBhvr>
                                    </p:animEffect>
                                    <p:set>
                                      <p:cBhvr>
                                        <p:cTn id="12"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a:spLocks/>
          </p:cNvSpPr>
          <p:nvPr/>
        </p:nvSpPr>
        <p:spPr bwMode="auto">
          <a:xfrm>
            <a:off x="714348" y="571480"/>
            <a:ext cx="714380" cy="714380"/>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bwMode="auto">
          <a:xfrm>
            <a:off x="909609" y="765155"/>
            <a:ext cx="590556" cy="523220"/>
          </a:xfrm>
          <a:prstGeom prst="rect">
            <a:avLst/>
          </a:prstGeom>
        </p:spPr>
        <p:txBody>
          <a:bodyPr wrap="squar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bwMode="auto">
          <a:xfrm>
            <a:off x="1500165" y="714356"/>
            <a:ext cx="3643340" cy="523220"/>
          </a:xfrm>
          <a:prstGeom prst="rect">
            <a:avLst/>
          </a:prstGeom>
        </p:spPr>
        <p:txBody>
          <a:bodyPr wrap="square">
            <a:spAutoFit/>
          </a:bodyPr>
          <a:lstStyle/>
          <a:p>
            <a:r>
              <a:rPr lang="zh-CN" altLang="en-US" sz="2800" dirty="0" smtClean="0"/>
              <a:t>用地性质转换</a:t>
            </a:r>
            <a:endParaRPr lang="zh-CN" altLang="en-US" sz="2800" dirty="0"/>
          </a:p>
        </p:txBody>
      </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dirty="0"/>
          </a:p>
        </p:txBody>
      </p:sp>
      <p:sp>
        <p:nvSpPr>
          <p:cNvPr id="15" name="矩形 14"/>
          <p:cNvSpPr/>
          <p:nvPr/>
        </p:nvSpPr>
        <p:spPr>
          <a:xfrm>
            <a:off x="642910" y="1714488"/>
            <a:ext cx="1285903" cy="12858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zh-CN" altLang="en-US" i="1" dirty="0" smtClean="0">
                <a:latin typeface="华文新魏" pitchFamily="2" charset="-122"/>
                <a:ea typeface="华文新魏" pitchFamily="2" charset="-122"/>
              </a:rPr>
              <a:t>评估思路</a:t>
            </a:r>
            <a:endParaRPr lang="zh-CN" altLang="en-US" i="1" dirty="0">
              <a:latin typeface="华文新魏" pitchFamily="2" charset="-122"/>
              <a:ea typeface="华文新魏" pitchFamily="2" charset="-122"/>
            </a:endParaRPr>
          </a:p>
        </p:txBody>
      </p:sp>
      <p:sp>
        <p:nvSpPr>
          <p:cNvPr id="16" name="矩形 15"/>
          <p:cNvSpPr/>
          <p:nvPr/>
        </p:nvSpPr>
        <p:spPr>
          <a:xfrm>
            <a:off x="1928812" y="1714488"/>
            <a:ext cx="6858030" cy="1285884"/>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nSpc>
                <a:spcPct val="150000"/>
              </a:lnSpc>
              <a:defRPr/>
            </a:pPr>
            <a:r>
              <a:rPr lang="zh-CN" altLang="en-US" dirty="0" smtClean="0">
                <a:solidFill>
                  <a:srgbClr val="002060"/>
                </a:solidFill>
                <a:latin typeface="华文新魏" pitchFamily="2" charset="-122"/>
                <a:ea typeface="华文新魏" pitchFamily="2" charset="-122"/>
              </a:rPr>
              <a:t>根据细则及</a:t>
            </a:r>
            <a:r>
              <a:rPr lang="en-US" altLang="zh-CN" dirty="0" smtClean="0">
                <a:solidFill>
                  <a:srgbClr val="002060"/>
                </a:solidFill>
                <a:latin typeface="华文新魏" pitchFamily="2" charset="-122"/>
                <a:ea typeface="华文新魏" pitchFamily="2" charset="-122"/>
              </a:rPr>
              <a:t>20</a:t>
            </a:r>
            <a:r>
              <a:rPr lang="zh-CN" altLang="en-US" dirty="0" smtClean="0">
                <a:solidFill>
                  <a:srgbClr val="002060"/>
                </a:solidFill>
                <a:latin typeface="华文新魏" pitchFamily="2" charset="-122"/>
                <a:ea typeface="华文新魏" pitchFamily="2" charset="-122"/>
              </a:rPr>
              <a:t>号文， 用途调整或用途比例调整需补缴地价款＝新用途或用途比例下的土地使用权市场价格－原用途或用途比例下的土地使用权市场价格</a:t>
            </a:r>
            <a:endParaRPr lang="zh-CN" altLang="en-US" dirty="0">
              <a:solidFill>
                <a:srgbClr val="002060"/>
              </a:solidFill>
              <a:latin typeface="华文新魏" pitchFamily="2" charset="-122"/>
              <a:ea typeface="华文新魏" pitchFamily="2" charset="-122"/>
            </a:endParaRPr>
          </a:p>
        </p:txBody>
      </p:sp>
      <p:sp>
        <p:nvSpPr>
          <p:cNvPr id="24" name="矩形 23"/>
          <p:cNvSpPr/>
          <p:nvPr/>
        </p:nvSpPr>
        <p:spPr bwMode="auto">
          <a:xfrm>
            <a:off x="642910" y="3929066"/>
            <a:ext cx="1357322" cy="16430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CN" altLang="en-US" i="1" dirty="0" smtClean="0">
                <a:latin typeface="华文新魏" pitchFamily="2" charset="-122"/>
                <a:ea typeface="华文新魏" pitchFamily="2" charset="-122"/>
              </a:rPr>
              <a:t>评估方法</a:t>
            </a:r>
            <a:endParaRPr lang="zh-CN" altLang="en-US" i="1" dirty="0">
              <a:latin typeface="华文新魏" pitchFamily="2" charset="-122"/>
              <a:ea typeface="华文新魏" pitchFamily="2" charset="-122"/>
            </a:endParaRPr>
          </a:p>
        </p:txBody>
      </p:sp>
      <p:sp>
        <p:nvSpPr>
          <p:cNvPr id="25" name="矩形 24"/>
          <p:cNvSpPr/>
          <p:nvPr/>
        </p:nvSpPr>
        <p:spPr bwMode="auto">
          <a:xfrm>
            <a:off x="2000232" y="3929066"/>
            <a:ext cx="6715172" cy="1643074"/>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nSpc>
                <a:spcPct val="150000"/>
              </a:lnSpc>
              <a:defRPr/>
            </a:pPr>
            <a:r>
              <a:rPr lang="zh-CN" altLang="en-US" sz="1600" dirty="0" smtClean="0">
                <a:solidFill>
                  <a:srgbClr val="002060"/>
                </a:solidFill>
                <a:latin typeface="华文新魏" pitchFamily="2" charset="-122"/>
                <a:ea typeface="华文新魏" pitchFamily="2" charset="-122"/>
              </a:rPr>
              <a:t>住宅、商服用地：市场比较法、剩余法或假设开发法、基准地价系数修正法；对已建在用的租赁性商服用地，宜选用收益还原法</a:t>
            </a:r>
            <a:endParaRPr lang="en-US" altLang="zh-CN" sz="1600" dirty="0" smtClean="0">
              <a:solidFill>
                <a:srgbClr val="002060"/>
              </a:solidFill>
              <a:latin typeface="华文新魏" pitchFamily="2" charset="-122"/>
              <a:ea typeface="华文新魏" pitchFamily="2" charset="-122"/>
            </a:endParaRPr>
          </a:p>
          <a:p>
            <a:pPr>
              <a:lnSpc>
                <a:spcPct val="150000"/>
              </a:lnSpc>
              <a:defRPr/>
            </a:pPr>
            <a:r>
              <a:rPr lang="zh-CN" altLang="en-US" sz="1600" dirty="0" smtClean="0">
                <a:solidFill>
                  <a:srgbClr val="002060"/>
                </a:solidFill>
                <a:latin typeface="华文新魏" pitchFamily="2" charset="-122"/>
                <a:ea typeface="华文新魏" pitchFamily="2" charset="-122"/>
              </a:rPr>
              <a:t>公共管理与公共服务和交通运输用地：市场比较法，成本逼近法、基准地价系数修正法</a:t>
            </a:r>
            <a:endParaRPr lang="zh-CN" altLang="en-US" sz="1600" dirty="0">
              <a:solidFill>
                <a:srgbClr val="002060"/>
              </a:solidFill>
              <a:latin typeface="华文新魏" pitchFamily="2" charset="-122"/>
              <a:ea typeface="华文新魏" pitchFamily="2" charset="-122"/>
            </a:endParaRPr>
          </a:p>
        </p:txBody>
      </p:sp>
      <p:graphicFrame>
        <p:nvGraphicFramePr>
          <p:cNvPr id="27" name="表格 26"/>
          <p:cNvGraphicFramePr>
            <a:graphicFrameLocks noGrp="1"/>
          </p:cNvGraphicFramePr>
          <p:nvPr/>
        </p:nvGraphicFramePr>
        <p:xfrm>
          <a:off x="1500166" y="2000240"/>
          <a:ext cx="7429550" cy="2428892"/>
        </p:xfrm>
        <a:graphic>
          <a:graphicData uri="http://schemas.openxmlformats.org/drawingml/2006/table">
            <a:tbl>
              <a:tblPr>
                <a:tableStyleId>{69C7853C-536D-4A76-A0AE-DD22124D55A5}</a:tableStyleId>
              </a:tblPr>
              <a:tblGrid>
                <a:gridCol w="1239249"/>
                <a:gridCol w="1239249"/>
                <a:gridCol w="1237763"/>
                <a:gridCol w="1237763"/>
                <a:gridCol w="1237763"/>
                <a:gridCol w="1237763"/>
              </a:tblGrid>
              <a:tr h="670039">
                <a:tc>
                  <a:txBody>
                    <a:bodyPr/>
                    <a:lstStyle/>
                    <a:p>
                      <a:endParaRPr lang="zh-CN" sz="1400" kern="100" dirty="0">
                        <a:latin typeface="华文细黑" pitchFamily="2" charset="-122"/>
                        <a:ea typeface="华文细黑" pitchFamily="2" charset="-122"/>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dirty="0">
                          <a:latin typeface="华文细黑" pitchFamily="2" charset="-122"/>
                          <a:ea typeface="华文细黑" pitchFamily="2" charset="-122"/>
                        </a:rPr>
                        <a:t>市场比较法</a:t>
                      </a:r>
                      <a:endParaRPr lang="zh-CN" sz="1400" kern="100" dirty="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a:latin typeface="华文细黑" pitchFamily="2" charset="-122"/>
                          <a:ea typeface="华文细黑" pitchFamily="2" charset="-122"/>
                        </a:rPr>
                        <a:t>收益还原法</a:t>
                      </a:r>
                      <a:endParaRPr lang="zh-CN" sz="1400" kern="10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a:latin typeface="华文细黑" pitchFamily="2" charset="-122"/>
                          <a:ea typeface="华文细黑" pitchFamily="2" charset="-122"/>
                        </a:rPr>
                        <a:t>剩余法（假设开发法）</a:t>
                      </a:r>
                      <a:endParaRPr lang="zh-CN" sz="1400" kern="10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a:latin typeface="华文细黑" pitchFamily="2" charset="-122"/>
                          <a:ea typeface="华文细黑" pitchFamily="2" charset="-122"/>
                        </a:rPr>
                        <a:t>基准地价系数修正法</a:t>
                      </a:r>
                      <a:endParaRPr lang="zh-CN" sz="1400" kern="10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dirty="0">
                          <a:latin typeface="华文细黑" pitchFamily="2" charset="-122"/>
                          <a:ea typeface="华文细黑" pitchFamily="2" charset="-122"/>
                        </a:rPr>
                        <a:t>成本逼近法</a:t>
                      </a:r>
                      <a:endParaRPr lang="zh-CN" sz="1400" kern="100" dirty="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r>
              <a:tr h="376897">
                <a:tc>
                  <a:txBody>
                    <a:bodyPr/>
                    <a:lstStyle/>
                    <a:p>
                      <a:pPr algn="ctr">
                        <a:spcAft>
                          <a:spcPts val="0"/>
                        </a:spcAft>
                      </a:pPr>
                      <a:r>
                        <a:rPr lang="zh-CN" sz="1400" kern="0">
                          <a:latin typeface="华文细黑" pitchFamily="2" charset="-122"/>
                          <a:ea typeface="华文细黑" pitchFamily="2" charset="-122"/>
                        </a:rPr>
                        <a:t>住宅用地</a:t>
                      </a:r>
                      <a:endParaRPr lang="zh-CN" sz="1400" kern="10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a:latin typeface="华文细黑" pitchFamily="2" charset="-122"/>
                          <a:ea typeface="华文细黑" pitchFamily="2" charset="-122"/>
                        </a:rPr>
                        <a:t>√</a:t>
                      </a:r>
                      <a:endParaRPr lang="zh-CN" sz="1400" kern="10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endParaRPr lang="zh-CN" sz="1400" kern="100">
                        <a:latin typeface="华文细黑" pitchFamily="2" charset="-122"/>
                        <a:ea typeface="华文细黑" pitchFamily="2" charset="-122"/>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a:latin typeface="华文细黑" pitchFamily="2" charset="-122"/>
                          <a:ea typeface="华文细黑" pitchFamily="2" charset="-122"/>
                        </a:rPr>
                        <a:t>√</a:t>
                      </a:r>
                      <a:endParaRPr lang="zh-CN" sz="1400" kern="10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a:latin typeface="华文细黑" pitchFamily="2" charset="-122"/>
                          <a:ea typeface="华文细黑" pitchFamily="2" charset="-122"/>
                        </a:rPr>
                        <a:t>√</a:t>
                      </a:r>
                      <a:endParaRPr lang="zh-CN" sz="1400" kern="10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endParaRPr lang="zh-CN" sz="1400" kern="100" dirty="0">
                        <a:latin typeface="华文细黑" pitchFamily="2" charset="-122"/>
                        <a:ea typeface="华文细黑" pitchFamily="2" charset="-122"/>
                      </a:endParaRPr>
                    </a:p>
                  </a:txBody>
                  <a:tcPr marL="68580" marR="68580" marT="0" marB="0" anchor="ctr">
                    <a:solidFill>
                      <a:schemeClr val="accent3">
                        <a:lumMod val="60000"/>
                        <a:lumOff val="40000"/>
                      </a:schemeClr>
                    </a:solidFill>
                  </a:tcPr>
                </a:tc>
              </a:tr>
              <a:tr h="376897">
                <a:tc>
                  <a:txBody>
                    <a:bodyPr/>
                    <a:lstStyle/>
                    <a:p>
                      <a:pPr algn="ctr">
                        <a:spcAft>
                          <a:spcPts val="0"/>
                        </a:spcAft>
                      </a:pPr>
                      <a:r>
                        <a:rPr lang="zh-CN" sz="1400" kern="0">
                          <a:latin typeface="华文细黑" pitchFamily="2" charset="-122"/>
                          <a:ea typeface="华文细黑" pitchFamily="2" charset="-122"/>
                        </a:rPr>
                        <a:t>商服用地</a:t>
                      </a:r>
                      <a:endParaRPr lang="zh-CN" sz="1400" kern="10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a:latin typeface="华文细黑" pitchFamily="2" charset="-122"/>
                          <a:ea typeface="华文细黑" pitchFamily="2" charset="-122"/>
                        </a:rPr>
                        <a:t>√</a:t>
                      </a:r>
                      <a:endParaRPr lang="zh-CN" sz="1400" kern="10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a:latin typeface="华文细黑" pitchFamily="2" charset="-122"/>
                          <a:ea typeface="华文细黑" pitchFamily="2" charset="-122"/>
                        </a:rPr>
                        <a:t>√</a:t>
                      </a:r>
                      <a:endParaRPr lang="zh-CN" sz="1400" kern="10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a:latin typeface="华文细黑" pitchFamily="2" charset="-122"/>
                          <a:ea typeface="华文细黑" pitchFamily="2" charset="-122"/>
                        </a:rPr>
                        <a:t>√</a:t>
                      </a:r>
                      <a:endParaRPr lang="zh-CN" sz="1400" kern="10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a:latin typeface="华文细黑" pitchFamily="2" charset="-122"/>
                          <a:ea typeface="华文细黑" pitchFamily="2" charset="-122"/>
                        </a:rPr>
                        <a:t>√</a:t>
                      </a:r>
                      <a:endParaRPr lang="zh-CN" sz="1400" kern="10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endParaRPr lang="zh-CN" sz="1400" kern="100">
                        <a:latin typeface="华文细黑" pitchFamily="2" charset="-122"/>
                        <a:ea typeface="华文细黑" pitchFamily="2" charset="-122"/>
                      </a:endParaRPr>
                    </a:p>
                  </a:txBody>
                  <a:tcPr marL="68580" marR="68580" marT="0" marB="0" anchor="ctr">
                    <a:solidFill>
                      <a:schemeClr val="accent3">
                        <a:lumMod val="60000"/>
                        <a:lumOff val="40000"/>
                      </a:schemeClr>
                    </a:solidFill>
                  </a:tcPr>
                </a:tc>
              </a:tr>
              <a:tr h="1005059">
                <a:tc>
                  <a:txBody>
                    <a:bodyPr/>
                    <a:lstStyle/>
                    <a:p>
                      <a:pPr algn="ctr">
                        <a:spcAft>
                          <a:spcPts val="0"/>
                        </a:spcAft>
                      </a:pPr>
                      <a:r>
                        <a:rPr lang="zh-CN" sz="1400" kern="0" dirty="0">
                          <a:latin typeface="华文细黑" pitchFamily="2" charset="-122"/>
                          <a:ea typeface="华文细黑" pitchFamily="2" charset="-122"/>
                        </a:rPr>
                        <a:t>公共管理及公共服务用地</a:t>
                      </a:r>
                      <a:endParaRPr lang="zh-CN" sz="1400" kern="100" dirty="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a:latin typeface="华文细黑" pitchFamily="2" charset="-122"/>
                          <a:ea typeface="华文细黑" pitchFamily="2" charset="-122"/>
                        </a:rPr>
                        <a:t>√</a:t>
                      </a:r>
                      <a:endParaRPr lang="zh-CN" sz="1400" kern="10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endParaRPr lang="zh-CN" sz="1400" kern="100" dirty="0">
                        <a:latin typeface="华文细黑" pitchFamily="2" charset="-122"/>
                        <a:ea typeface="华文细黑" pitchFamily="2" charset="-122"/>
                      </a:endParaRPr>
                    </a:p>
                  </a:txBody>
                  <a:tcPr marL="68580" marR="68580" marT="0" marB="0" anchor="ctr">
                    <a:solidFill>
                      <a:schemeClr val="accent3">
                        <a:lumMod val="60000"/>
                        <a:lumOff val="40000"/>
                      </a:schemeClr>
                    </a:solidFill>
                  </a:tcPr>
                </a:tc>
                <a:tc>
                  <a:txBody>
                    <a:bodyPr/>
                    <a:lstStyle/>
                    <a:p>
                      <a:endParaRPr lang="zh-CN" sz="1400" kern="100">
                        <a:latin typeface="华文细黑" pitchFamily="2" charset="-122"/>
                        <a:ea typeface="华文细黑" pitchFamily="2" charset="-122"/>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a:latin typeface="华文细黑" pitchFamily="2" charset="-122"/>
                          <a:ea typeface="华文细黑" pitchFamily="2" charset="-122"/>
                        </a:rPr>
                        <a:t>√</a:t>
                      </a:r>
                      <a:endParaRPr lang="zh-CN" sz="1400" kern="10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c>
                  <a:txBody>
                    <a:bodyPr/>
                    <a:lstStyle/>
                    <a:p>
                      <a:pPr algn="ctr">
                        <a:spcAft>
                          <a:spcPts val="0"/>
                        </a:spcAft>
                      </a:pPr>
                      <a:r>
                        <a:rPr lang="zh-CN" sz="1400" kern="0" dirty="0">
                          <a:latin typeface="华文细黑" pitchFamily="2" charset="-122"/>
                          <a:ea typeface="华文细黑" pitchFamily="2" charset="-122"/>
                        </a:rPr>
                        <a:t>√</a:t>
                      </a:r>
                      <a:endParaRPr lang="zh-CN" sz="1400" kern="100" dirty="0">
                        <a:latin typeface="华文细黑" pitchFamily="2" charset="-122"/>
                        <a:ea typeface="华文细黑" pitchFamily="2" charset="-122"/>
                        <a:cs typeface="Times New Roman"/>
                      </a:endParaRPr>
                    </a:p>
                  </a:txBody>
                  <a:tcPr marL="68580" marR="68580" marT="0" marB="0" anchor="ctr">
                    <a:solidFill>
                      <a:schemeClr val="accent3">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vertical)">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vertical)">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amond(out)">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7" y="571480"/>
            <a:ext cx="3124919" cy="716895"/>
            <a:chOff x="4618493" y="2653835"/>
            <a:chExt cx="3123794" cy="717553"/>
          </a:xfrm>
        </p:grpSpPr>
        <p:sp>
          <p:nvSpPr>
            <p:cNvPr id="8" name="Freeform 8"/>
            <p:cNvSpPr>
              <a:spLocks/>
            </p:cNvSpPr>
            <p:nvPr/>
          </p:nvSpPr>
          <p:spPr bwMode="auto">
            <a:xfrm>
              <a:off x="4618493" y="2653835"/>
              <a:ext cx="714123" cy="715036"/>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4" y="2847688"/>
              <a:ext cx="590343" cy="523700"/>
            </a:xfrm>
            <a:prstGeom prst="rect">
              <a:avLst/>
            </a:prstGeom>
          </p:spPr>
          <p:txBody>
            <a:bodyPr wrap="squar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04027" y="2796842"/>
              <a:ext cx="2338260" cy="523700"/>
            </a:xfrm>
            <a:prstGeom prst="rect">
              <a:avLst/>
            </a:prstGeom>
          </p:spPr>
          <p:txBody>
            <a:bodyPr wrap="none">
              <a:spAutoFit/>
            </a:bodyPr>
            <a:lstStyle/>
            <a:p>
              <a:r>
                <a:rPr lang="zh-CN" altLang="en-US" sz="2800" dirty="0" smtClean="0"/>
                <a:t>用地性质转换</a:t>
              </a:r>
              <a:endParaRPr lang="zh-CN" altLang="en-US" sz="2800" dirty="0"/>
            </a:p>
          </p:txBody>
        </p:sp>
      </p:gr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dirty="0"/>
          </a:p>
        </p:txBody>
      </p:sp>
      <p:sp>
        <p:nvSpPr>
          <p:cNvPr id="15" name="矩形 14"/>
          <p:cNvSpPr/>
          <p:nvPr/>
        </p:nvSpPr>
        <p:spPr>
          <a:xfrm>
            <a:off x="642910" y="1714488"/>
            <a:ext cx="1285903" cy="1714512"/>
          </a:xfrm>
          <a:prstGeom prst="rect">
            <a:avLst/>
          </a:prstGeom>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CN" altLang="en-US" i="1" dirty="0" smtClean="0">
                <a:latin typeface="华文新魏" pitchFamily="2" charset="-122"/>
                <a:ea typeface="华文新魏" pitchFamily="2" charset="-122"/>
              </a:rPr>
              <a:t>影响因素</a:t>
            </a:r>
            <a:endParaRPr lang="zh-CN" altLang="en-US" i="1" dirty="0">
              <a:latin typeface="华文新魏" pitchFamily="2" charset="-122"/>
              <a:ea typeface="华文新魏" pitchFamily="2" charset="-122"/>
            </a:endParaRPr>
          </a:p>
        </p:txBody>
      </p:sp>
      <p:sp>
        <p:nvSpPr>
          <p:cNvPr id="16" name="矩形 15"/>
          <p:cNvSpPr/>
          <p:nvPr/>
        </p:nvSpPr>
        <p:spPr>
          <a:xfrm>
            <a:off x="1928812" y="1714488"/>
            <a:ext cx="6858030" cy="1714512"/>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defRPr/>
            </a:pPr>
            <a:r>
              <a:rPr lang="zh-CN" altLang="en-US" dirty="0" smtClean="0">
                <a:solidFill>
                  <a:srgbClr val="002060"/>
                </a:solidFill>
                <a:latin typeface="华文新魏" pitchFamily="2" charset="-122"/>
                <a:ea typeface="华文新魏" pitchFamily="2" charset="-122"/>
              </a:rPr>
              <a:t>住宅用地：重点关注旧式里弄、花园洋房，建筑密度与间距、绿化率、容积率、土地使用权利限制</a:t>
            </a:r>
            <a:endParaRPr lang="en-US" altLang="zh-CN" dirty="0" smtClean="0">
              <a:solidFill>
                <a:srgbClr val="002060"/>
              </a:solidFill>
              <a:latin typeface="华文新魏" pitchFamily="2" charset="-122"/>
              <a:ea typeface="华文新魏" pitchFamily="2" charset="-122"/>
            </a:endParaRPr>
          </a:p>
          <a:p>
            <a:pPr>
              <a:defRPr/>
            </a:pPr>
            <a:r>
              <a:rPr lang="zh-CN" altLang="en-US" dirty="0" smtClean="0">
                <a:solidFill>
                  <a:srgbClr val="002060"/>
                </a:solidFill>
                <a:latin typeface="华文新魏" pitchFamily="2" charset="-122"/>
                <a:ea typeface="华文新魏" pitchFamily="2" charset="-122"/>
              </a:rPr>
              <a:t>商服用地：重点关注区域交通便捷度、所在区域的性质（商服区、住宅区还是工业区）、距各类商服中心的距离、客流数量</a:t>
            </a:r>
            <a:endParaRPr lang="en-US" altLang="zh-CN" dirty="0" smtClean="0">
              <a:solidFill>
                <a:srgbClr val="002060"/>
              </a:solidFill>
              <a:latin typeface="华文新魏" pitchFamily="2" charset="-122"/>
              <a:ea typeface="华文新魏" pitchFamily="2" charset="-122"/>
            </a:endParaRPr>
          </a:p>
          <a:p>
            <a:pPr>
              <a:defRPr/>
            </a:pPr>
            <a:r>
              <a:rPr lang="zh-CN" altLang="en-US" dirty="0" smtClean="0">
                <a:solidFill>
                  <a:srgbClr val="002060"/>
                </a:solidFill>
                <a:latin typeface="华文新魏" pitchFamily="2" charset="-122"/>
                <a:ea typeface="华文新魏" pitchFamily="2" charset="-122"/>
              </a:rPr>
              <a:t>公共管理及公共服务用地：重点关注对外交通便捷程度、区域人口状况、公共服务设施的密度及服务半径</a:t>
            </a:r>
            <a:endParaRPr lang="zh-CN" altLang="en-US" dirty="0">
              <a:solidFill>
                <a:srgbClr val="002060"/>
              </a:solidFill>
              <a:latin typeface="华文新魏" pitchFamily="2" charset="-122"/>
              <a:ea typeface="华文新魏" pitchFamily="2" charset="-122"/>
            </a:endParaRPr>
          </a:p>
        </p:txBody>
      </p:sp>
      <p:sp>
        <p:nvSpPr>
          <p:cNvPr id="24" name="矩形 23"/>
          <p:cNvSpPr/>
          <p:nvPr/>
        </p:nvSpPr>
        <p:spPr bwMode="auto">
          <a:xfrm>
            <a:off x="642910" y="4000504"/>
            <a:ext cx="1357322" cy="121444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zh-CN" altLang="en-US" i="1" dirty="0" smtClean="0">
                <a:latin typeface="华文新魏" pitchFamily="2" charset="-122"/>
                <a:ea typeface="华文新魏" pitchFamily="2" charset="-122"/>
              </a:rPr>
              <a:t>特殊情况</a:t>
            </a:r>
            <a:endParaRPr lang="zh-CN" altLang="en-US" i="1" dirty="0">
              <a:latin typeface="华文新魏" pitchFamily="2" charset="-122"/>
              <a:ea typeface="华文新魏" pitchFamily="2" charset="-122"/>
            </a:endParaRPr>
          </a:p>
        </p:txBody>
      </p:sp>
      <p:sp>
        <p:nvSpPr>
          <p:cNvPr id="25" name="矩形 24"/>
          <p:cNvSpPr/>
          <p:nvPr/>
        </p:nvSpPr>
        <p:spPr bwMode="auto">
          <a:xfrm>
            <a:off x="2000232" y="4000504"/>
            <a:ext cx="6715172" cy="1214446"/>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defRPr/>
            </a:pPr>
            <a:r>
              <a:rPr lang="zh-CN" altLang="en-US" dirty="0" smtClean="0">
                <a:solidFill>
                  <a:srgbClr val="002060"/>
                </a:solidFill>
                <a:latin typeface="华文新魏" pitchFamily="2" charset="-122"/>
                <a:ea typeface="华文新魏" pitchFamily="2" charset="-122"/>
              </a:rPr>
              <a:t>原条件混合用途比例不明确。</a:t>
            </a:r>
            <a:endParaRPr lang="en-US" altLang="zh-CN" dirty="0" smtClean="0">
              <a:solidFill>
                <a:srgbClr val="002060"/>
              </a:solidFill>
              <a:latin typeface="华文新魏" pitchFamily="2" charset="-122"/>
              <a:ea typeface="华文新魏" pitchFamily="2" charset="-122"/>
            </a:endParaRPr>
          </a:p>
          <a:p>
            <a:pPr>
              <a:defRPr/>
            </a:pPr>
            <a:r>
              <a:rPr lang="zh-CN" altLang="en-US" dirty="0" smtClean="0">
                <a:solidFill>
                  <a:srgbClr val="002060"/>
                </a:solidFill>
                <a:latin typeface="华文新魏" pitchFamily="2" charset="-122"/>
                <a:ea typeface="华文新魏" pitchFamily="2" charset="-122"/>
              </a:rPr>
              <a:t>目前估价中商办比例的确定方案有以下几种：</a:t>
            </a:r>
            <a:endParaRPr lang="en-US" altLang="zh-CN" dirty="0" smtClean="0">
              <a:solidFill>
                <a:srgbClr val="002060"/>
              </a:solidFill>
              <a:latin typeface="华文新魏" pitchFamily="2" charset="-122"/>
              <a:ea typeface="华文新魏" pitchFamily="2" charset="-122"/>
            </a:endParaRPr>
          </a:p>
          <a:p>
            <a:pPr>
              <a:defRPr/>
            </a:pPr>
            <a:r>
              <a:rPr lang="zh-CN" altLang="en-US" dirty="0" smtClean="0">
                <a:solidFill>
                  <a:srgbClr val="002060"/>
                </a:solidFill>
                <a:latin typeface="华文新魏" pitchFamily="2" charset="-122"/>
                <a:ea typeface="华文新魏" pitchFamily="2" charset="-122"/>
              </a:rPr>
              <a:t>①参考周边商办综合用地情况确定；②根据地价评估的最有效利用原则确定；③根据现状利用比例确定；④根据设计方案确定</a:t>
            </a:r>
            <a:endParaRPr lang="zh-CN" altLang="en-US" dirty="0">
              <a:solidFill>
                <a:srgbClr val="002060"/>
              </a:solidFill>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4)">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1571604" y="4714884"/>
            <a:ext cx="6286544" cy="1357322"/>
          </a:xfrm>
          <a:prstGeom prst="roundRect">
            <a:avLst/>
          </a:prstGeom>
          <a:solidFill>
            <a:srgbClr val="009999"/>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buSzPct val="90000"/>
              <a:buFont typeface="Wingdings" pitchFamily="2" charset="2"/>
              <a:buChar char="p"/>
            </a:pPr>
            <a:r>
              <a:rPr lang="zh-CN" altLang="en-US" b="1" dirty="0" smtClean="0">
                <a:solidFill>
                  <a:schemeClr val="accent6">
                    <a:lumMod val="40000"/>
                    <a:lumOff val="60000"/>
                  </a:schemeClr>
                </a:solidFill>
                <a:latin typeface="华文楷体" pitchFamily="2" charset="-122"/>
                <a:ea typeface="华文楷体" pitchFamily="2" charset="-122"/>
              </a:rPr>
              <a:t>项目规模大小对评估参数的影响</a:t>
            </a:r>
            <a:endParaRPr lang="en-US" altLang="zh-CN" b="1" dirty="0" smtClean="0">
              <a:solidFill>
                <a:schemeClr val="accent6">
                  <a:lumMod val="40000"/>
                  <a:lumOff val="60000"/>
                </a:schemeClr>
              </a:solidFill>
              <a:latin typeface="华文楷体" pitchFamily="2" charset="-122"/>
              <a:ea typeface="华文楷体" pitchFamily="2" charset="-122"/>
            </a:endParaRPr>
          </a:p>
          <a:p>
            <a:pPr>
              <a:lnSpc>
                <a:spcPct val="150000"/>
              </a:lnSpc>
              <a:buSzPct val="90000"/>
              <a:buFont typeface="Wingdings" pitchFamily="2" charset="2"/>
              <a:buChar char="p"/>
            </a:pPr>
            <a:r>
              <a:rPr lang="zh-CN" altLang="en-US" b="1" dirty="0" smtClean="0">
                <a:solidFill>
                  <a:schemeClr val="accent6">
                    <a:lumMod val="40000"/>
                    <a:lumOff val="60000"/>
                  </a:schemeClr>
                </a:solidFill>
                <a:latin typeface="华文楷体" pitchFamily="2" charset="-122"/>
                <a:ea typeface="华文楷体" pitchFamily="2" charset="-122"/>
              </a:rPr>
              <a:t>剩余法、基准地价系数修正法中参数取值</a:t>
            </a:r>
            <a:endParaRPr lang="zh-CN" altLang="en-US" b="1" dirty="0">
              <a:solidFill>
                <a:schemeClr val="accent6">
                  <a:lumMod val="40000"/>
                  <a:lumOff val="60000"/>
                </a:schemeClr>
              </a:solidFill>
              <a:latin typeface="华文楷体" pitchFamily="2" charset="-122"/>
              <a:ea typeface="华文楷体" pitchFamily="2" charset="-122"/>
            </a:endParaRPr>
          </a:p>
        </p:txBody>
      </p:sp>
      <p:sp>
        <p:nvSpPr>
          <p:cNvPr id="12" name="圆角矩形 11"/>
          <p:cNvSpPr/>
          <p:nvPr/>
        </p:nvSpPr>
        <p:spPr>
          <a:xfrm>
            <a:off x="1643042" y="1857364"/>
            <a:ext cx="6286544" cy="2357454"/>
          </a:xfrm>
          <a:prstGeom prst="roundRect">
            <a:avLst/>
          </a:prstGeom>
          <a:solidFill>
            <a:srgbClr val="009999"/>
          </a:solidFill>
        </p:spPr>
        <p:style>
          <a:lnRef idx="3">
            <a:schemeClr val="lt1"/>
          </a:lnRef>
          <a:fillRef idx="1">
            <a:schemeClr val="accent5"/>
          </a:fillRef>
          <a:effectRef idx="1">
            <a:schemeClr val="accent5"/>
          </a:effectRef>
          <a:fontRef idx="minor">
            <a:schemeClr val="lt1"/>
          </a:fontRef>
        </p:style>
        <p:txBody>
          <a:bodyPr rtlCol="0" anchor="ctr"/>
          <a:lstStyle/>
          <a:p>
            <a:pPr>
              <a:lnSpc>
                <a:spcPct val="200000"/>
              </a:lnSpc>
              <a:buSzPct val="90000"/>
              <a:buFont typeface="Wingdings" pitchFamily="2" charset="2"/>
              <a:buChar char="p"/>
            </a:pPr>
            <a:r>
              <a:rPr lang="zh-CN" altLang="en-US" b="1" dirty="0" smtClean="0">
                <a:solidFill>
                  <a:schemeClr val="accent6">
                    <a:lumMod val="40000"/>
                    <a:lumOff val="60000"/>
                  </a:schemeClr>
                </a:solidFill>
                <a:latin typeface="华文楷体" pitchFamily="2" charset="-122"/>
                <a:ea typeface="华文楷体" pitchFamily="2" charset="-122"/>
                <a:cs typeface="Times New Roman"/>
              </a:rPr>
              <a:t>一是仅评估土地面积增加部分的市场价格（ “</a:t>
            </a:r>
            <a:r>
              <a:rPr lang="en-US" altLang="zh-CN" b="1" dirty="0" smtClean="0">
                <a:solidFill>
                  <a:schemeClr val="accent6">
                    <a:lumMod val="40000"/>
                    <a:lumOff val="60000"/>
                  </a:schemeClr>
                </a:solidFill>
                <a:latin typeface="华文楷体" pitchFamily="2" charset="-122"/>
                <a:ea typeface="华文楷体" pitchFamily="2" charset="-122"/>
                <a:cs typeface="Times New Roman"/>
              </a:rPr>
              <a:t>1+1=2” </a:t>
            </a:r>
            <a:r>
              <a:rPr lang="zh-CN" altLang="en-US" b="1" dirty="0" smtClean="0">
                <a:solidFill>
                  <a:schemeClr val="accent6">
                    <a:lumMod val="40000"/>
                    <a:lumOff val="60000"/>
                  </a:schemeClr>
                </a:solidFill>
                <a:latin typeface="华文楷体" pitchFamily="2" charset="-122"/>
                <a:ea typeface="华文楷体" pitchFamily="2" charset="-122"/>
                <a:cs typeface="Times New Roman"/>
              </a:rPr>
              <a:t>）</a:t>
            </a:r>
            <a:endParaRPr lang="en-US" altLang="zh-CN" b="1" dirty="0" smtClean="0">
              <a:solidFill>
                <a:schemeClr val="accent6">
                  <a:lumMod val="40000"/>
                  <a:lumOff val="60000"/>
                </a:schemeClr>
              </a:solidFill>
              <a:latin typeface="华文楷体" pitchFamily="2" charset="-122"/>
              <a:ea typeface="华文楷体" pitchFamily="2" charset="-122"/>
              <a:cs typeface="Times New Roman"/>
            </a:endParaRPr>
          </a:p>
          <a:p>
            <a:pPr>
              <a:lnSpc>
                <a:spcPct val="200000"/>
              </a:lnSpc>
              <a:buSzPct val="90000"/>
              <a:buFont typeface="Wingdings" pitchFamily="2" charset="2"/>
              <a:buChar char="p"/>
            </a:pPr>
            <a:r>
              <a:rPr lang="zh-CN" altLang="en-US" b="1" dirty="0" smtClean="0">
                <a:solidFill>
                  <a:schemeClr val="accent6">
                    <a:lumMod val="40000"/>
                    <a:lumOff val="60000"/>
                  </a:schemeClr>
                </a:solidFill>
                <a:latin typeface="华文楷体" pitchFamily="2" charset="-122"/>
                <a:ea typeface="华文楷体" pitchFamily="2" charset="-122"/>
                <a:cs typeface="Times New Roman"/>
              </a:rPr>
              <a:t>二是通过双评估的方法得到扩大前、后或合并前、后土地价格的差额确定应补缴的地价款（ “</a:t>
            </a:r>
            <a:r>
              <a:rPr lang="en-US" altLang="zh-CN" b="1" dirty="0" smtClean="0">
                <a:solidFill>
                  <a:schemeClr val="accent6">
                    <a:lumMod val="40000"/>
                    <a:lumOff val="60000"/>
                  </a:schemeClr>
                </a:solidFill>
                <a:latin typeface="华文楷体" pitchFamily="2" charset="-122"/>
                <a:ea typeface="华文楷体" pitchFamily="2" charset="-122"/>
                <a:cs typeface="Times New Roman"/>
              </a:rPr>
              <a:t>1+1&gt;2” </a:t>
            </a:r>
            <a:r>
              <a:rPr lang="zh-CN" altLang="en-US" b="1" dirty="0" smtClean="0">
                <a:solidFill>
                  <a:schemeClr val="accent6">
                    <a:lumMod val="40000"/>
                    <a:lumOff val="60000"/>
                  </a:schemeClr>
                </a:solidFill>
                <a:latin typeface="华文楷体" pitchFamily="2" charset="-122"/>
                <a:ea typeface="华文楷体" pitchFamily="2" charset="-122"/>
                <a:cs typeface="Times New Roman"/>
              </a:rPr>
              <a:t>）</a:t>
            </a:r>
            <a:endParaRPr lang="zh-CN" altLang="en-US" b="1" dirty="0">
              <a:solidFill>
                <a:schemeClr val="accent6">
                  <a:lumMod val="40000"/>
                  <a:lumOff val="60000"/>
                </a:schemeClr>
              </a:solidFill>
              <a:latin typeface="华文楷体" pitchFamily="2" charset="-122"/>
              <a:ea typeface="华文楷体" pitchFamily="2" charset="-122"/>
            </a:endParaRPr>
          </a:p>
        </p:txBody>
      </p:sp>
      <p:grpSp>
        <p:nvGrpSpPr>
          <p:cNvPr id="2" name="组合 6"/>
          <p:cNvGrpSpPr>
            <a:grpSpLocks/>
          </p:cNvGrpSpPr>
          <p:nvPr/>
        </p:nvGrpSpPr>
        <p:grpSpPr bwMode="auto">
          <a:xfrm>
            <a:off x="714347" y="285728"/>
            <a:ext cx="3124919" cy="716895"/>
            <a:chOff x="4618493" y="2653835"/>
            <a:chExt cx="3123794" cy="717553"/>
          </a:xfrm>
        </p:grpSpPr>
        <p:sp>
          <p:nvSpPr>
            <p:cNvPr id="8" name="Freeform 8"/>
            <p:cNvSpPr>
              <a:spLocks/>
            </p:cNvSpPr>
            <p:nvPr/>
          </p:nvSpPr>
          <p:spPr bwMode="auto">
            <a:xfrm>
              <a:off x="4618493" y="2653835"/>
              <a:ext cx="714123" cy="715036"/>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4" y="2847688"/>
              <a:ext cx="590343" cy="523700"/>
            </a:xfrm>
            <a:prstGeom prst="rect">
              <a:avLst/>
            </a:prstGeom>
          </p:spPr>
          <p:txBody>
            <a:bodyPr wrap="squar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04027" y="2796842"/>
              <a:ext cx="2338260" cy="523700"/>
            </a:xfrm>
            <a:prstGeom prst="rect">
              <a:avLst/>
            </a:prstGeom>
          </p:spPr>
          <p:txBody>
            <a:bodyPr wrap="none">
              <a:spAutoFit/>
            </a:bodyPr>
            <a:lstStyle/>
            <a:p>
              <a:r>
                <a:rPr lang="zh-CN" altLang="en-US" sz="2800" dirty="0" smtClean="0"/>
                <a:t>用地边界调整</a:t>
              </a:r>
              <a:endParaRPr lang="zh-CN" altLang="en-US" sz="2800" dirty="0"/>
            </a:p>
          </p:txBody>
        </p:sp>
      </p:gr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dirty="0"/>
          </a:p>
        </p:txBody>
      </p:sp>
      <p:sp>
        <p:nvSpPr>
          <p:cNvPr id="13" name="椭圆 12"/>
          <p:cNvSpPr/>
          <p:nvPr/>
        </p:nvSpPr>
        <p:spPr>
          <a:xfrm>
            <a:off x="785786" y="1285860"/>
            <a:ext cx="1285884" cy="1214446"/>
          </a:xfrm>
          <a:prstGeom prst="ellipse">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dirty="0" smtClean="0">
                <a:solidFill>
                  <a:srgbClr val="CC6600"/>
                </a:solidFill>
                <a:latin typeface="黑体" pitchFamily="2" charset="-122"/>
                <a:ea typeface="黑体" pitchFamily="2" charset="-122"/>
              </a:rPr>
              <a:t>评估思路</a:t>
            </a:r>
            <a:endParaRPr lang="zh-CN" altLang="en-US" sz="2000" dirty="0">
              <a:solidFill>
                <a:srgbClr val="CC6600"/>
              </a:solidFill>
              <a:latin typeface="黑体" pitchFamily="2" charset="-122"/>
              <a:ea typeface="黑体" pitchFamily="2" charset="-122"/>
            </a:endParaRPr>
          </a:p>
        </p:txBody>
      </p:sp>
      <p:sp>
        <p:nvSpPr>
          <p:cNvPr id="11" name="椭圆 10"/>
          <p:cNvSpPr/>
          <p:nvPr/>
        </p:nvSpPr>
        <p:spPr>
          <a:xfrm>
            <a:off x="714348" y="4071942"/>
            <a:ext cx="1143008" cy="1143008"/>
          </a:xfrm>
          <a:prstGeom prst="ellipse">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dirty="0" smtClean="0">
                <a:solidFill>
                  <a:srgbClr val="CC6600"/>
                </a:solidFill>
                <a:latin typeface="黑体" pitchFamily="2" charset="-122"/>
                <a:ea typeface="黑体" pitchFamily="2" charset="-122"/>
              </a:rPr>
              <a:t>参数取值</a:t>
            </a:r>
            <a:endParaRPr lang="zh-CN" altLang="en-US" sz="2000" dirty="0">
              <a:solidFill>
                <a:srgbClr val="CC6600"/>
              </a:solidFill>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strips(downLeft)">
                                      <p:cBhvr>
                                        <p:cTn id="7" dur="500"/>
                                        <p:tgtEl>
                                          <p:spTgt spid="12">
                                            <p:bg/>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strips(downLeft)">
                                      <p:cBhvr>
                                        <p:cTn id="10" dur="500"/>
                                        <p:tgtEl>
                                          <p:spTgt spid="12">
                                            <p:txEl>
                                              <p:pRg st="0" end="0"/>
                                            </p:txEl>
                                          </p:spTgt>
                                        </p:tgtEl>
                                      </p:cBhvr>
                                    </p:animEffect>
                                  </p:childTnLst>
                                </p:cTn>
                              </p:par>
                              <p:par>
                                <p:cTn id="11" presetID="18" presetClass="entr" presetSubtype="12" fill="hold" grpId="0" nodeType="withEffect">
                                  <p:stCondLst>
                                    <p:cond delay="0"/>
                                  </p:stCondLst>
                                  <p:iterate type="lt">
                                    <p:tmPct val="0"/>
                                  </p:iterate>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strips(downLeft)">
                                      <p:cBhvr>
                                        <p:cTn id="13" dur="500"/>
                                        <p:tgtEl>
                                          <p:spTgt spid="1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mph" presetSubtype="0" fill="hold" nodeType="clickEffect">
                                  <p:stCondLst>
                                    <p:cond delay="0"/>
                                  </p:stCondLst>
                                  <p:iterate type="lt">
                                    <p:tmPct val="4000"/>
                                  </p:iterate>
                                  <p:childTnLst>
                                    <p:set>
                                      <p:cBhvr override="childStyle">
                                        <p:cTn id="17" dur="500" fill="hold"/>
                                        <p:tgtEl>
                                          <p:spTgt spid="12">
                                            <p:txEl>
                                              <p:pRg st="1" end="1"/>
                                            </p:txEl>
                                          </p:spTgt>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Right)">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allAtOnce"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6" y="285728"/>
            <a:ext cx="3843066" cy="716895"/>
            <a:chOff x="4618493" y="2653835"/>
            <a:chExt cx="3841683" cy="717553"/>
          </a:xfrm>
        </p:grpSpPr>
        <p:sp>
          <p:nvSpPr>
            <p:cNvPr id="8" name="Freeform 8"/>
            <p:cNvSpPr>
              <a:spLocks/>
            </p:cNvSpPr>
            <p:nvPr/>
          </p:nvSpPr>
          <p:spPr bwMode="auto">
            <a:xfrm>
              <a:off x="4618493" y="2653835"/>
              <a:ext cx="714123" cy="715036"/>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alpha val="78000"/>
              </a:srgbClr>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4" y="2847688"/>
              <a:ext cx="590343" cy="523700"/>
            </a:xfrm>
            <a:prstGeom prst="rect">
              <a:avLst/>
            </a:prstGeom>
          </p:spPr>
          <p:txBody>
            <a:bodyPr wrap="squar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04029" y="2796842"/>
              <a:ext cx="3056147" cy="523700"/>
            </a:xfrm>
            <a:prstGeom prst="rect">
              <a:avLst/>
            </a:prstGeom>
          </p:spPr>
          <p:txBody>
            <a:bodyPr wrap="none">
              <a:spAutoFit/>
            </a:bodyPr>
            <a:lstStyle/>
            <a:p>
              <a:r>
                <a:rPr lang="zh-CN" altLang="en-US" sz="2800" dirty="0" smtClean="0"/>
                <a:t>土地供应方式改变</a:t>
              </a:r>
              <a:endParaRPr lang="zh-CN" altLang="en-US" sz="2800" dirty="0"/>
            </a:p>
          </p:txBody>
        </p:sp>
      </p:gr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dirty="0"/>
          </a:p>
        </p:txBody>
      </p:sp>
      <p:grpSp>
        <p:nvGrpSpPr>
          <p:cNvPr id="17" name="组合 16"/>
          <p:cNvGrpSpPr/>
          <p:nvPr/>
        </p:nvGrpSpPr>
        <p:grpSpPr>
          <a:xfrm>
            <a:off x="1100113" y="1285860"/>
            <a:ext cx="471491" cy="357190"/>
            <a:chOff x="1214414" y="1571612"/>
            <a:chExt cx="471491" cy="357190"/>
          </a:xfrm>
        </p:grpSpPr>
        <p:sp>
          <p:nvSpPr>
            <p:cNvPr id="15" name="菱形 14"/>
            <p:cNvSpPr/>
            <p:nvPr/>
          </p:nvSpPr>
          <p:spPr>
            <a:xfrm>
              <a:off x="1214414" y="1571612"/>
              <a:ext cx="357190" cy="357190"/>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6" name="菱形 15"/>
            <p:cNvSpPr/>
            <p:nvPr/>
          </p:nvSpPr>
          <p:spPr>
            <a:xfrm>
              <a:off x="1471591" y="1643050"/>
              <a:ext cx="214314" cy="214314"/>
            </a:xfrm>
            <a:prstGeom prst="diamond">
              <a:avLst/>
            </a:prstGeom>
            <a:gradFill>
              <a:gsLst>
                <a:gs pos="0">
                  <a:schemeClr val="accent2">
                    <a:tint val="50000"/>
                    <a:satMod val="300000"/>
                    <a:alpha val="53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grpSp>
      <p:sp>
        <p:nvSpPr>
          <p:cNvPr id="18" name="TextBox 17"/>
          <p:cNvSpPr txBox="1"/>
          <p:nvPr/>
        </p:nvSpPr>
        <p:spPr>
          <a:xfrm>
            <a:off x="1571604" y="1273718"/>
            <a:ext cx="1714512" cy="400110"/>
          </a:xfrm>
          <a:prstGeom prst="rect">
            <a:avLst/>
          </a:prstGeom>
          <a:noFill/>
        </p:spPr>
        <p:txBody>
          <a:bodyPr wrap="square" rtlCol="0">
            <a:spAutoFit/>
          </a:bodyPr>
          <a:lstStyle/>
          <a:p>
            <a:r>
              <a:rPr lang="zh-CN" altLang="en-US" sz="2000" dirty="0" smtClean="0">
                <a:latin typeface="华文细黑" pitchFamily="2" charset="-122"/>
                <a:ea typeface="华文细黑" pitchFamily="2" charset="-122"/>
              </a:rPr>
              <a:t>划拨用地</a:t>
            </a:r>
            <a:endParaRPr lang="zh-CN" altLang="en-US" sz="2000" dirty="0">
              <a:latin typeface="华文细黑" pitchFamily="2" charset="-122"/>
              <a:ea typeface="华文细黑" pitchFamily="2" charset="-122"/>
            </a:endParaRPr>
          </a:p>
        </p:txBody>
      </p:sp>
      <p:sp>
        <p:nvSpPr>
          <p:cNvPr id="19" name="矩形 18"/>
          <p:cNvSpPr/>
          <p:nvPr/>
        </p:nvSpPr>
        <p:spPr>
          <a:xfrm>
            <a:off x="714348" y="2071678"/>
            <a:ext cx="1285903" cy="2857520"/>
          </a:xfrm>
          <a:prstGeom prst="rect">
            <a:avLst/>
          </a:prstGeom>
          <a:solidFill>
            <a:schemeClr val="accent5">
              <a:lumMod val="60000"/>
              <a:lumOff val="40000"/>
            </a:schemeClr>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zh-CN" altLang="en-US" sz="2000" i="1" dirty="0" smtClean="0">
                <a:latin typeface="华文新魏" pitchFamily="2" charset="-122"/>
                <a:ea typeface="华文新魏" pitchFamily="2" charset="-122"/>
              </a:rPr>
              <a:t>评估思路</a:t>
            </a:r>
            <a:endParaRPr lang="zh-CN" altLang="en-US" sz="2000" i="1" dirty="0">
              <a:latin typeface="华文新魏" pitchFamily="2" charset="-122"/>
              <a:ea typeface="华文新魏" pitchFamily="2" charset="-122"/>
            </a:endParaRPr>
          </a:p>
        </p:txBody>
      </p:sp>
      <p:sp>
        <p:nvSpPr>
          <p:cNvPr id="20" name="矩形 19"/>
          <p:cNvSpPr/>
          <p:nvPr/>
        </p:nvSpPr>
        <p:spPr>
          <a:xfrm>
            <a:off x="2022004" y="2071678"/>
            <a:ext cx="6643716" cy="2857520"/>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zh-CN" sz="2000" dirty="0" smtClean="0">
              <a:solidFill>
                <a:srgbClr val="002060"/>
              </a:solidFill>
              <a:latin typeface="华文新魏" pitchFamily="2" charset="-122"/>
              <a:ea typeface="华文新魏" pitchFamily="2" charset="-122"/>
            </a:endParaRPr>
          </a:p>
          <a:p>
            <a:pPr>
              <a:defRPr/>
            </a:pPr>
            <a:r>
              <a:rPr lang="zh-CN" altLang="en-US" sz="2000" dirty="0" smtClean="0">
                <a:solidFill>
                  <a:srgbClr val="FFCC00"/>
                </a:solidFill>
                <a:latin typeface="华文新魏" pitchFamily="2" charset="-122"/>
                <a:ea typeface="华文新魏" pitchFamily="2" charset="-122"/>
              </a:rPr>
              <a:t>根据</a:t>
            </a:r>
            <a:r>
              <a:rPr lang="en-US" altLang="zh-CN" sz="2000" dirty="0" smtClean="0">
                <a:solidFill>
                  <a:srgbClr val="FFCC00"/>
                </a:solidFill>
                <a:latin typeface="华文新魏" pitchFamily="2" charset="-122"/>
                <a:ea typeface="华文新魏" pitchFamily="2" charset="-122"/>
              </a:rPr>
              <a:t>20</a:t>
            </a:r>
            <a:r>
              <a:rPr lang="zh-CN" altLang="en-US" sz="2000" dirty="0" smtClean="0">
                <a:solidFill>
                  <a:srgbClr val="FFCC00"/>
                </a:solidFill>
                <a:latin typeface="华文新魏" pitchFamily="2" charset="-122"/>
                <a:ea typeface="华文新魏" pitchFamily="2" charset="-122"/>
              </a:rPr>
              <a:t>号文，分为两种情况：</a:t>
            </a:r>
            <a:endParaRPr lang="en-US" altLang="zh-CN" sz="2000" dirty="0" smtClean="0">
              <a:solidFill>
                <a:srgbClr val="FFCC00"/>
              </a:solidFill>
              <a:latin typeface="华文新魏" pitchFamily="2" charset="-122"/>
              <a:ea typeface="华文新魏" pitchFamily="2" charset="-122"/>
            </a:endParaRPr>
          </a:p>
          <a:p>
            <a:pPr>
              <a:buFont typeface="Wingdings" pitchFamily="2" charset="2"/>
              <a:buChar char="u"/>
              <a:defRPr/>
            </a:pPr>
            <a:r>
              <a:rPr lang="zh-CN" altLang="en-US" sz="2000" dirty="0" smtClean="0">
                <a:solidFill>
                  <a:srgbClr val="FFCC00"/>
                </a:solidFill>
                <a:latin typeface="华文新魏" pitchFamily="2" charset="-122"/>
                <a:ea typeface="华文新魏" pitchFamily="2" charset="-122"/>
              </a:rPr>
              <a:t>出让时不改变土地及建筑物、构筑物现状的，补缴地价款</a:t>
            </a:r>
            <a:r>
              <a:rPr lang="en-US" altLang="zh-CN" sz="2000" dirty="0" smtClean="0">
                <a:solidFill>
                  <a:srgbClr val="FFCC00"/>
                </a:solidFill>
                <a:latin typeface="华文新魏" pitchFamily="2" charset="-122"/>
                <a:ea typeface="华文新魏" pitchFamily="2" charset="-122"/>
              </a:rPr>
              <a:t>=</a:t>
            </a:r>
            <a:r>
              <a:rPr lang="zh-CN" altLang="en-US" sz="2000" u="sng" dirty="0" smtClean="0">
                <a:solidFill>
                  <a:srgbClr val="FFCC00"/>
                </a:solidFill>
                <a:latin typeface="华文新魏" pitchFamily="2" charset="-122"/>
                <a:ea typeface="华文新魏" pitchFamily="2" charset="-122"/>
              </a:rPr>
              <a:t>现状使用条件下的出让土地使用权的正常市场价格</a:t>
            </a:r>
            <a:r>
              <a:rPr lang="zh-CN" altLang="en-US" sz="2000" dirty="0" smtClean="0">
                <a:solidFill>
                  <a:srgbClr val="FFCC00"/>
                </a:solidFill>
                <a:latin typeface="华文新魏" pitchFamily="2" charset="-122"/>
                <a:ea typeface="华文新魏" pitchFamily="2" charset="-122"/>
              </a:rPr>
              <a:t>－原条件下的划拨土地使用权价格。</a:t>
            </a:r>
          </a:p>
          <a:p>
            <a:pPr>
              <a:buFont typeface="Wingdings" pitchFamily="2" charset="2"/>
              <a:buChar char="u"/>
              <a:defRPr/>
            </a:pPr>
            <a:r>
              <a:rPr lang="zh-CN" altLang="en-US" sz="2000" dirty="0" smtClean="0">
                <a:solidFill>
                  <a:srgbClr val="FFCC00"/>
                </a:solidFill>
                <a:latin typeface="华文新魏" pitchFamily="2" charset="-122"/>
                <a:ea typeface="华文新魏" pitchFamily="2" charset="-122"/>
              </a:rPr>
              <a:t>出让时重新设定规划建设条件的，补缴地价款</a:t>
            </a:r>
            <a:r>
              <a:rPr lang="en-US" altLang="zh-CN" sz="2000" dirty="0" smtClean="0">
                <a:solidFill>
                  <a:srgbClr val="FFCC00"/>
                </a:solidFill>
                <a:latin typeface="华文新魏" pitchFamily="2" charset="-122"/>
                <a:ea typeface="华文新魏" pitchFamily="2" charset="-122"/>
              </a:rPr>
              <a:t>=</a:t>
            </a:r>
            <a:r>
              <a:rPr lang="zh-CN" altLang="en-US" sz="2000" u="sng" dirty="0" smtClean="0">
                <a:solidFill>
                  <a:srgbClr val="FFCC00"/>
                </a:solidFill>
                <a:latin typeface="华文新魏" pitchFamily="2" charset="-122"/>
                <a:ea typeface="华文新魏" pitchFamily="2" charset="-122"/>
              </a:rPr>
              <a:t>新设定规划建设条件下的出让土地使用权的正常市场价格</a:t>
            </a:r>
            <a:r>
              <a:rPr lang="zh-CN" altLang="en-US" sz="2000" dirty="0" smtClean="0">
                <a:solidFill>
                  <a:srgbClr val="FFCC00"/>
                </a:solidFill>
                <a:latin typeface="华文新魏" pitchFamily="2" charset="-122"/>
                <a:ea typeface="华文新魏" pitchFamily="2" charset="-122"/>
              </a:rPr>
              <a:t>－原条件下的划拨土地使用权价格。</a:t>
            </a:r>
          </a:p>
          <a:p>
            <a:pPr>
              <a:defRPr/>
            </a:pPr>
            <a:endParaRPr lang="zh-CN" altLang="en-US" sz="2000" dirty="0">
              <a:solidFill>
                <a:srgbClr val="002060"/>
              </a:solidFill>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vertical)">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6" y="142852"/>
            <a:ext cx="3843066" cy="716895"/>
            <a:chOff x="4618493" y="2653835"/>
            <a:chExt cx="3841683" cy="717553"/>
          </a:xfrm>
        </p:grpSpPr>
        <p:sp>
          <p:nvSpPr>
            <p:cNvPr id="8" name="Freeform 8"/>
            <p:cNvSpPr>
              <a:spLocks/>
            </p:cNvSpPr>
            <p:nvPr/>
          </p:nvSpPr>
          <p:spPr bwMode="auto">
            <a:xfrm>
              <a:off x="4618493" y="2653835"/>
              <a:ext cx="714123" cy="715036"/>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alpha val="78000"/>
              </a:srgbClr>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4" y="2847688"/>
              <a:ext cx="590343" cy="523700"/>
            </a:xfrm>
            <a:prstGeom prst="rect">
              <a:avLst/>
            </a:prstGeom>
          </p:spPr>
          <p:txBody>
            <a:bodyPr wrap="squar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04029" y="2796842"/>
              <a:ext cx="3056147" cy="523700"/>
            </a:xfrm>
            <a:prstGeom prst="rect">
              <a:avLst/>
            </a:prstGeom>
          </p:spPr>
          <p:txBody>
            <a:bodyPr wrap="none">
              <a:spAutoFit/>
            </a:bodyPr>
            <a:lstStyle/>
            <a:p>
              <a:r>
                <a:rPr lang="zh-CN" altLang="en-US" sz="2800" dirty="0" smtClean="0"/>
                <a:t>土地供应方式改变</a:t>
              </a:r>
              <a:endParaRPr lang="zh-CN" altLang="en-US" sz="2800" dirty="0"/>
            </a:p>
          </p:txBody>
        </p:sp>
      </p:gr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dirty="0"/>
          </a:p>
        </p:txBody>
      </p:sp>
      <p:grpSp>
        <p:nvGrpSpPr>
          <p:cNvPr id="3" name="组合 16"/>
          <p:cNvGrpSpPr/>
          <p:nvPr/>
        </p:nvGrpSpPr>
        <p:grpSpPr>
          <a:xfrm>
            <a:off x="1100113" y="1012250"/>
            <a:ext cx="471491" cy="357190"/>
            <a:chOff x="1214414" y="1571612"/>
            <a:chExt cx="471491" cy="357190"/>
          </a:xfrm>
        </p:grpSpPr>
        <p:sp>
          <p:nvSpPr>
            <p:cNvPr id="15" name="菱形 14"/>
            <p:cNvSpPr/>
            <p:nvPr/>
          </p:nvSpPr>
          <p:spPr>
            <a:xfrm>
              <a:off x="1214414" y="1571612"/>
              <a:ext cx="357190" cy="357190"/>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6" name="菱形 15"/>
            <p:cNvSpPr/>
            <p:nvPr/>
          </p:nvSpPr>
          <p:spPr>
            <a:xfrm>
              <a:off x="1471591" y="1643050"/>
              <a:ext cx="214314" cy="214314"/>
            </a:xfrm>
            <a:prstGeom prst="diamond">
              <a:avLst/>
            </a:prstGeom>
            <a:gradFill>
              <a:gsLst>
                <a:gs pos="0">
                  <a:schemeClr val="accent2">
                    <a:tint val="50000"/>
                    <a:satMod val="300000"/>
                    <a:alpha val="53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grpSp>
      <p:sp>
        <p:nvSpPr>
          <p:cNvPr id="18" name="TextBox 17"/>
          <p:cNvSpPr txBox="1"/>
          <p:nvPr/>
        </p:nvSpPr>
        <p:spPr>
          <a:xfrm>
            <a:off x="1571604" y="1000108"/>
            <a:ext cx="1714512" cy="400110"/>
          </a:xfrm>
          <a:prstGeom prst="rect">
            <a:avLst/>
          </a:prstGeom>
          <a:noFill/>
        </p:spPr>
        <p:txBody>
          <a:bodyPr wrap="square" rtlCol="0">
            <a:spAutoFit/>
          </a:bodyPr>
          <a:lstStyle/>
          <a:p>
            <a:r>
              <a:rPr lang="zh-CN" altLang="en-US" sz="2000" dirty="0" smtClean="0">
                <a:latin typeface="华文细黑" pitchFamily="2" charset="-122"/>
                <a:ea typeface="华文细黑" pitchFamily="2" charset="-122"/>
              </a:rPr>
              <a:t>租赁用地</a:t>
            </a:r>
            <a:endParaRPr lang="zh-CN" altLang="en-US" sz="2000" dirty="0">
              <a:latin typeface="华文细黑" pitchFamily="2" charset="-122"/>
              <a:ea typeface="华文细黑" pitchFamily="2" charset="-122"/>
            </a:endParaRPr>
          </a:p>
        </p:txBody>
      </p:sp>
      <p:sp>
        <p:nvSpPr>
          <p:cNvPr id="19" name="矩形 18"/>
          <p:cNvSpPr/>
          <p:nvPr/>
        </p:nvSpPr>
        <p:spPr>
          <a:xfrm>
            <a:off x="714348" y="1571612"/>
            <a:ext cx="1285903" cy="3571900"/>
          </a:xfrm>
          <a:prstGeom prst="rect">
            <a:avLst/>
          </a:prstGeom>
          <a:solidFill>
            <a:schemeClr val="accent6">
              <a:lumMod val="75000"/>
            </a:schemeClr>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zh-CN" altLang="en-US" sz="2000" i="1" dirty="0" smtClean="0">
                <a:latin typeface="华文新魏" pitchFamily="2" charset="-122"/>
                <a:ea typeface="华文新魏" pitchFamily="2" charset="-122"/>
              </a:rPr>
              <a:t>评估思路</a:t>
            </a:r>
            <a:endParaRPr lang="zh-CN" altLang="en-US" sz="2000" i="1" dirty="0">
              <a:latin typeface="华文新魏" pitchFamily="2" charset="-122"/>
              <a:ea typeface="华文新魏" pitchFamily="2" charset="-122"/>
            </a:endParaRPr>
          </a:p>
        </p:txBody>
      </p:sp>
      <p:sp>
        <p:nvSpPr>
          <p:cNvPr id="20" name="矩形 19"/>
          <p:cNvSpPr/>
          <p:nvPr/>
        </p:nvSpPr>
        <p:spPr>
          <a:xfrm>
            <a:off x="2022004" y="1571612"/>
            <a:ext cx="6643716" cy="3571900"/>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zh-CN" sz="2000" dirty="0" smtClean="0">
              <a:solidFill>
                <a:srgbClr val="002060"/>
              </a:solidFill>
              <a:latin typeface="华文新魏" pitchFamily="2" charset="-122"/>
              <a:ea typeface="华文新魏" pitchFamily="2" charset="-122"/>
            </a:endParaRPr>
          </a:p>
          <a:p>
            <a:pPr>
              <a:defRPr/>
            </a:pPr>
            <a:r>
              <a:rPr lang="zh-CN" altLang="en-US" sz="2000" dirty="0" smtClean="0">
                <a:solidFill>
                  <a:srgbClr val="FFCC00"/>
                </a:solidFill>
                <a:latin typeface="华文新魏" pitchFamily="2" charset="-122"/>
                <a:ea typeface="华文新魏" pitchFamily="2" charset="-122"/>
              </a:rPr>
              <a:t>根据租金支付方式，分为两种情况：</a:t>
            </a:r>
            <a:endParaRPr lang="en-US" altLang="zh-CN" sz="2000" dirty="0" smtClean="0">
              <a:solidFill>
                <a:srgbClr val="FFCC00"/>
              </a:solidFill>
              <a:latin typeface="华文新魏" pitchFamily="2" charset="-122"/>
              <a:ea typeface="华文新魏" pitchFamily="2" charset="-122"/>
            </a:endParaRPr>
          </a:p>
          <a:p>
            <a:pPr>
              <a:buFont typeface="Wingdings" pitchFamily="2" charset="2"/>
              <a:buChar char="u"/>
              <a:defRPr/>
            </a:pPr>
            <a:r>
              <a:rPr lang="zh-CN" altLang="en-US" sz="2000" dirty="0" smtClean="0">
                <a:solidFill>
                  <a:srgbClr val="FFCC00"/>
                </a:solidFill>
                <a:latin typeface="华文新魏" pitchFamily="2" charset="-122"/>
                <a:ea typeface="华文新魏" pitchFamily="2" charset="-122"/>
              </a:rPr>
              <a:t>一次性支付开发成本且分期支付政府收益（出让金）的，补缴地价款</a:t>
            </a:r>
            <a:r>
              <a:rPr lang="en-US" altLang="zh-CN" sz="2000" dirty="0" smtClean="0">
                <a:solidFill>
                  <a:srgbClr val="FFCC00"/>
                </a:solidFill>
                <a:latin typeface="华文新魏" pitchFamily="2" charset="-122"/>
                <a:ea typeface="华文新魏" pitchFamily="2" charset="-122"/>
              </a:rPr>
              <a:t>=</a:t>
            </a:r>
            <a:r>
              <a:rPr lang="zh-CN" altLang="en-US" sz="2000" dirty="0" smtClean="0">
                <a:solidFill>
                  <a:srgbClr val="FFCC00"/>
                </a:solidFill>
                <a:latin typeface="华文新魏" pitchFamily="2" charset="-122"/>
                <a:ea typeface="华文新魏" pitchFamily="2" charset="-122"/>
              </a:rPr>
              <a:t>现条件下的出让土地使用权的正常市场价格－前期土地收储、开发客观成本－租金盈余收益。其中，现条件的出让土地使用年限为出租剩余年限；前期土地收储、开发客观成本为出租剩余年限的剩余成本，即需核减已使用年限的成本；租金盈余收益为合同租金与市场实际租金的差额</a:t>
            </a:r>
          </a:p>
          <a:p>
            <a:pPr>
              <a:buFont typeface="Wingdings" pitchFamily="2" charset="2"/>
              <a:buChar char="u"/>
              <a:defRPr/>
            </a:pPr>
            <a:r>
              <a:rPr lang="zh-CN" altLang="en-US" sz="2000" dirty="0" smtClean="0">
                <a:solidFill>
                  <a:srgbClr val="FFCC00"/>
                </a:solidFill>
                <a:latin typeface="华文新魏" pitchFamily="2" charset="-122"/>
                <a:ea typeface="华文新魏" pitchFamily="2" charset="-122"/>
              </a:rPr>
              <a:t>分期支付地价款的，补缴地价款</a:t>
            </a:r>
            <a:r>
              <a:rPr lang="en-US" altLang="zh-CN" sz="2000" dirty="0" smtClean="0">
                <a:solidFill>
                  <a:srgbClr val="FFCC00"/>
                </a:solidFill>
                <a:latin typeface="华文新魏" pitchFamily="2" charset="-122"/>
                <a:ea typeface="华文新魏" pitchFamily="2" charset="-122"/>
              </a:rPr>
              <a:t>=</a:t>
            </a:r>
            <a:r>
              <a:rPr lang="zh-CN" altLang="en-US" sz="2000" dirty="0" smtClean="0">
                <a:solidFill>
                  <a:srgbClr val="FFCC00"/>
                </a:solidFill>
                <a:latin typeface="华文新魏" pitchFamily="2" charset="-122"/>
                <a:ea typeface="华文新魏" pitchFamily="2" charset="-122"/>
              </a:rPr>
              <a:t>现条件下的出让土地使用权的正常市场价格－租金盈余收益。其中现条件的出让土地使用年限与租金盈余收益的界定同上。</a:t>
            </a:r>
          </a:p>
          <a:p>
            <a:pPr>
              <a:defRPr/>
            </a:pPr>
            <a:endParaRPr lang="zh-CN" altLang="en-US" sz="2000" dirty="0">
              <a:solidFill>
                <a:srgbClr val="002060"/>
              </a:solidFill>
              <a:latin typeface="华文新魏" pitchFamily="2" charset="-122"/>
              <a:ea typeface="华文新魏" pitchFamily="2" charset="-122"/>
            </a:endParaRPr>
          </a:p>
        </p:txBody>
      </p:sp>
      <p:sp>
        <p:nvSpPr>
          <p:cNvPr id="13" name="矩形 12"/>
          <p:cNvSpPr/>
          <p:nvPr/>
        </p:nvSpPr>
        <p:spPr bwMode="auto">
          <a:xfrm>
            <a:off x="714348" y="5286388"/>
            <a:ext cx="1357322" cy="7858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CN" altLang="en-US" i="1" dirty="0" smtClean="0">
                <a:latin typeface="华文新魏" pitchFamily="2" charset="-122"/>
                <a:ea typeface="华文新魏" pitchFamily="2" charset="-122"/>
              </a:rPr>
              <a:t>评估方法</a:t>
            </a:r>
            <a:endParaRPr lang="zh-CN" altLang="en-US" i="1" dirty="0">
              <a:latin typeface="华文新魏" pitchFamily="2" charset="-122"/>
              <a:ea typeface="华文新魏" pitchFamily="2" charset="-122"/>
            </a:endParaRPr>
          </a:p>
        </p:txBody>
      </p:sp>
      <p:sp>
        <p:nvSpPr>
          <p:cNvPr id="14" name="矩形 13"/>
          <p:cNvSpPr/>
          <p:nvPr/>
        </p:nvSpPr>
        <p:spPr bwMode="auto">
          <a:xfrm>
            <a:off x="2071670" y="5286388"/>
            <a:ext cx="6572296" cy="785818"/>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nSpc>
                <a:spcPct val="150000"/>
              </a:lnSpc>
              <a:buFont typeface="Wingdings" pitchFamily="2" charset="2"/>
              <a:buChar char="ü"/>
              <a:defRPr/>
            </a:pPr>
            <a:r>
              <a:rPr lang="zh-CN" altLang="en-US" dirty="0" smtClean="0">
                <a:solidFill>
                  <a:srgbClr val="002060"/>
                </a:solidFill>
                <a:latin typeface="华文新魏" pitchFamily="2" charset="-122"/>
                <a:ea typeface="华文新魏" pitchFamily="2" charset="-122"/>
              </a:rPr>
              <a:t>前期土地收储、开发客观成本：成本逼近法</a:t>
            </a:r>
            <a:endParaRPr lang="en-US" altLang="zh-CN" dirty="0" smtClean="0">
              <a:solidFill>
                <a:srgbClr val="002060"/>
              </a:solidFill>
              <a:latin typeface="华文新魏" pitchFamily="2" charset="-122"/>
              <a:ea typeface="华文新魏" pitchFamily="2" charset="-122"/>
            </a:endParaRPr>
          </a:p>
          <a:p>
            <a:pPr>
              <a:lnSpc>
                <a:spcPct val="150000"/>
              </a:lnSpc>
              <a:buFont typeface="Wingdings" pitchFamily="2" charset="2"/>
              <a:buChar char="ü"/>
              <a:defRPr/>
            </a:pPr>
            <a:r>
              <a:rPr lang="zh-CN" altLang="en-US" dirty="0" smtClean="0">
                <a:solidFill>
                  <a:srgbClr val="002060"/>
                </a:solidFill>
                <a:latin typeface="华文新魏" pitchFamily="2" charset="-122"/>
                <a:ea typeface="华文新魏" pitchFamily="2" charset="-122"/>
              </a:rPr>
              <a:t>租金盈余收益：收益还原法</a:t>
            </a:r>
            <a:endParaRPr lang="zh-CN" altLang="en-US" dirty="0">
              <a:solidFill>
                <a:srgbClr val="002060"/>
              </a:solidFill>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vertical)">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vertical)">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7" y="285728"/>
            <a:ext cx="3124921" cy="716895"/>
            <a:chOff x="4618493" y="2653835"/>
            <a:chExt cx="3123796" cy="717553"/>
          </a:xfrm>
        </p:grpSpPr>
        <p:sp>
          <p:nvSpPr>
            <p:cNvPr id="8" name="Freeform 8"/>
            <p:cNvSpPr>
              <a:spLocks/>
            </p:cNvSpPr>
            <p:nvPr/>
          </p:nvSpPr>
          <p:spPr bwMode="auto">
            <a:xfrm>
              <a:off x="4618493" y="2653835"/>
              <a:ext cx="714123" cy="715036"/>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alpha val="78000"/>
              </a:srgbClr>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4" y="2847688"/>
              <a:ext cx="590343" cy="523700"/>
            </a:xfrm>
            <a:prstGeom prst="rect">
              <a:avLst/>
            </a:prstGeom>
          </p:spPr>
          <p:txBody>
            <a:bodyPr wrap="squar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04029" y="2796842"/>
              <a:ext cx="2338260" cy="523700"/>
            </a:xfrm>
            <a:prstGeom prst="rect">
              <a:avLst/>
            </a:prstGeom>
          </p:spPr>
          <p:txBody>
            <a:bodyPr wrap="none">
              <a:spAutoFit/>
            </a:bodyPr>
            <a:lstStyle/>
            <a:p>
              <a:r>
                <a:rPr lang="zh-CN" altLang="en-US" sz="2800" dirty="0" smtClean="0"/>
                <a:t>建筑容量调整</a:t>
              </a:r>
              <a:endParaRPr lang="zh-CN" altLang="en-US" sz="2800" dirty="0"/>
            </a:p>
          </p:txBody>
        </p:sp>
      </p:gr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dirty="0"/>
          </a:p>
        </p:txBody>
      </p:sp>
      <p:grpSp>
        <p:nvGrpSpPr>
          <p:cNvPr id="3" name="组合 16"/>
          <p:cNvGrpSpPr/>
          <p:nvPr/>
        </p:nvGrpSpPr>
        <p:grpSpPr>
          <a:xfrm>
            <a:off x="1100113" y="1285860"/>
            <a:ext cx="471491" cy="357190"/>
            <a:chOff x="1214414" y="1571612"/>
            <a:chExt cx="471491" cy="357190"/>
          </a:xfrm>
        </p:grpSpPr>
        <p:sp>
          <p:nvSpPr>
            <p:cNvPr id="15" name="菱形 14"/>
            <p:cNvSpPr/>
            <p:nvPr/>
          </p:nvSpPr>
          <p:spPr>
            <a:xfrm>
              <a:off x="1214414" y="1571612"/>
              <a:ext cx="357190" cy="357190"/>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6" name="菱形 15"/>
            <p:cNvSpPr/>
            <p:nvPr/>
          </p:nvSpPr>
          <p:spPr>
            <a:xfrm>
              <a:off x="1471591" y="1643050"/>
              <a:ext cx="214314" cy="214314"/>
            </a:xfrm>
            <a:prstGeom prst="diamond">
              <a:avLst/>
            </a:prstGeom>
            <a:gradFill>
              <a:gsLst>
                <a:gs pos="0">
                  <a:schemeClr val="accent2">
                    <a:tint val="50000"/>
                    <a:satMod val="300000"/>
                    <a:alpha val="53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grpSp>
      <p:sp>
        <p:nvSpPr>
          <p:cNvPr id="18" name="TextBox 17"/>
          <p:cNvSpPr txBox="1"/>
          <p:nvPr/>
        </p:nvSpPr>
        <p:spPr>
          <a:xfrm>
            <a:off x="1571604" y="1273718"/>
            <a:ext cx="1714512" cy="400110"/>
          </a:xfrm>
          <a:prstGeom prst="rect">
            <a:avLst/>
          </a:prstGeom>
          <a:noFill/>
        </p:spPr>
        <p:txBody>
          <a:bodyPr wrap="square" rtlCol="0">
            <a:spAutoFit/>
          </a:bodyPr>
          <a:lstStyle/>
          <a:p>
            <a:r>
              <a:rPr lang="zh-CN" altLang="en-US" sz="2000" dirty="0" smtClean="0">
                <a:latin typeface="华文细黑" pitchFamily="2" charset="-122"/>
                <a:ea typeface="华文细黑" pitchFamily="2" charset="-122"/>
              </a:rPr>
              <a:t>评估思路</a:t>
            </a:r>
            <a:endParaRPr lang="zh-CN" altLang="en-US" sz="2000" dirty="0">
              <a:latin typeface="华文细黑" pitchFamily="2" charset="-122"/>
              <a:ea typeface="华文细黑" pitchFamily="2" charset="-122"/>
            </a:endParaRPr>
          </a:p>
        </p:txBody>
      </p:sp>
      <p:sp>
        <p:nvSpPr>
          <p:cNvPr id="14" name="流程图: 卡片 13"/>
          <p:cNvSpPr/>
          <p:nvPr/>
        </p:nvSpPr>
        <p:spPr>
          <a:xfrm>
            <a:off x="500034" y="1857364"/>
            <a:ext cx="8286808" cy="3714776"/>
          </a:xfrm>
          <a:prstGeom prst="flowChartPunchedCard">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en-US" dirty="0" smtClean="0"/>
              <a:t>根据</a:t>
            </a:r>
            <a:r>
              <a:rPr lang="en-US" dirty="0" smtClean="0"/>
              <a:t>20</a:t>
            </a:r>
            <a:r>
              <a:rPr lang="zh-CN" altLang="en-US" dirty="0" smtClean="0"/>
              <a:t>号文，容积率调整分为两种情况：</a:t>
            </a:r>
            <a:endParaRPr lang="en-US" altLang="zh-CN" dirty="0" smtClean="0"/>
          </a:p>
          <a:p>
            <a:r>
              <a:rPr lang="zh-CN" altLang="en-US" dirty="0" smtClean="0"/>
              <a:t>一种情况是仅调整容积率，用途不变，此类项目的评估思路为，“需补缴地价款等于楼面地价乘以新增建设面积。楼面地价应评估测算以下内容后择高确定：新容积率规划条件下评估期日的楼面地价，原容积率规划条件下评估期日的楼面地价，原容积率下出让时楼面地价进行期日修正后在评估期日的楼面地价。</a:t>
            </a:r>
            <a:endParaRPr lang="en-US" altLang="zh-CN" dirty="0" smtClean="0"/>
          </a:p>
          <a:p>
            <a:r>
              <a:rPr lang="zh-CN" altLang="en-US" dirty="0" smtClean="0"/>
              <a:t>另一种情况是用途与容积率同时调整的，需补缴地价款等于新用途楼面地价乘以新增建筑面积，加上新、旧用途楼面地价之差乘以原建筑总面积。新用途楼面地价应评估测算以下内容后择高确定：新容积率、新用途规划条件在评估期日的正常市场楼面地价，原容积率、新用途规划条件在评估期日的正常市场楼面地价。旧用途楼面地价，按评估期日原容积率规划条件下的楼面地价确定。</a:t>
            </a:r>
          </a:p>
          <a:p>
            <a:pPr algn="ctr"/>
            <a:endParaRPr lang="zh-CN" altLang="en-US" dirty="0"/>
          </a:p>
        </p:txBody>
      </p:sp>
      <p:sp>
        <p:nvSpPr>
          <p:cNvPr id="17" name="流程图: 卡片 16"/>
          <p:cNvSpPr/>
          <p:nvPr/>
        </p:nvSpPr>
        <p:spPr>
          <a:xfrm>
            <a:off x="928662" y="2071678"/>
            <a:ext cx="7643866" cy="3071834"/>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2015</a:t>
            </a:r>
            <a:r>
              <a:rPr lang="zh-CN" altLang="en-US" dirty="0" smtClean="0"/>
              <a:t>年</a:t>
            </a:r>
            <a:r>
              <a:rPr lang="en-US" dirty="0" smtClean="0"/>
              <a:t>3</a:t>
            </a:r>
            <a:r>
              <a:rPr lang="zh-CN" altLang="en-US" dirty="0" smtClean="0"/>
              <a:t>月，国土资源部办公厅发布</a:t>
            </a:r>
            <a:r>
              <a:rPr lang="en-US" altLang="zh-CN" dirty="0" smtClean="0"/>
              <a:t>《</a:t>
            </a:r>
            <a:r>
              <a:rPr lang="zh-CN" altLang="en-US" dirty="0" smtClean="0"/>
              <a:t>关于实施</a:t>
            </a:r>
            <a:r>
              <a:rPr lang="en-US" dirty="0" smtClean="0"/>
              <a:t>&lt;</a:t>
            </a:r>
            <a:r>
              <a:rPr lang="zh-CN" altLang="en-US" dirty="0" smtClean="0"/>
              <a:t>城镇土地分等定级规程</a:t>
            </a:r>
            <a:r>
              <a:rPr lang="en-US" dirty="0" smtClean="0"/>
              <a:t>&gt;</a:t>
            </a:r>
            <a:r>
              <a:rPr lang="zh-CN" altLang="en-US" dirty="0" smtClean="0"/>
              <a:t>和</a:t>
            </a:r>
            <a:r>
              <a:rPr lang="en-US" dirty="0" smtClean="0"/>
              <a:t>&lt;</a:t>
            </a:r>
            <a:r>
              <a:rPr lang="zh-CN" altLang="en-US" dirty="0" smtClean="0"/>
              <a:t>城镇土地估价规程</a:t>
            </a:r>
            <a:r>
              <a:rPr lang="en-US" dirty="0" smtClean="0"/>
              <a:t>&gt;</a:t>
            </a:r>
            <a:r>
              <a:rPr lang="zh-CN" altLang="en-US" dirty="0" smtClean="0"/>
              <a:t>有关问题的通知</a:t>
            </a:r>
            <a:r>
              <a:rPr lang="en-US" altLang="zh-CN" dirty="0" smtClean="0"/>
              <a:t>》</a:t>
            </a:r>
            <a:r>
              <a:rPr lang="zh-CN" altLang="en-US" dirty="0" smtClean="0"/>
              <a:t>（国土资厅发</a:t>
            </a:r>
            <a:r>
              <a:rPr lang="en-US" altLang="zh-CN" dirty="0" smtClean="0"/>
              <a:t>〔</a:t>
            </a:r>
            <a:r>
              <a:rPr lang="en-US" dirty="0" smtClean="0"/>
              <a:t>2015</a:t>
            </a:r>
            <a:r>
              <a:rPr lang="en-US" altLang="zh-CN" dirty="0" smtClean="0"/>
              <a:t>〕</a:t>
            </a:r>
            <a:r>
              <a:rPr lang="en-US" dirty="0" smtClean="0"/>
              <a:t>12</a:t>
            </a:r>
            <a:r>
              <a:rPr lang="zh-CN" altLang="en-US" dirty="0" smtClean="0"/>
              <a:t>号），对于原条件容积率较低的项目评估做出如下规定，“已出让土地因调整容积率需评估补缴地价款的，若调整前原容积率低于</a:t>
            </a:r>
            <a:r>
              <a:rPr lang="en-US" dirty="0" smtClean="0"/>
              <a:t>1</a:t>
            </a:r>
            <a:r>
              <a:rPr lang="zh-CN" altLang="en-US" dirty="0" smtClean="0"/>
              <a:t>，可按新容积率规划条件下评估期日的楼面地价乘以新增建筑面积确定应补缴的地价款。对列入市县政府旧城区成片改造、棚户区改造计划的地块，政府主动调整涉及多宗土地的城镇控制性详细规划，在评估应补缴地价款时，楼面地价可按新容积率规划条件下评估期日的楼面地价确定。”</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6" fill="hold" grpId="1" nodeType="clickEffect">
                                  <p:stCondLst>
                                    <p:cond delay="0"/>
                                  </p:stCondLst>
                                  <p:childTnLst>
                                    <p:animEffect transition="out" filter="strips(downRight)">
                                      <p:cBhvr>
                                        <p:cTn id="11" dur="1000"/>
                                        <p:tgtEl>
                                          <p:spTgt spid="14"/>
                                        </p:tgtEl>
                                      </p:cBhvr>
                                    </p:animEffect>
                                    <p:set>
                                      <p:cBhvr>
                                        <p:cTn id="12" dur="1" fill="hold">
                                          <p:stCondLst>
                                            <p:cond delay="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trips(downRight)">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xit" presetSubtype="6" fill="hold" grpId="1" nodeType="clickEffect">
                                  <p:stCondLst>
                                    <p:cond delay="0"/>
                                  </p:stCondLst>
                                  <p:childTnLst>
                                    <p:animEffect transition="out" filter="strips(downRight)">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85720" y="642918"/>
            <a:ext cx="8501122" cy="815554"/>
          </a:xfrm>
          <a:prstGeom prst="roundRect">
            <a:avLst>
              <a:gd name="adj" fmla="val 11934"/>
            </a:avLst>
          </a:prstGeom>
          <a:solidFill>
            <a:schemeClr val="bg2"/>
          </a:solid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2">
                    <a:lumMod val="50000"/>
                  </a:schemeClr>
                </a:solidFill>
                <a:latin typeface="微软雅黑" pitchFamily="34" charset="-122"/>
                <a:ea typeface="微软雅黑" pitchFamily="34" charset="-122"/>
              </a:rPr>
              <a:t>二、土地利用结构不合理</a:t>
            </a:r>
            <a:endParaRPr lang="zh-CN" altLang="en-US" dirty="0">
              <a:solidFill>
                <a:schemeClr val="accent2">
                  <a:lumMod val="50000"/>
                </a:schemeClr>
              </a:solidFill>
              <a:latin typeface="微软雅黑" pitchFamily="34" charset="-122"/>
              <a:ea typeface="微软雅黑" pitchFamily="34" charset="-122"/>
            </a:endParaRPr>
          </a:p>
        </p:txBody>
      </p:sp>
      <p:sp>
        <p:nvSpPr>
          <p:cNvPr id="5" name="内容占位符 4"/>
          <p:cNvSpPr>
            <a:spLocks noGrp="1"/>
          </p:cNvSpPr>
          <p:nvPr>
            <p:ph idx="1"/>
          </p:nvPr>
        </p:nvSpPr>
        <p:spPr>
          <a:xfrm>
            <a:off x="1000100" y="1600200"/>
            <a:ext cx="7215238" cy="1107996"/>
          </a:xfrm>
          <a:prstGeom prst="rect">
            <a:avLst/>
          </a:prstGeom>
        </p:spPr>
        <p:txBody>
          <a:bodyPr wrap="square">
            <a:spAutoFit/>
          </a:bodyPr>
          <a:lstStyle/>
          <a:p>
            <a:pPr marL="0" indent="0">
              <a:lnSpc>
                <a:spcPct val="150000"/>
              </a:lnSpc>
              <a:spcBef>
                <a:spcPts val="0"/>
              </a:spcBef>
              <a:buNone/>
            </a:pPr>
            <a:r>
              <a:rPr lang="zh-CN" altLang="en-US" sz="2000" dirty="0" smtClean="0"/>
              <a:t>（一）生产用地总量大，工业用地比重高达</a:t>
            </a:r>
            <a:r>
              <a:rPr lang="en-US" altLang="zh-CN" sz="2400" dirty="0" smtClean="0">
                <a:solidFill>
                  <a:srgbClr val="C00000"/>
                </a:solidFill>
                <a:latin typeface="Impact" pitchFamily="34" charset="0"/>
                <a:ea typeface="微软雅黑" pitchFamily="34" charset="-122"/>
              </a:rPr>
              <a:t>27%</a:t>
            </a:r>
            <a:r>
              <a:rPr lang="zh-CN" altLang="en-US" sz="2000" dirty="0" smtClean="0"/>
              <a:t>，这一比例是东京圈、纽约、伦敦的</a:t>
            </a:r>
            <a:r>
              <a:rPr lang="en-US" sz="2000" dirty="0" smtClean="0"/>
              <a:t>3</a:t>
            </a:r>
            <a:r>
              <a:rPr lang="zh-CN" altLang="en-US" sz="2000" dirty="0" smtClean="0"/>
              <a:t>～</a:t>
            </a:r>
            <a:r>
              <a:rPr lang="en-US" sz="2000" dirty="0" smtClean="0"/>
              <a:t>10</a:t>
            </a:r>
            <a:r>
              <a:rPr lang="zh-CN" altLang="en-US" sz="2000" dirty="0" smtClean="0"/>
              <a:t>倍。</a:t>
            </a:r>
            <a:endParaRPr lang="zh-CN" altLang="en-US" sz="2000" dirty="0">
              <a:latin typeface="微软雅黑" pitchFamily="34" charset="-122"/>
              <a:ea typeface="微软雅黑" pitchFamily="34" charset="-122"/>
            </a:endParaRPr>
          </a:p>
        </p:txBody>
      </p:sp>
      <p:graphicFrame>
        <p:nvGraphicFramePr>
          <p:cNvPr id="7" name="图表 6"/>
          <p:cNvGraphicFramePr/>
          <p:nvPr/>
        </p:nvGraphicFramePr>
        <p:xfrm>
          <a:off x="785786" y="2857496"/>
          <a:ext cx="4391797"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5" descr="E:\移交材料-fh\市科委课题\◆2013市科委验收\成果材料\市科委验收0304\ppt素材\工业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30" t="1238" r="2643" b="-1"/>
          <a:stretch/>
        </p:blipFill>
        <p:spPr bwMode="auto">
          <a:xfrm>
            <a:off x="5357818" y="2777305"/>
            <a:ext cx="3181350" cy="345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5357818" y="2500306"/>
            <a:ext cx="3181350" cy="276999"/>
          </a:xfrm>
          <a:prstGeom prst="rect">
            <a:avLst/>
          </a:prstGeom>
          <a:noFill/>
          <a:ln>
            <a:noFill/>
          </a:ln>
          <a:extLst/>
        </p:spPr>
        <p:txBody>
          <a:bodyPr wrap="square">
            <a:spAutoFit/>
          </a:bodyPr>
          <a:lstStyle/>
          <a:p>
            <a:pPr algn="ctr"/>
            <a:r>
              <a:rPr lang="zh-CN" altLang="en-US" sz="1200" dirty="0">
                <a:latin typeface="微软雅黑" pitchFamily="34" charset="-122"/>
                <a:ea typeface="微软雅黑" pitchFamily="34" charset="-122"/>
              </a:rPr>
              <a:t>上海市现状工业用地分布图</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7" y="285728"/>
            <a:ext cx="3124921" cy="716895"/>
            <a:chOff x="4618493" y="2653835"/>
            <a:chExt cx="3123796" cy="717553"/>
          </a:xfrm>
        </p:grpSpPr>
        <p:sp>
          <p:nvSpPr>
            <p:cNvPr id="8" name="Freeform 8"/>
            <p:cNvSpPr>
              <a:spLocks/>
            </p:cNvSpPr>
            <p:nvPr/>
          </p:nvSpPr>
          <p:spPr bwMode="auto">
            <a:xfrm>
              <a:off x="4618493" y="2653835"/>
              <a:ext cx="714123" cy="715036"/>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alpha val="78000"/>
              </a:srgbClr>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4" y="2847688"/>
              <a:ext cx="590343" cy="523700"/>
            </a:xfrm>
            <a:prstGeom prst="rect">
              <a:avLst/>
            </a:prstGeom>
          </p:spPr>
          <p:txBody>
            <a:bodyPr wrap="squar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04029" y="2796842"/>
              <a:ext cx="2338260" cy="523700"/>
            </a:xfrm>
            <a:prstGeom prst="rect">
              <a:avLst/>
            </a:prstGeom>
          </p:spPr>
          <p:txBody>
            <a:bodyPr wrap="none">
              <a:spAutoFit/>
            </a:bodyPr>
            <a:lstStyle/>
            <a:p>
              <a:r>
                <a:rPr lang="zh-CN" altLang="en-US" sz="2800" dirty="0" smtClean="0"/>
                <a:t>建筑容量调整</a:t>
              </a:r>
              <a:endParaRPr lang="zh-CN" altLang="en-US" sz="2800" dirty="0"/>
            </a:p>
          </p:txBody>
        </p:sp>
      </p:gr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dirty="0"/>
          </a:p>
        </p:txBody>
      </p:sp>
      <p:grpSp>
        <p:nvGrpSpPr>
          <p:cNvPr id="3" name="组合 16"/>
          <p:cNvGrpSpPr/>
          <p:nvPr/>
        </p:nvGrpSpPr>
        <p:grpSpPr>
          <a:xfrm>
            <a:off x="1100113" y="1469396"/>
            <a:ext cx="471491" cy="357190"/>
            <a:chOff x="1214414" y="1571612"/>
            <a:chExt cx="471491" cy="357190"/>
          </a:xfrm>
        </p:grpSpPr>
        <p:sp>
          <p:nvSpPr>
            <p:cNvPr id="15" name="菱形 14"/>
            <p:cNvSpPr/>
            <p:nvPr/>
          </p:nvSpPr>
          <p:spPr>
            <a:xfrm>
              <a:off x="1214414" y="1571612"/>
              <a:ext cx="357190" cy="357190"/>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6" name="菱形 15"/>
            <p:cNvSpPr/>
            <p:nvPr/>
          </p:nvSpPr>
          <p:spPr>
            <a:xfrm>
              <a:off x="1471591" y="1643050"/>
              <a:ext cx="214314" cy="214314"/>
            </a:xfrm>
            <a:prstGeom prst="diamond">
              <a:avLst/>
            </a:prstGeom>
            <a:gradFill>
              <a:gsLst>
                <a:gs pos="0">
                  <a:schemeClr val="accent2">
                    <a:tint val="50000"/>
                    <a:satMod val="300000"/>
                    <a:alpha val="53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grpSp>
      <p:sp>
        <p:nvSpPr>
          <p:cNvPr id="18" name="TextBox 17"/>
          <p:cNvSpPr txBox="1"/>
          <p:nvPr/>
        </p:nvSpPr>
        <p:spPr>
          <a:xfrm>
            <a:off x="1571604" y="1457254"/>
            <a:ext cx="1714512" cy="400110"/>
          </a:xfrm>
          <a:prstGeom prst="rect">
            <a:avLst/>
          </a:prstGeom>
          <a:noFill/>
        </p:spPr>
        <p:txBody>
          <a:bodyPr wrap="square" rtlCol="0">
            <a:spAutoFit/>
          </a:bodyPr>
          <a:lstStyle/>
          <a:p>
            <a:r>
              <a:rPr lang="zh-CN" altLang="en-US" sz="2000" dirty="0" smtClean="0">
                <a:latin typeface="华文细黑" pitchFamily="2" charset="-122"/>
                <a:ea typeface="华文细黑" pitchFamily="2" charset="-122"/>
              </a:rPr>
              <a:t>参数取值</a:t>
            </a:r>
            <a:endParaRPr lang="zh-CN" altLang="en-US" sz="2000" dirty="0">
              <a:latin typeface="华文细黑" pitchFamily="2" charset="-122"/>
              <a:ea typeface="华文细黑" pitchFamily="2" charset="-122"/>
            </a:endParaRPr>
          </a:p>
        </p:txBody>
      </p:sp>
      <p:sp>
        <p:nvSpPr>
          <p:cNvPr id="13" name="TextBox 12"/>
          <p:cNvSpPr txBox="1"/>
          <p:nvPr/>
        </p:nvSpPr>
        <p:spPr>
          <a:xfrm>
            <a:off x="1357290" y="2214554"/>
            <a:ext cx="6929486" cy="2169825"/>
          </a:xfrm>
          <a:prstGeom prst="rect">
            <a:avLst/>
          </a:prstGeom>
          <a:noFill/>
        </p:spPr>
        <p:txBody>
          <a:bodyPr wrap="square" rtlCol="0">
            <a:spAutoFit/>
          </a:bodyPr>
          <a:lstStyle/>
          <a:p>
            <a:pPr>
              <a:lnSpc>
                <a:spcPct val="150000"/>
              </a:lnSpc>
              <a:buFont typeface="Wingdings" pitchFamily="2" charset="2"/>
              <a:buChar char="u"/>
            </a:pPr>
            <a:r>
              <a:rPr lang="zh-CN" altLang="en-US" dirty="0" smtClean="0">
                <a:latin typeface="华文细黑" pitchFamily="2" charset="-122"/>
                <a:ea typeface="华文细黑" pitchFamily="2" charset="-122"/>
              </a:rPr>
              <a:t>市场比较法、基准地价系数修正法，容积率改变，容积率修正系数发生改变</a:t>
            </a:r>
            <a:endParaRPr lang="en-US" altLang="zh-CN" dirty="0" smtClean="0">
              <a:latin typeface="华文细黑" pitchFamily="2" charset="-122"/>
              <a:ea typeface="华文细黑" pitchFamily="2" charset="-122"/>
            </a:endParaRPr>
          </a:p>
          <a:p>
            <a:pPr>
              <a:lnSpc>
                <a:spcPct val="150000"/>
              </a:lnSpc>
              <a:buFont typeface="Wingdings" pitchFamily="2" charset="2"/>
              <a:buChar char="u"/>
            </a:pPr>
            <a:r>
              <a:rPr lang="zh-CN" altLang="en-US" dirty="0" smtClean="0">
                <a:latin typeface="华文细黑" pitchFamily="2" charset="-122"/>
                <a:ea typeface="华文细黑" pitchFamily="2" charset="-122"/>
              </a:rPr>
              <a:t>剩余法（假设开发法），容积率改变，尤其是容积率变化幅度较大时，建筑物形态发生变化，由此导致房地产的销售价格以及建设成本、利润水平等都将随之发生变化</a:t>
            </a:r>
            <a:endParaRPr lang="zh-CN" altLang="en-US"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7" y="285728"/>
            <a:ext cx="3124921" cy="716895"/>
            <a:chOff x="4618493" y="2653835"/>
            <a:chExt cx="3123796" cy="717553"/>
          </a:xfrm>
        </p:grpSpPr>
        <p:sp>
          <p:nvSpPr>
            <p:cNvPr id="8" name="Freeform 8"/>
            <p:cNvSpPr>
              <a:spLocks/>
            </p:cNvSpPr>
            <p:nvPr/>
          </p:nvSpPr>
          <p:spPr bwMode="auto">
            <a:xfrm>
              <a:off x="4618493" y="2653835"/>
              <a:ext cx="714123" cy="715036"/>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alpha val="78000"/>
              </a:srgbClr>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4" y="2847688"/>
              <a:ext cx="590343" cy="523700"/>
            </a:xfrm>
            <a:prstGeom prst="rect">
              <a:avLst/>
            </a:prstGeom>
          </p:spPr>
          <p:txBody>
            <a:bodyPr wrap="squar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04029" y="2796842"/>
              <a:ext cx="2338260" cy="523700"/>
            </a:xfrm>
            <a:prstGeom prst="rect">
              <a:avLst/>
            </a:prstGeom>
          </p:spPr>
          <p:txBody>
            <a:bodyPr wrap="none">
              <a:spAutoFit/>
            </a:bodyPr>
            <a:lstStyle/>
            <a:p>
              <a:r>
                <a:rPr lang="zh-CN" altLang="en-US" sz="2800" dirty="0" smtClean="0"/>
                <a:t>建筑容量调整</a:t>
              </a:r>
              <a:endParaRPr lang="zh-CN" altLang="en-US" sz="2800" dirty="0"/>
            </a:p>
          </p:txBody>
        </p:sp>
      </p:gr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dirty="0"/>
          </a:p>
        </p:txBody>
      </p:sp>
      <p:grpSp>
        <p:nvGrpSpPr>
          <p:cNvPr id="3" name="组合 16"/>
          <p:cNvGrpSpPr/>
          <p:nvPr/>
        </p:nvGrpSpPr>
        <p:grpSpPr>
          <a:xfrm>
            <a:off x="1100113" y="1226564"/>
            <a:ext cx="471491" cy="357190"/>
            <a:chOff x="1214414" y="1571612"/>
            <a:chExt cx="471491" cy="357190"/>
          </a:xfrm>
        </p:grpSpPr>
        <p:sp>
          <p:nvSpPr>
            <p:cNvPr id="15" name="菱形 14"/>
            <p:cNvSpPr/>
            <p:nvPr/>
          </p:nvSpPr>
          <p:spPr>
            <a:xfrm>
              <a:off x="1214414" y="1571612"/>
              <a:ext cx="357190" cy="357190"/>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6" name="菱形 15"/>
            <p:cNvSpPr/>
            <p:nvPr/>
          </p:nvSpPr>
          <p:spPr>
            <a:xfrm>
              <a:off x="1471591" y="1643050"/>
              <a:ext cx="214314" cy="214314"/>
            </a:xfrm>
            <a:prstGeom prst="diamond">
              <a:avLst/>
            </a:prstGeom>
            <a:gradFill>
              <a:gsLst>
                <a:gs pos="0">
                  <a:schemeClr val="accent2">
                    <a:tint val="50000"/>
                    <a:satMod val="300000"/>
                    <a:alpha val="53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grpSp>
      <p:sp>
        <p:nvSpPr>
          <p:cNvPr id="18" name="TextBox 17"/>
          <p:cNvSpPr txBox="1"/>
          <p:nvPr/>
        </p:nvSpPr>
        <p:spPr>
          <a:xfrm>
            <a:off x="1571604" y="1214422"/>
            <a:ext cx="6643734" cy="400110"/>
          </a:xfrm>
          <a:prstGeom prst="rect">
            <a:avLst/>
          </a:prstGeom>
          <a:noFill/>
        </p:spPr>
        <p:txBody>
          <a:bodyPr wrap="square" rtlCol="0">
            <a:spAutoFit/>
          </a:bodyPr>
          <a:lstStyle/>
          <a:p>
            <a:r>
              <a:rPr lang="zh-CN" altLang="en-US" sz="2000" dirty="0" smtClean="0">
                <a:latin typeface="华文细黑" pitchFamily="2" charset="-122"/>
                <a:ea typeface="华文细黑" pitchFamily="2" charset="-122"/>
              </a:rPr>
              <a:t>特殊情况：混合用地容积率分摊问题</a:t>
            </a:r>
            <a:endParaRPr lang="zh-CN" altLang="en-US" sz="2000" dirty="0">
              <a:latin typeface="华文细黑" pitchFamily="2" charset="-122"/>
              <a:ea typeface="华文细黑" pitchFamily="2" charset="-122"/>
            </a:endParaRPr>
          </a:p>
        </p:txBody>
      </p:sp>
      <p:sp>
        <p:nvSpPr>
          <p:cNvPr id="13" name="TextBox 12"/>
          <p:cNvSpPr txBox="1"/>
          <p:nvPr/>
        </p:nvSpPr>
        <p:spPr>
          <a:xfrm>
            <a:off x="1000100" y="1643050"/>
            <a:ext cx="7786742" cy="5078313"/>
          </a:xfrm>
          <a:prstGeom prst="rect">
            <a:avLst/>
          </a:prstGeom>
          <a:noFill/>
        </p:spPr>
        <p:txBody>
          <a:bodyPr wrap="square" rtlCol="0">
            <a:spAutoFit/>
          </a:bodyPr>
          <a:lstStyle/>
          <a:p>
            <a:pPr>
              <a:lnSpc>
                <a:spcPct val="150000"/>
              </a:lnSpc>
            </a:pPr>
            <a:r>
              <a:rPr lang="zh-CN" altLang="en-US" dirty="0" smtClean="0">
                <a:latin typeface="华文细黑" pitchFamily="2" charset="-122"/>
                <a:ea typeface="华文细黑" pitchFamily="2" charset="-122"/>
              </a:rPr>
              <a:t>以商办混合为例：</a:t>
            </a:r>
            <a:endParaRPr lang="en-US" altLang="zh-CN" dirty="0" smtClean="0">
              <a:latin typeface="华文细黑" pitchFamily="2" charset="-122"/>
              <a:ea typeface="华文细黑" pitchFamily="2" charset="-122"/>
            </a:endParaRPr>
          </a:p>
          <a:p>
            <a:pPr>
              <a:lnSpc>
                <a:spcPct val="150000"/>
              </a:lnSpc>
              <a:buFont typeface="Wingdings" pitchFamily="2" charset="2"/>
              <a:buChar char="p"/>
            </a:pPr>
            <a:r>
              <a:rPr lang="zh-CN" altLang="en-US" dirty="0" smtClean="0"/>
              <a:t>市场比较法：相同商办比例的成交案例较少，同时缺乏商业、办公各自的分摊容积率而无法通过分别计算商业、办公地价，实际估价中已基本不采用</a:t>
            </a:r>
            <a:endParaRPr lang="en-US" altLang="zh-CN" dirty="0" smtClean="0"/>
          </a:p>
          <a:p>
            <a:pPr>
              <a:lnSpc>
                <a:spcPct val="150000"/>
              </a:lnSpc>
              <a:buFont typeface="Wingdings" pitchFamily="2" charset="2"/>
              <a:buChar char="p"/>
            </a:pPr>
            <a:r>
              <a:rPr lang="zh-CN" altLang="en-US" dirty="0" smtClean="0"/>
              <a:t>剩余法：可通过估算商业、办公各自部分的房地产价值后扣除建筑整体开发成本外可直接得到混合用地地价，同时这种技术方法可以避免容积率分摊的难题，在估价中运用较为普遍</a:t>
            </a:r>
            <a:endParaRPr lang="en-US" altLang="zh-CN" dirty="0" smtClean="0"/>
          </a:p>
          <a:p>
            <a:pPr>
              <a:lnSpc>
                <a:spcPct val="150000"/>
              </a:lnSpc>
              <a:buFont typeface="Wingdings" pitchFamily="2" charset="2"/>
              <a:buChar char="p"/>
            </a:pPr>
            <a:r>
              <a:rPr lang="zh-CN" altLang="en-US" dirty="0" smtClean="0"/>
              <a:t>基准地价系数修正法：</a:t>
            </a:r>
            <a:endParaRPr lang="en-US" altLang="zh-CN" dirty="0" smtClean="0"/>
          </a:p>
          <a:p>
            <a:pPr>
              <a:lnSpc>
                <a:spcPct val="150000"/>
              </a:lnSpc>
              <a:buFont typeface="Arial" pitchFamily="34" charset="0"/>
              <a:buChar char="•"/>
            </a:pPr>
            <a:r>
              <a:rPr lang="zh-CN" altLang="en-US" dirty="0" smtClean="0"/>
              <a:t>（一）商业、办公的分摊容积率按照建筑面积比例分摊；</a:t>
            </a:r>
            <a:endParaRPr lang="en-US" altLang="zh-CN" dirty="0" smtClean="0"/>
          </a:p>
          <a:p>
            <a:pPr>
              <a:lnSpc>
                <a:spcPct val="150000"/>
              </a:lnSpc>
              <a:buFont typeface="Arial" pitchFamily="34" charset="0"/>
              <a:buChar char="•"/>
            </a:pPr>
            <a:r>
              <a:rPr lang="zh-CN" altLang="en-US" dirty="0" smtClean="0"/>
              <a:t> （二）商业通过楼层修正计算得到分层商业基准地价，中高层的办公容积率以综合容积率替代进行修正。</a:t>
            </a:r>
            <a:endParaRPr lang="en-US" altLang="zh-CN" dirty="0" smtClean="0">
              <a:latin typeface="华文细黑" pitchFamily="2" charset="-122"/>
              <a:ea typeface="华文细黑" pitchFamily="2" charset="-122"/>
            </a:endParaRPr>
          </a:p>
          <a:p>
            <a:pPr>
              <a:lnSpc>
                <a:spcPct val="150000"/>
              </a:lnSpc>
            </a:pPr>
            <a:endParaRPr lang="en-US" altLang="zh-CN" dirty="0" smtClean="0">
              <a:latin typeface="华文细黑" pitchFamily="2" charset="-122"/>
              <a:ea typeface="华文细黑" pitchFamily="2" charset="-122"/>
            </a:endParaRPr>
          </a:p>
          <a:p>
            <a:pPr>
              <a:lnSpc>
                <a:spcPct val="150000"/>
              </a:lnSpc>
            </a:pPr>
            <a:endParaRPr lang="zh-CN" altLang="en-US" dirty="0">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7" y="285728"/>
            <a:ext cx="3124921" cy="716895"/>
            <a:chOff x="4618493" y="2653835"/>
            <a:chExt cx="3123796" cy="717553"/>
          </a:xfrm>
        </p:grpSpPr>
        <p:sp>
          <p:nvSpPr>
            <p:cNvPr id="8" name="Freeform 8"/>
            <p:cNvSpPr>
              <a:spLocks/>
            </p:cNvSpPr>
            <p:nvPr/>
          </p:nvSpPr>
          <p:spPr bwMode="auto">
            <a:xfrm>
              <a:off x="4618493" y="2653835"/>
              <a:ext cx="714123" cy="715036"/>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alpha val="78000"/>
              </a:srgbClr>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4" y="2847688"/>
              <a:ext cx="590343" cy="523700"/>
            </a:xfrm>
            <a:prstGeom prst="rect">
              <a:avLst/>
            </a:prstGeom>
          </p:spPr>
          <p:txBody>
            <a:bodyPr wrap="squar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04029" y="2796842"/>
              <a:ext cx="2338260" cy="523700"/>
            </a:xfrm>
            <a:prstGeom prst="rect">
              <a:avLst/>
            </a:prstGeom>
          </p:spPr>
          <p:txBody>
            <a:bodyPr wrap="none">
              <a:spAutoFit/>
            </a:bodyPr>
            <a:lstStyle/>
            <a:p>
              <a:r>
                <a:rPr lang="zh-CN" altLang="en-US" sz="2800" dirty="0" smtClean="0"/>
                <a:t>其他特殊情况</a:t>
              </a:r>
              <a:endParaRPr lang="zh-CN" altLang="en-US" sz="2800" dirty="0"/>
            </a:p>
          </p:txBody>
        </p:sp>
      </p:gr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dirty="0"/>
          </a:p>
        </p:txBody>
      </p:sp>
      <p:grpSp>
        <p:nvGrpSpPr>
          <p:cNvPr id="3" name="组合 16"/>
          <p:cNvGrpSpPr/>
          <p:nvPr/>
        </p:nvGrpSpPr>
        <p:grpSpPr>
          <a:xfrm>
            <a:off x="1100113" y="1469396"/>
            <a:ext cx="471491" cy="357190"/>
            <a:chOff x="1214414" y="1571612"/>
            <a:chExt cx="471491" cy="357190"/>
          </a:xfrm>
        </p:grpSpPr>
        <p:sp>
          <p:nvSpPr>
            <p:cNvPr id="15" name="菱形 14"/>
            <p:cNvSpPr/>
            <p:nvPr/>
          </p:nvSpPr>
          <p:spPr>
            <a:xfrm>
              <a:off x="1214414" y="1571612"/>
              <a:ext cx="357190" cy="357190"/>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6" name="菱形 15"/>
            <p:cNvSpPr/>
            <p:nvPr/>
          </p:nvSpPr>
          <p:spPr>
            <a:xfrm>
              <a:off x="1471591" y="1643050"/>
              <a:ext cx="214314" cy="214314"/>
            </a:xfrm>
            <a:prstGeom prst="diamond">
              <a:avLst/>
            </a:prstGeom>
            <a:gradFill>
              <a:gsLst>
                <a:gs pos="0">
                  <a:schemeClr val="accent2">
                    <a:tint val="50000"/>
                    <a:satMod val="300000"/>
                    <a:alpha val="53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grpSp>
      <p:sp>
        <p:nvSpPr>
          <p:cNvPr id="18" name="TextBox 17"/>
          <p:cNvSpPr txBox="1"/>
          <p:nvPr/>
        </p:nvSpPr>
        <p:spPr>
          <a:xfrm>
            <a:off x="1571604" y="1457254"/>
            <a:ext cx="1714512" cy="400110"/>
          </a:xfrm>
          <a:prstGeom prst="rect">
            <a:avLst/>
          </a:prstGeom>
          <a:noFill/>
        </p:spPr>
        <p:txBody>
          <a:bodyPr wrap="square" rtlCol="0">
            <a:spAutoFit/>
          </a:bodyPr>
          <a:lstStyle/>
          <a:p>
            <a:r>
              <a:rPr lang="zh-CN" altLang="en-US" sz="2000" dirty="0" smtClean="0">
                <a:latin typeface="华文细黑" pitchFamily="2" charset="-122"/>
                <a:ea typeface="华文细黑" pitchFamily="2" charset="-122"/>
              </a:rPr>
              <a:t>公益用地价格</a:t>
            </a:r>
            <a:endParaRPr lang="zh-CN" altLang="en-US" sz="2000" dirty="0">
              <a:latin typeface="华文细黑" pitchFamily="2" charset="-122"/>
              <a:ea typeface="华文细黑" pitchFamily="2" charset="-122"/>
            </a:endParaRPr>
          </a:p>
        </p:txBody>
      </p:sp>
      <p:sp>
        <p:nvSpPr>
          <p:cNvPr id="14" name="TextBox 13"/>
          <p:cNvSpPr txBox="1"/>
          <p:nvPr/>
        </p:nvSpPr>
        <p:spPr>
          <a:xfrm>
            <a:off x="928662" y="2000240"/>
            <a:ext cx="7500990" cy="113877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1600" dirty="0" smtClean="0">
                <a:latin typeface="微软雅黑" pitchFamily="34" charset="-122"/>
                <a:ea typeface="微软雅黑" pitchFamily="34" charset="-122"/>
              </a:rPr>
              <a:t>城市更新</a:t>
            </a:r>
            <a:r>
              <a:rPr lang="zh-CN" altLang="en-US" sz="2000" dirty="0" smtClean="0">
                <a:solidFill>
                  <a:srgbClr val="FFCC00"/>
                </a:solidFill>
                <a:latin typeface="微软雅黑" pitchFamily="34" charset="-122"/>
                <a:ea typeface="微软雅黑" pitchFamily="34" charset="-122"/>
              </a:rPr>
              <a:t>鼓励</a:t>
            </a:r>
            <a:r>
              <a:rPr lang="zh-CN" altLang="en-US" sz="1600" dirty="0" smtClean="0">
                <a:latin typeface="微软雅黑" pitchFamily="34" charset="-122"/>
                <a:ea typeface="微软雅黑" pitchFamily="34" charset="-122"/>
              </a:rPr>
              <a:t>增加公共设施或公共开放空间，甚至各地块增加建筑面积须以增加公共设施或公共开放空间为前提，否则无法增容，同时城市更新对新增公共设施的给予优惠政策，即可以突破规划容积率的限制额外增加公共设施或公共空间的建筑容量。</a:t>
            </a:r>
            <a:endParaRPr lang="zh-CN" altLang="en-US" sz="1600" dirty="0">
              <a:latin typeface="微软雅黑" pitchFamily="34" charset="-122"/>
              <a:ea typeface="微软雅黑" pitchFamily="34" charset="-122"/>
            </a:endParaRPr>
          </a:p>
        </p:txBody>
      </p:sp>
      <p:sp>
        <p:nvSpPr>
          <p:cNvPr id="17" name="TextBox 16"/>
          <p:cNvSpPr txBox="1"/>
          <p:nvPr/>
        </p:nvSpPr>
        <p:spPr>
          <a:xfrm>
            <a:off x="857224" y="3357562"/>
            <a:ext cx="7715304" cy="2935868"/>
          </a:xfrm>
          <a:prstGeom prst="rect">
            <a:avLst/>
          </a:prstGeom>
          <a:noFill/>
        </p:spPr>
        <p:txBody>
          <a:bodyPr wrap="square" rtlCol="0">
            <a:spAutoFit/>
          </a:bodyPr>
          <a:lstStyle/>
          <a:p>
            <a:pPr>
              <a:lnSpc>
                <a:spcPct val="150000"/>
              </a:lnSpc>
            </a:pPr>
            <a:r>
              <a:rPr lang="zh-CN" altLang="en-US" dirty="0" smtClean="0">
                <a:latin typeface="仿宋_GB2312" pitchFamily="49" charset="-122"/>
                <a:ea typeface="仿宋_GB2312" pitchFamily="49" charset="-122"/>
              </a:rPr>
              <a:t>两种途径：</a:t>
            </a:r>
            <a:endParaRPr lang="en-US" altLang="zh-CN" dirty="0" smtClean="0">
              <a:latin typeface="仿宋_GB2312" pitchFamily="49" charset="-122"/>
              <a:ea typeface="仿宋_GB2312" pitchFamily="49" charset="-122"/>
            </a:endParaRPr>
          </a:p>
          <a:p>
            <a:pPr>
              <a:lnSpc>
                <a:spcPct val="150000"/>
              </a:lnSpc>
              <a:buFont typeface="Wingdings" pitchFamily="2" charset="2"/>
              <a:buChar char="Ø"/>
            </a:pPr>
            <a:r>
              <a:rPr lang="zh-CN" altLang="en-US" dirty="0" smtClean="0">
                <a:latin typeface="仿宋_GB2312" pitchFamily="49" charset="-122"/>
                <a:ea typeface="仿宋_GB2312" pitchFamily="49" charset="-122"/>
              </a:rPr>
              <a:t>不纳入地价评估范围：对于</a:t>
            </a:r>
            <a:r>
              <a:rPr lang="zh-CN" altLang="en-US" u="sng" dirty="0" smtClean="0">
                <a:latin typeface="仿宋_GB2312" pitchFamily="49" charset="-122"/>
                <a:ea typeface="仿宋_GB2312" pitchFamily="49" charset="-122"/>
              </a:rPr>
              <a:t>将公共设施或公共空间无偿移交政府</a:t>
            </a:r>
            <a:r>
              <a:rPr lang="zh-CN" altLang="en-US" dirty="0" smtClean="0">
                <a:latin typeface="仿宋_GB2312" pitchFamily="49" charset="-122"/>
                <a:ea typeface="仿宋_GB2312" pitchFamily="49" charset="-122"/>
              </a:rPr>
              <a:t>部分的地价款，其计收方式可以参考工业用地转型中提供公益性用地的处理方法</a:t>
            </a:r>
            <a:endParaRPr lang="en-US" altLang="zh-CN" dirty="0" smtClean="0">
              <a:latin typeface="仿宋_GB2312" pitchFamily="49" charset="-122"/>
              <a:ea typeface="仿宋_GB2312" pitchFamily="49" charset="-122"/>
            </a:endParaRPr>
          </a:p>
          <a:p>
            <a:pPr>
              <a:lnSpc>
                <a:spcPct val="150000"/>
              </a:lnSpc>
              <a:buFont typeface="Wingdings" pitchFamily="2" charset="2"/>
              <a:buChar char="Ø"/>
            </a:pPr>
            <a:r>
              <a:rPr lang="zh-CN" altLang="en-US" dirty="0" smtClean="0">
                <a:latin typeface="仿宋_GB2312" pitchFamily="49" charset="-122"/>
                <a:ea typeface="仿宋_GB2312" pitchFamily="49" charset="-122"/>
              </a:rPr>
              <a:t>划拨地价： ①能划示独立用地用于公共开放空间对外开放，但产权不能移交政府；②不能划示独立用地但可用于公共开放空间</a:t>
            </a:r>
            <a:r>
              <a:rPr lang="en-US" altLang="zh-CN" dirty="0" smtClean="0">
                <a:latin typeface="仿宋_GB2312" pitchFamily="49" charset="-122"/>
                <a:ea typeface="仿宋_GB2312" pitchFamily="49" charset="-122"/>
              </a:rPr>
              <a:t>24</a:t>
            </a:r>
            <a:r>
              <a:rPr lang="zh-CN" altLang="en-US" dirty="0" smtClean="0">
                <a:latin typeface="仿宋_GB2312" pitchFamily="49" charset="-122"/>
                <a:ea typeface="仿宋_GB2312" pitchFamily="49" charset="-122"/>
              </a:rPr>
              <a:t>小时对外开放，产权不能移交政府（如底层架空、公共连廊等）；③能提供公共设施，但房产权不能移交政府</a:t>
            </a:r>
            <a:endParaRPr lang="zh-CN" altLang="en-US" dirty="0">
              <a:latin typeface="仿宋_GB2312" pitchFamily="49" charset="-122"/>
              <a:ea typeface="仿宋_GB2312" pitchFamily="49"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7" y="285728"/>
            <a:ext cx="3124921" cy="716895"/>
            <a:chOff x="4618493" y="2653835"/>
            <a:chExt cx="3123796" cy="717553"/>
          </a:xfrm>
        </p:grpSpPr>
        <p:sp>
          <p:nvSpPr>
            <p:cNvPr id="8" name="Freeform 8"/>
            <p:cNvSpPr>
              <a:spLocks/>
            </p:cNvSpPr>
            <p:nvPr/>
          </p:nvSpPr>
          <p:spPr bwMode="auto">
            <a:xfrm>
              <a:off x="4618493" y="2653835"/>
              <a:ext cx="714123" cy="715036"/>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alpha val="78000"/>
              </a:srgbClr>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4" y="2847688"/>
              <a:ext cx="590343" cy="523700"/>
            </a:xfrm>
            <a:prstGeom prst="rect">
              <a:avLst/>
            </a:prstGeom>
          </p:spPr>
          <p:txBody>
            <a:bodyPr wrap="squar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04029" y="2796842"/>
              <a:ext cx="2338260" cy="523700"/>
            </a:xfrm>
            <a:prstGeom prst="rect">
              <a:avLst/>
            </a:prstGeom>
          </p:spPr>
          <p:txBody>
            <a:bodyPr wrap="none">
              <a:spAutoFit/>
            </a:bodyPr>
            <a:lstStyle/>
            <a:p>
              <a:r>
                <a:rPr lang="zh-CN" altLang="en-US" sz="2800" dirty="0" smtClean="0"/>
                <a:t>其他特殊情况</a:t>
              </a:r>
              <a:endParaRPr lang="zh-CN" altLang="en-US" sz="2800" dirty="0"/>
            </a:p>
          </p:txBody>
        </p:sp>
      </p:gr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dirty="0"/>
          </a:p>
        </p:txBody>
      </p:sp>
      <p:grpSp>
        <p:nvGrpSpPr>
          <p:cNvPr id="3" name="组合 16"/>
          <p:cNvGrpSpPr/>
          <p:nvPr/>
        </p:nvGrpSpPr>
        <p:grpSpPr>
          <a:xfrm>
            <a:off x="1100113" y="1226564"/>
            <a:ext cx="471491" cy="357190"/>
            <a:chOff x="1214414" y="1571612"/>
            <a:chExt cx="471491" cy="357190"/>
          </a:xfrm>
        </p:grpSpPr>
        <p:sp>
          <p:nvSpPr>
            <p:cNvPr id="15" name="菱形 14"/>
            <p:cNvSpPr/>
            <p:nvPr/>
          </p:nvSpPr>
          <p:spPr>
            <a:xfrm>
              <a:off x="1214414" y="1571612"/>
              <a:ext cx="357190" cy="357190"/>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6" name="菱形 15"/>
            <p:cNvSpPr/>
            <p:nvPr/>
          </p:nvSpPr>
          <p:spPr>
            <a:xfrm>
              <a:off x="1471591" y="1643050"/>
              <a:ext cx="214314" cy="214314"/>
            </a:xfrm>
            <a:prstGeom prst="diamond">
              <a:avLst/>
            </a:prstGeom>
            <a:gradFill>
              <a:gsLst>
                <a:gs pos="0">
                  <a:schemeClr val="accent2">
                    <a:tint val="50000"/>
                    <a:satMod val="300000"/>
                    <a:alpha val="53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grpSp>
      <p:sp>
        <p:nvSpPr>
          <p:cNvPr id="18" name="TextBox 17"/>
          <p:cNvSpPr txBox="1"/>
          <p:nvPr/>
        </p:nvSpPr>
        <p:spPr>
          <a:xfrm>
            <a:off x="1571604" y="1214422"/>
            <a:ext cx="6643734" cy="400110"/>
          </a:xfrm>
          <a:prstGeom prst="rect">
            <a:avLst/>
          </a:prstGeom>
          <a:noFill/>
        </p:spPr>
        <p:txBody>
          <a:bodyPr wrap="square" rtlCol="0">
            <a:spAutoFit/>
          </a:bodyPr>
          <a:lstStyle/>
          <a:p>
            <a:r>
              <a:rPr lang="zh-CN" altLang="en-US" sz="2000" dirty="0" smtClean="0">
                <a:latin typeface="华文细黑" pitchFamily="2" charset="-122"/>
                <a:ea typeface="华文细黑" pitchFamily="2" charset="-122"/>
              </a:rPr>
              <a:t>物业持有要求</a:t>
            </a:r>
            <a:endParaRPr lang="zh-CN" altLang="en-US" sz="2000" dirty="0">
              <a:latin typeface="华文细黑" pitchFamily="2" charset="-122"/>
              <a:ea typeface="华文细黑" pitchFamily="2" charset="-122"/>
            </a:endParaRPr>
          </a:p>
        </p:txBody>
      </p:sp>
      <p:sp>
        <p:nvSpPr>
          <p:cNvPr id="12" name="TextBox 11"/>
          <p:cNvSpPr txBox="1"/>
          <p:nvPr/>
        </p:nvSpPr>
        <p:spPr>
          <a:xfrm>
            <a:off x="1000100" y="1785926"/>
            <a:ext cx="7572428" cy="4247317"/>
          </a:xfrm>
          <a:prstGeom prst="rect">
            <a:avLst/>
          </a:prstGeom>
          <a:noFill/>
        </p:spPr>
        <p:txBody>
          <a:bodyPr wrap="square" rtlCol="0">
            <a:spAutoFit/>
          </a:bodyPr>
          <a:lstStyle/>
          <a:p>
            <a:pPr>
              <a:lnSpc>
                <a:spcPct val="150000"/>
              </a:lnSpc>
              <a:buFont typeface="Wingdings" pitchFamily="2" charset="2"/>
              <a:buChar char="p"/>
            </a:pPr>
            <a:r>
              <a:rPr lang="zh-CN" altLang="en-US" dirty="0" smtClean="0"/>
              <a:t>运用基准地价系数修正法。应先评估该宗地无物业持有条件下的土地市场价格，然后对物业持有条件土地价格进行系数修正。宗地评估价格等于物业持有部分地价与无持有部分市场地价的加权价格，权重系数由持有与无持有物业的建筑面积比例确定。</a:t>
            </a:r>
            <a:endParaRPr lang="en-US" altLang="zh-CN" dirty="0" smtClean="0"/>
          </a:p>
          <a:p>
            <a:pPr>
              <a:lnSpc>
                <a:spcPct val="150000"/>
              </a:lnSpc>
              <a:buFont typeface="Wingdings" pitchFamily="2" charset="2"/>
              <a:buChar char="p"/>
            </a:pPr>
            <a:r>
              <a:rPr lang="zh-CN" altLang="en-US" dirty="0" smtClean="0"/>
              <a:t>运用市场比较法和剩余法。可参照基准地价系数修正法的技术路线评估含物业持有条件的宗地价格。或者根据拟评估土地的物业持有条件，选择适宜的比较案例或参数，根据市场比较法或剩余法技术要求，直接评估带物业持有条件的宗地价格，不再进行系数修正。</a:t>
            </a:r>
            <a:endParaRPr lang="en-US" altLang="zh-CN" dirty="0" smtClean="0"/>
          </a:p>
          <a:p>
            <a:pPr>
              <a:lnSpc>
                <a:spcPct val="150000"/>
              </a:lnSpc>
              <a:buFont typeface="Wingdings" pitchFamily="2" charset="2"/>
              <a:buChar char="p"/>
            </a:pPr>
            <a:r>
              <a:rPr lang="zh-CN" altLang="en-US" dirty="0" smtClean="0"/>
              <a:t>运用收益还原法和成本逼近法。按照技术要求直接评估含物业持有条件的宗地价格，不再进行系数修正。</a:t>
            </a:r>
            <a:endParaRPr lang="zh-CN" altLang="en-US" dirty="0"/>
          </a:p>
        </p:txBody>
      </p:sp>
      <p:pic>
        <p:nvPicPr>
          <p:cNvPr id="14" name="图片 13" descr="5.bmp"/>
          <p:cNvPicPr>
            <a:picLocks noChangeAspect="1"/>
          </p:cNvPicPr>
          <p:nvPr/>
        </p:nvPicPr>
        <p:blipFill>
          <a:blip r:embed="rId2"/>
          <a:stretch>
            <a:fillRect/>
          </a:stretch>
        </p:blipFill>
        <p:spPr>
          <a:xfrm>
            <a:off x="1000100" y="1000108"/>
            <a:ext cx="7572375" cy="4886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1000"/>
                                        <p:tgtEl>
                                          <p:spTgt spid="14"/>
                                        </p:tgtEl>
                                      </p:cBhvr>
                                    </p:animEffect>
                                    <p:set>
                                      <p:cBhvr>
                                        <p:cTn id="12"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7" y="285728"/>
            <a:ext cx="3124921" cy="716895"/>
            <a:chOff x="4618493" y="2653835"/>
            <a:chExt cx="3123796" cy="717553"/>
          </a:xfrm>
        </p:grpSpPr>
        <p:sp>
          <p:nvSpPr>
            <p:cNvPr id="8" name="Freeform 8"/>
            <p:cNvSpPr>
              <a:spLocks/>
            </p:cNvSpPr>
            <p:nvPr/>
          </p:nvSpPr>
          <p:spPr bwMode="auto">
            <a:xfrm>
              <a:off x="4618493" y="2653835"/>
              <a:ext cx="714123" cy="715036"/>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alpha val="78000"/>
              </a:srgbClr>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4" y="2847688"/>
              <a:ext cx="590343" cy="523700"/>
            </a:xfrm>
            <a:prstGeom prst="rect">
              <a:avLst/>
            </a:prstGeom>
          </p:spPr>
          <p:txBody>
            <a:bodyPr wrap="squar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04029" y="2796842"/>
              <a:ext cx="2338260" cy="523700"/>
            </a:xfrm>
            <a:prstGeom prst="rect">
              <a:avLst/>
            </a:prstGeom>
          </p:spPr>
          <p:txBody>
            <a:bodyPr wrap="none">
              <a:spAutoFit/>
            </a:bodyPr>
            <a:lstStyle/>
            <a:p>
              <a:r>
                <a:rPr lang="zh-CN" altLang="en-US" sz="2800" dirty="0" smtClean="0"/>
                <a:t>其他特殊情况</a:t>
              </a:r>
              <a:endParaRPr lang="zh-CN" altLang="en-US" sz="2800" dirty="0"/>
            </a:p>
          </p:txBody>
        </p:sp>
      </p:gr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dirty="0"/>
          </a:p>
        </p:txBody>
      </p:sp>
      <p:grpSp>
        <p:nvGrpSpPr>
          <p:cNvPr id="3" name="组合 16"/>
          <p:cNvGrpSpPr/>
          <p:nvPr/>
        </p:nvGrpSpPr>
        <p:grpSpPr>
          <a:xfrm>
            <a:off x="1100113" y="1226564"/>
            <a:ext cx="471491" cy="357190"/>
            <a:chOff x="1214414" y="1571612"/>
            <a:chExt cx="471491" cy="357190"/>
          </a:xfrm>
        </p:grpSpPr>
        <p:sp>
          <p:nvSpPr>
            <p:cNvPr id="15" name="菱形 14"/>
            <p:cNvSpPr/>
            <p:nvPr/>
          </p:nvSpPr>
          <p:spPr>
            <a:xfrm>
              <a:off x="1214414" y="1571612"/>
              <a:ext cx="357190" cy="357190"/>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6" name="菱形 15"/>
            <p:cNvSpPr/>
            <p:nvPr/>
          </p:nvSpPr>
          <p:spPr>
            <a:xfrm>
              <a:off x="1471591" y="1643050"/>
              <a:ext cx="214314" cy="214314"/>
            </a:xfrm>
            <a:prstGeom prst="diamond">
              <a:avLst/>
            </a:prstGeom>
            <a:gradFill>
              <a:gsLst>
                <a:gs pos="0">
                  <a:schemeClr val="accent2">
                    <a:tint val="50000"/>
                    <a:satMod val="300000"/>
                    <a:alpha val="53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grpSp>
      <p:sp>
        <p:nvSpPr>
          <p:cNvPr id="18" name="TextBox 17"/>
          <p:cNvSpPr txBox="1"/>
          <p:nvPr/>
        </p:nvSpPr>
        <p:spPr>
          <a:xfrm>
            <a:off x="1571604" y="1214422"/>
            <a:ext cx="6643734" cy="400110"/>
          </a:xfrm>
          <a:prstGeom prst="rect">
            <a:avLst/>
          </a:prstGeom>
          <a:noFill/>
        </p:spPr>
        <p:txBody>
          <a:bodyPr wrap="square" rtlCol="0">
            <a:spAutoFit/>
          </a:bodyPr>
          <a:lstStyle/>
          <a:p>
            <a:r>
              <a:rPr lang="zh-CN" altLang="en-US" sz="2000" dirty="0" smtClean="0">
                <a:latin typeface="华文细黑" pitchFamily="2" charset="-122"/>
                <a:ea typeface="华文细黑" pitchFamily="2" charset="-122"/>
              </a:rPr>
              <a:t>地下空间建设</a:t>
            </a:r>
            <a:endParaRPr lang="zh-CN" altLang="en-US" sz="2000" dirty="0">
              <a:latin typeface="华文细黑" pitchFamily="2" charset="-122"/>
              <a:ea typeface="华文细黑" pitchFamily="2" charset="-122"/>
            </a:endParaRPr>
          </a:p>
        </p:txBody>
      </p:sp>
      <p:sp>
        <p:nvSpPr>
          <p:cNvPr id="17" name="椭圆 16"/>
          <p:cNvSpPr/>
          <p:nvPr/>
        </p:nvSpPr>
        <p:spPr>
          <a:xfrm>
            <a:off x="642910" y="1714488"/>
            <a:ext cx="1285884" cy="1214446"/>
          </a:xfrm>
          <a:prstGeom prst="ellipse">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dirty="0" smtClean="0">
                <a:solidFill>
                  <a:srgbClr val="CC6600"/>
                </a:solidFill>
                <a:latin typeface="黑体" pitchFamily="2" charset="-122"/>
                <a:ea typeface="黑体" pitchFamily="2" charset="-122"/>
              </a:rPr>
              <a:t>评估思路</a:t>
            </a:r>
            <a:endParaRPr lang="zh-CN" altLang="en-US" sz="2000" dirty="0">
              <a:solidFill>
                <a:srgbClr val="CC6600"/>
              </a:solidFill>
              <a:latin typeface="黑体" pitchFamily="2" charset="-122"/>
              <a:ea typeface="黑体" pitchFamily="2" charset="-122"/>
            </a:endParaRPr>
          </a:p>
        </p:txBody>
      </p:sp>
      <p:sp>
        <p:nvSpPr>
          <p:cNvPr id="13" name="圆角矩形 12"/>
          <p:cNvSpPr/>
          <p:nvPr/>
        </p:nvSpPr>
        <p:spPr>
          <a:xfrm>
            <a:off x="1428728" y="2357430"/>
            <a:ext cx="6786610" cy="3429024"/>
          </a:xfrm>
          <a:prstGeom prst="roundRect">
            <a:avLst/>
          </a:prstGeom>
          <a:solidFill>
            <a:srgbClr val="009999"/>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buSzPct val="90000"/>
              <a:buFont typeface="Wingdings" pitchFamily="2" charset="2"/>
              <a:buChar char="p"/>
            </a:pPr>
            <a:r>
              <a:rPr lang="zh-CN" altLang="en-US" b="1" dirty="0" smtClean="0">
                <a:solidFill>
                  <a:schemeClr val="accent6">
                    <a:lumMod val="40000"/>
                    <a:lumOff val="60000"/>
                  </a:schemeClr>
                </a:solidFill>
                <a:latin typeface="华文楷体" pitchFamily="2" charset="-122"/>
                <a:ea typeface="华文楷体" pitchFamily="2" charset="-122"/>
                <a:cs typeface="Times New Roman"/>
              </a:rPr>
              <a:t>新增地下空间建设单独签订合同，可仅评估地下建设用地使用权价格。</a:t>
            </a:r>
            <a:endParaRPr lang="en-US" altLang="zh-CN" b="1" dirty="0" smtClean="0">
              <a:solidFill>
                <a:schemeClr val="accent6">
                  <a:lumMod val="40000"/>
                  <a:lumOff val="60000"/>
                </a:schemeClr>
              </a:solidFill>
              <a:latin typeface="华文楷体" pitchFamily="2" charset="-122"/>
              <a:ea typeface="华文楷体" pitchFamily="2" charset="-122"/>
              <a:cs typeface="Times New Roman"/>
            </a:endParaRPr>
          </a:p>
          <a:p>
            <a:pPr>
              <a:lnSpc>
                <a:spcPct val="150000"/>
              </a:lnSpc>
              <a:buSzPct val="90000"/>
              <a:buFont typeface="Wingdings" pitchFamily="2" charset="2"/>
              <a:buChar char="p"/>
            </a:pPr>
            <a:r>
              <a:rPr lang="zh-CN" altLang="en-US" b="1" dirty="0" smtClean="0">
                <a:solidFill>
                  <a:schemeClr val="accent6">
                    <a:lumMod val="40000"/>
                    <a:lumOff val="60000"/>
                  </a:schemeClr>
                </a:solidFill>
                <a:latin typeface="华文楷体" pitchFamily="2" charset="-122"/>
                <a:ea typeface="华文楷体" pitchFamily="2" charset="-122"/>
                <a:cs typeface="Times New Roman"/>
              </a:rPr>
              <a:t>地下建设用地条件变化补缴出让金签订补充合同，需结合地上评估新、旧土地使用条件的使用权价格，其</a:t>
            </a:r>
            <a:r>
              <a:rPr lang="zh-CN" altLang="en-US" b="1" u="sng" dirty="0" smtClean="0">
                <a:solidFill>
                  <a:schemeClr val="accent6">
                    <a:lumMod val="40000"/>
                    <a:lumOff val="60000"/>
                  </a:schemeClr>
                </a:solidFill>
                <a:latin typeface="华文楷体" pitchFamily="2" charset="-122"/>
                <a:ea typeface="华文楷体" pitchFamily="2" charset="-122"/>
                <a:cs typeface="Times New Roman"/>
              </a:rPr>
              <a:t>补地价款等于新、旧土地使用条件下的地上、地下建设用地使用权价格之差</a:t>
            </a:r>
            <a:r>
              <a:rPr lang="zh-CN" altLang="en-US" b="1" dirty="0" smtClean="0">
                <a:solidFill>
                  <a:schemeClr val="accent6">
                    <a:lumMod val="40000"/>
                    <a:lumOff val="60000"/>
                  </a:schemeClr>
                </a:solidFill>
                <a:latin typeface="华文楷体" pitchFamily="2" charset="-122"/>
                <a:ea typeface="华文楷体" pitchFamily="2" charset="-122"/>
                <a:cs typeface="Times New Roman"/>
              </a:rPr>
              <a:t>，且地下建设用地空间补缴地价款不能抵消地上未建满的建设用地价格，即地上建设用地使用权条件为法定依据确定的条件，非现状条件。</a:t>
            </a:r>
            <a:endParaRPr lang="zh-CN" altLang="en-US" b="1" dirty="0">
              <a:solidFill>
                <a:schemeClr val="accent6">
                  <a:lumMod val="40000"/>
                  <a:lumOff val="60000"/>
                </a:schemeClr>
              </a:solidFill>
              <a:latin typeface="华文楷体" pitchFamily="2" charset="-122"/>
              <a:ea typeface="华文楷体" pitchFamily="2" charset="-122"/>
            </a:endParaRPr>
          </a:p>
        </p:txBody>
      </p:sp>
      <p:pic>
        <p:nvPicPr>
          <p:cNvPr id="19" name="图片 18" descr="6.bmp"/>
          <p:cNvPicPr>
            <a:picLocks noChangeAspect="1"/>
          </p:cNvPicPr>
          <p:nvPr/>
        </p:nvPicPr>
        <p:blipFill>
          <a:blip r:embed="rId2"/>
          <a:stretch>
            <a:fillRect/>
          </a:stretch>
        </p:blipFill>
        <p:spPr>
          <a:xfrm>
            <a:off x="1071538" y="1785926"/>
            <a:ext cx="7286676" cy="28326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nodeType="clickEffect">
                                  <p:stCondLst>
                                    <p:cond delay="0"/>
                                  </p:stCondLst>
                                  <p:childTnLst>
                                    <p:animEffect transition="out" filter="wipe(up)">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1428728" y="2357430"/>
            <a:ext cx="6786610" cy="3429024"/>
          </a:xfrm>
          <a:prstGeom prst="roundRect">
            <a:avLst/>
          </a:prstGeom>
          <a:solidFill>
            <a:srgbClr val="009999"/>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buSzPct val="90000"/>
            </a:pPr>
            <a:r>
              <a:rPr lang="zh-CN" altLang="en-US" b="1" dirty="0" smtClean="0">
                <a:solidFill>
                  <a:srgbClr val="FFC000"/>
                </a:solidFill>
                <a:latin typeface="华文楷体" pitchFamily="2" charset="-122"/>
                <a:ea typeface="华文楷体" pitchFamily="2" charset="-122"/>
              </a:rPr>
              <a:t>估价期日</a:t>
            </a:r>
            <a:r>
              <a:rPr lang="zh-CN" altLang="en-US" b="1" dirty="0" smtClean="0">
                <a:solidFill>
                  <a:schemeClr val="bg1">
                    <a:lumMod val="95000"/>
                  </a:schemeClr>
                </a:solidFill>
                <a:latin typeface="华文楷体" pitchFamily="2" charset="-122"/>
                <a:ea typeface="华文楷体" pitchFamily="2" charset="-122"/>
              </a:rPr>
              <a:t>：根据</a:t>
            </a:r>
            <a:r>
              <a:rPr lang="en-US" altLang="zh-CN" b="1" dirty="0" smtClean="0">
                <a:solidFill>
                  <a:schemeClr val="bg1">
                    <a:lumMod val="95000"/>
                  </a:schemeClr>
                </a:solidFill>
                <a:latin typeface="华文楷体" pitchFamily="2" charset="-122"/>
                <a:ea typeface="华文楷体" pitchFamily="2" charset="-122"/>
              </a:rPr>
              <a:t>84</a:t>
            </a:r>
            <a:r>
              <a:rPr lang="zh-CN" altLang="en-US" b="1" dirty="0" smtClean="0">
                <a:solidFill>
                  <a:schemeClr val="bg1">
                    <a:lumMod val="95000"/>
                  </a:schemeClr>
                </a:solidFill>
                <a:latin typeface="华文楷体" pitchFamily="2" charset="-122"/>
                <a:ea typeface="华文楷体" pitchFamily="2" charset="-122"/>
              </a:rPr>
              <a:t>号文，“出让价款的评估时点为核定地下经营性用途的建设工程规划许可证核发之日”，若无法定的建设工程规划许可证，可依据具有同等法律效力的文件确定</a:t>
            </a:r>
            <a:endParaRPr lang="en-US" altLang="zh-CN" b="1" dirty="0" smtClean="0">
              <a:solidFill>
                <a:schemeClr val="bg1">
                  <a:lumMod val="95000"/>
                </a:schemeClr>
              </a:solidFill>
              <a:latin typeface="华文楷体" pitchFamily="2" charset="-122"/>
              <a:ea typeface="华文楷体" pitchFamily="2" charset="-122"/>
            </a:endParaRPr>
          </a:p>
          <a:p>
            <a:pPr>
              <a:lnSpc>
                <a:spcPct val="150000"/>
              </a:lnSpc>
              <a:buSzPct val="90000"/>
            </a:pPr>
            <a:r>
              <a:rPr lang="zh-CN" altLang="en-US" b="1" dirty="0" smtClean="0">
                <a:solidFill>
                  <a:srgbClr val="FFC000"/>
                </a:solidFill>
                <a:latin typeface="华文楷体" pitchFamily="2" charset="-122"/>
                <a:ea typeface="华文楷体" pitchFamily="2" charset="-122"/>
              </a:rPr>
              <a:t>土地使用年限</a:t>
            </a:r>
            <a:r>
              <a:rPr lang="zh-CN" altLang="en-US" b="1" dirty="0" smtClean="0">
                <a:solidFill>
                  <a:schemeClr val="bg1">
                    <a:lumMod val="95000"/>
                  </a:schemeClr>
                </a:solidFill>
                <a:latin typeface="华文楷体" pitchFamily="2" charset="-122"/>
                <a:ea typeface="华文楷体" pitchFamily="2" charset="-122"/>
              </a:rPr>
              <a:t>：根据</a:t>
            </a:r>
            <a:r>
              <a:rPr lang="en-US" altLang="zh-CN" b="1" dirty="0" smtClean="0">
                <a:solidFill>
                  <a:schemeClr val="bg1">
                    <a:lumMod val="95000"/>
                  </a:schemeClr>
                </a:solidFill>
                <a:latin typeface="华文楷体" pitchFamily="2" charset="-122"/>
                <a:ea typeface="华文楷体" pitchFamily="2" charset="-122"/>
              </a:rPr>
              <a:t>84</a:t>
            </a:r>
            <a:r>
              <a:rPr lang="zh-CN" altLang="en-US" b="1" dirty="0" smtClean="0">
                <a:solidFill>
                  <a:schemeClr val="bg1">
                    <a:lumMod val="95000"/>
                  </a:schemeClr>
                </a:solidFill>
                <a:latin typeface="华文楷体" pitchFamily="2" charset="-122"/>
                <a:ea typeface="华文楷体" pitchFamily="2" charset="-122"/>
              </a:rPr>
              <a:t>号文，单建的出让年期不超过同用途地上建设用地使用权最高出让年期；结建的出让年期的终止年限应当与其地上建设用地使用权出让终止年限一致</a:t>
            </a:r>
            <a:endParaRPr lang="en-US" altLang="zh-CN" b="1" dirty="0" smtClean="0">
              <a:solidFill>
                <a:schemeClr val="bg1">
                  <a:lumMod val="95000"/>
                </a:schemeClr>
              </a:solidFill>
              <a:latin typeface="华文楷体" pitchFamily="2" charset="-122"/>
              <a:ea typeface="华文楷体" pitchFamily="2" charset="-122"/>
            </a:endParaRPr>
          </a:p>
          <a:p>
            <a:pPr>
              <a:lnSpc>
                <a:spcPct val="150000"/>
              </a:lnSpc>
              <a:buSzPct val="90000"/>
            </a:pPr>
            <a:r>
              <a:rPr lang="zh-CN" altLang="en-US" b="1" dirty="0" smtClean="0">
                <a:solidFill>
                  <a:srgbClr val="FFC000"/>
                </a:solidFill>
                <a:latin typeface="华文楷体" pitchFamily="2" charset="-122"/>
                <a:ea typeface="华文楷体" pitchFamily="2" charset="-122"/>
              </a:rPr>
              <a:t>土地用途</a:t>
            </a:r>
            <a:r>
              <a:rPr lang="zh-CN" altLang="en-US" b="1" dirty="0" smtClean="0">
                <a:solidFill>
                  <a:schemeClr val="bg1">
                    <a:lumMod val="95000"/>
                  </a:schemeClr>
                </a:solidFill>
                <a:latin typeface="华文楷体" pitchFamily="2" charset="-122"/>
                <a:ea typeface="华文楷体" pitchFamily="2" charset="-122"/>
              </a:rPr>
              <a:t>：地下商业、办公、工业、</a:t>
            </a:r>
            <a:r>
              <a:rPr lang="zh-CN" altLang="en-US" b="1" u="sng" dirty="0" smtClean="0">
                <a:solidFill>
                  <a:schemeClr val="bg1">
                    <a:lumMod val="95000"/>
                  </a:schemeClr>
                </a:solidFill>
                <a:latin typeface="华文楷体" pitchFamily="2" charset="-122"/>
                <a:ea typeface="华文楷体" pitchFamily="2" charset="-122"/>
              </a:rPr>
              <a:t>停车库、仓储、人防</a:t>
            </a:r>
            <a:r>
              <a:rPr lang="zh-CN" altLang="en-US" b="1" dirty="0" smtClean="0">
                <a:solidFill>
                  <a:schemeClr val="bg1">
                    <a:lumMod val="95000"/>
                  </a:schemeClr>
                </a:solidFill>
                <a:latin typeface="华文楷体" pitchFamily="2" charset="-122"/>
                <a:ea typeface="华文楷体" pitchFamily="2" charset="-122"/>
              </a:rPr>
              <a:t>。</a:t>
            </a:r>
            <a:endParaRPr lang="zh-CN" altLang="en-US" b="1" dirty="0">
              <a:solidFill>
                <a:schemeClr val="bg1">
                  <a:lumMod val="95000"/>
                </a:schemeClr>
              </a:solidFill>
              <a:latin typeface="华文楷体" pitchFamily="2" charset="-122"/>
              <a:ea typeface="华文楷体" pitchFamily="2" charset="-122"/>
            </a:endParaRPr>
          </a:p>
        </p:txBody>
      </p:sp>
      <p:grpSp>
        <p:nvGrpSpPr>
          <p:cNvPr id="2" name="组合 6"/>
          <p:cNvGrpSpPr>
            <a:grpSpLocks/>
          </p:cNvGrpSpPr>
          <p:nvPr/>
        </p:nvGrpSpPr>
        <p:grpSpPr bwMode="auto">
          <a:xfrm>
            <a:off x="714347" y="285728"/>
            <a:ext cx="3124921" cy="716895"/>
            <a:chOff x="4618493" y="2653835"/>
            <a:chExt cx="3123796" cy="717553"/>
          </a:xfrm>
        </p:grpSpPr>
        <p:sp>
          <p:nvSpPr>
            <p:cNvPr id="8" name="Freeform 8"/>
            <p:cNvSpPr>
              <a:spLocks/>
            </p:cNvSpPr>
            <p:nvPr/>
          </p:nvSpPr>
          <p:spPr bwMode="auto">
            <a:xfrm>
              <a:off x="4618493" y="2653835"/>
              <a:ext cx="714123" cy="715036"/>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alpha val="78000"/>
              </a:srgbClr>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4" y="2847688"/>
              <a:ext cx="590343" cy="523700"/>
            </a:xfrm>
            <a:prstGeom prst="rect">
              <a:avLst/>
            </a:prstGeom>
          </p:spPr>
          <p:txBody>
            <a:bodyPr wrap="squar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04029" y="2796842"/>
              <a:ext cx="2338260" cy="523700"/>
            </a:xfrm>
            <a:prstGeom prst="rect">
              <a:avLst/>
            </a:prstGeom>
          </p:spPr>
          <p:txBody>
            <a:bodyPr wrap="none">
              <a:spAutoFit/>
            </a:bodyPr>
            <a:lstStyle/>
            <a:p>
              <a:r>
                <a:rPr lang="zh-CN" altLang="en-US" sz="2800" dirty="0" smtClean="0"/>
                <a:t>其他特殊情况</a:t>
              </a:r>
              <a:endParaRPr lang="zh-CN" altLang="en-US" sz="2800" dirty="0"/>
            </a:p>
          </p:txBody>
        </p:sp>
      </p:gr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dirty="0"/>
          </a:p>
        </p:txBody>
      </p:sp>
      <p:grpSp>
        <p:nvGrpSpPr>
          <p:cNvPr id="3" name="组合 16"/>
          <p:cNvGrpSpPr/>
          <p:nvPr/>
        </p:nvGrpSpPr>
        <p:grpSpPr>
          <a:xfrm>
            <a:off x="1100113" y="1226564"/>
            <a:ext cx="471491" cy="357190"/>
            <a:chOff x="1214414" y="1571612"/>
            <a:chExt cx="471491" cy="357190"/>
          </a:xfrm>
        </p:grpSpPr>
        <p:sp>
          <p:nvSpPr>
            <p:cNvPr id="15" name="菱形 14"/>
            <p:cNvSpPr/>
            <p:nvPr/>
          </p:nvSpPr>
          <p:spPr>
            <a:xfrm>
              <a:off x="1214414" y="1571612"/>
              <a:ext cx="357190" cy="357190"/>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6" name="菱形 15"/>
            <p:cNvSpPr/>
            <p:nvPr/>
          </p:nvSpPr>
          <p:spPr>
            <a:xfrm>
              <a:off x="1471591" y="1643050"/>
              <a:ext cx="214314" cy="214314"/>
            </a:xfrm>
            <a:prstGeom prst="diamond">
              <a:avLst/>
            </a:prstGeom>
            <a:gradFill>
              <a:gsLst>
                <a:gs pos="0">
                  <a:schemeClr val="accent2">
                    <a:tint val="50000"/>
                    <a:satMod val="300000"/>
                    <a:alpha val="53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grpSp>
      <p:sp>
        <p:nvSpPr>
          <p:cNvPr id="18" name="TextBox 17"/>
          <p:cNvSpPr txBox="1"/>
          <p:nvPr/>
        </p:nvSpPr>
        <p:spPr>
          <a:xfrm>
            <a:off x="1571604" y="1214422"/>
            <a:ext cx="6643734" cy="400110"/>
          </a:xfrm>
          <a:prstGeom prst="rect">
            <a:avLst/>
          </a:prstGeom>
          <a:noFill/>
        </p:spPr>
        <p:txBody>
          <a:bodyPr wrap="square" rtlCol="0">
            <a:spAutoFit/>
          </a:bodyPr>
          <a:lstStyle/>
          <a:p>
            <a:r>
              <a:rPr lang="zh-CN" altLang="en-US" sz="2000" dirty="0" smtClean="0">
                <a:latin typeface="华文细黑" pitchFamily="2" charset="-122"/>
                <a:ea typeface="华文细黑" pitchFamily="2" charset="-122"/>
              </a:rPr>
              <a:t>地下空间建设</a:t>
            </a:r>
            <a:endParaRPr lang="zh-CN" altLang="en-US" sz="2000" dirty="0">
              <a:latin typeface="华文细黑" pitchFamily="2" charset="-122"/>
              <a:ea typeface="华文细黑" pitchFamily="2" charset="-122"/>
            </a:endParaRPr>
          </a:p>
        </p:txBody>
      </p:sp>
      <p:sp>
        <p:nvSpPr>
          <p:cNvPr id="17" name="椭圆 16"/>
          <p:cNvSpPr/>
          <p:nvPr/>
        </p:nvSpPr>
        <p:spPr>
          <a:xfrm>
            <a:off x="642910" y="1714488"/>
            <a:ext cx="1285884" cy="1214446"/>
          </a:xfrm>
          <a:prstGeom prst="ellipse">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dirty="0" smtClean="0">
                <a:solidFill>
                  <a:srgbClr val="CC6600"/>
                </a:solidFill>
                <a:latin typeface="黑体" pitchFamily="2" charset="-122"/>
                <a:ea typeface="黑体" pitchFamily="2" charset="-122"/>
              </a:rPr>
              <a:t>地价内涵</a:t>
            </a:r>
            <a:endParaRPr lang="zh-CN" altLang="en-US" sz="2000" dirty="0">
              <a:solidFill>
                <a:srgbClr val="CC6600"/>
              </a:solidFill>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714347" y="285728"/>
            <a:ext cx="3124921" cy="716895"/>
            <a:chOff x="4618493" y="2653835"/>
            <a:chExt cx="3123796" cy="717553"/>
          </a:xfrm>
        </p:grpSpPr>
        <p:sp>
          <p:nvSpPr>
            <p:cNvPr id="8" name="Freeform 8"/>
            <p:cNvSpPr>
              <a:spLocks/>
            </p:cNvSpPr>
            <p:nvPr/>
          </p:nvSpPr>
          <p:spPr bwMode="auto">
            <a:xfrm>
              <a:off x="4618493" y="2653835"/>
              <a:ext cx="714123" cy="715036"/>
            </a:xfrm>
            <a:custGeom>
              <a:avLst/>
              <a:gdLst>
                <a:gd name="T0" fmla="*/ 944 w 944"/>
                <a:gd name="T1" fmla="*/ 418 h 944"/>
                <a:gd name="T2" fmla="*/ 944 w 944"/>
                <a:gd name="T3" fmla="*/ 418 h 944"/>
                <a:gd name="T4" fmla="*/ 942 w 944"/>
                <a:gd name="T5" fmla="*/ 406 h 944"/>
                <a:gd name="T6" fmla="*/ 938 w 944"/>
                <a:gd name="T7" fmla="*/ 396 h 944"/>
                <a:gd name="T8" fmla="*/ 934 w 944"/>
                <a:gd name="T9" fmla="*/ 384 h 944"/>
                <a:gd name="T10" fmla="*/ 926 w 944"/>
                <a:gd name="T11" fmla="*/ 376 h 944"/>
                <a:gd name="T12" fmla="*/ 568 w 944"/>
                <a:gd name="T13" fmla="*/ 18 h 944"/>
                <a:gd name="T14" fmla="*/ 568 w 944"/>
                <a:gd name="T15" fmla="*/ 18 h 944"/>
                <a:gd name="T16" fmla="*/ 560 w 944"/>
                <a:gd name="T17" fmla="*/ 12 h 944"/>
                <a:gd name="T18" fmla="*/ 548 w 944"/>
                <a:gd name="T19" fmla="*/ 6 h 944"/>
                <a:gd name="T20" fmla="*/ 538 w 944"/>
                <a:gd name="T21" fmla="*/ 2 h 944"/>
                <a:gd name="T22" fmla="*/ 526 w 944"/>
                <a:gd name="T23" fmla="*/ 0 h 944"/>
                <a:gd name="T24" fmla="*/ 24 w 944"/>
                <a:gd name="T25" fmla="*/ 4 h 944"/>
                <a:gd name="T26" fmla="*/ 24 w 944"/>
                <a:gd name="T27" fmla="*/ 4 h 944"/>
                <a:gd name="T28" fmla="*/ 16 w 944"/>
                <a:gd name="T29" fmla="*/ 6 h 944"/>
                <a:gd name="T30" fmla="*/ 8 w 944"/>
                <a:gd name="T31" fmla="*/ 10 h 944"/>
                <a:gd name="T32" fmla="*/ 2 w 944"/>
                <a:gd name="T33" fmla="*/ 18 h 944"/>
                <a:gd name="T34" fmla="*/ 0 w 944"/>
                <a:gd name="T35" fmla="*/ 28 h 944"/>
                <a:gd name="T36" fmla="*/ 0 w 944"/>
                <a:gd name="T37" fmla="*/ 526 h 944"/>
                <a:gd name="T38" fmla="*/ 0 w 944"/>
                <a:gd name="T39" fmla="*/ 526 h 944"/>
                <a:gd name="T40" fmla="*/ 0 w 944"/>
                <a:gd name="T41" fmla="*/ 552 h 944"/>
                <a:gd name="T42" fmla="*/ 0 w 944"/>
                <a:gd name="T43" fmla="*/ 552 h 944"/>
                <a:gd name="T44" fmla="*/ 0 w 944"/>
                <a:gd name="T45" fmla="*/ 552 h 944"/>
                <a:gd name="T46" fmla="*/ 0 w 944"/>
                <a:gd name="T47" fmla="*/ 552 h 944"/>
                <a:gd name="T48" fmla="*/ 0 w 944"/>
                <a:gd name="T49" fmla="*/ 554 h 944"/>
                <a:gd name="T50" fmla="*/ 0 w 944"/>
                <a:gd name="T51" fmla="*/ 554 h 944"/>
                <a:gd name="T52" fmla="*/ 18 w 944"/>
                <a:gd name="T53" fmla="*/ 574 h 944"/>
                <a:gd name="T54" fmla="*/ 374 w 944"/>
                <a:gd name="T55" fmla="*/ 928 h 944"/>
                <a:gd name="T56" fmla="*/ 374 w 944"/>
                <a:gd name="T57" fmla="*/ 928 h 944"/>
                <a:gd name="T58" fmla="*/ 384 w 944"/>
                <a:gd name="T59" fmla="*/ 934 h 944"/>
                <a:gd name="T60" fmla="*/ 394 w 944"/>
                <a:gd name="T61" fmla="*/ 940 h 944"/>
                <a:gd name="T62" fmla="*/ 406 w 944"/>
                <a:gd name="T63" fmla="*/ 944 h 944"/>
                <a:gd name="T64" fmla="*/ 416 w 944"/>
                <a:gd name="T65" fmla="*/ 944 h 944"/>
                <a:gd name="T66" fmla="*/ 918 w 944"/>
                <a:gd name="T67" fmla="*/ 944 h 944"/>
                <a:gd name="T68" fmla="*/ 918 w 944"/>
                <a:gd name="T69" fmla="*/ 944 h 944"/>
                <a:gd name="T70" fmla="*/ 928 w 944"/>
                <a:gd name="T71" fmla="*/ 942 h 944"/>
                <a:gd name="T72" fmla="*/ 936 w 944"/>
                <a:gd name="T73" fmla="*/ 936 h 944"/>
                <a:gd name="T74" fmla="*/ 940 w 944"/>
                <a:gd name="T75" fmla="*/ 928 h 944"/>
                <a:gd name="T76" fmla="*/ 942 w 944"/>
                <a:gd name="T77" fmla="*/ 920 h 944"/>
                <a:gd name="T78" fmla="*/ 944 w 944"/>
                <a:gd name="T79" fmla="*/ 41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944">
                  <a:moveTo>
                    <a:pt x="944" y="418"/>
                  </a:moveTo>
                  <a:lnTo>
                    <a:pt x="944" y="418"/>
                  </a:lnTo>
                  <a:lnTo>
                    <a:pt x="942" y="406"/>
                  </a:lnTo>
                  <a:lnTo>
                    <a:pt x="938" y="396"/>
                  </a:lnTo>
                  <a:lnTo>
                    <a:pt x="934" y="384"/>
                  </a:lnTo>
                  <a:lnTo>
                    <a:pt x="926" y="376"/>
                  </a:lnTo>
                  <a:lnTo>
                    <a:pt x="568" y="18"/>
                  </a:lnTo>
                  <a:lnTo>
                    <a:pt x="568" y="18"/>
                  </a:lnTo>
                  <a:lnTo>
                    <a:pt x="560" y="12"/>
                  </a:lnTo>
                  <a:lnTo>
                    <a:pt x="548" y="6"/>
                  </a:lnTo>
                  <a:lnTo>
                    <a:pt x="538" y="2"/>
                  </a:lnTo>
                  <a:lnTo>
                    <a:pt x="526" y="0"/>
                  </a:lnTo>
                  <a:lnTo>
                    <a:pt x="24" y="4"/>
                  </a:lnTo>
                  <a:lnTo>
                    <a:pt x="24" y="4"/>
                  </a:lnTo>
                  <a:lnTo>
                    <a:pt x="16" y="6"/>
                  </a:lnTo>
                  <a:lnTo>
                    <a:pt x="8" y="10"/>
                  </a:lnTo>
                  <a:lnTo>
                    <a:pt x="2" y="18"/>
                  </a:lnTo>
                  <a:lnTo>
                    <a:pt x="0" y="28"/>
                  </a:lnTo>
                  <a:lnTo>
                    <a:pt x="0" y="526"/>
                  </a:lnTo>
                  <a:lnTo>
                    <a:pt x="0" y="526"/>
                  </a:lnTo>
                  <a:lnTo>
                    <a:pt x="0" y="552"/>
                  </a:lnTo>
                  <a:lnTo>
                    <a:pt x="0" y="552"/>
                  </a:lnTo>
                  <a:lnTo>
                    <a:pt x="0" y="552"/>
                  </a:lnTo>
                  <a:lnTo>
                    <a:pt x="0" y="552"/>
                  </a:lnTo>
                  <a:lnTo>
                    <a:pt x="0" y="554"/>
                  </a:lnTo>
                  <a:lnTo>
                    <a:pt x="0" y="554"/>
                  </a:lnTo>
                  <a:lnTo>
                    <a:pt x="18" y="574"/>
                  </a:lnTo>
                  <a:lnTo>
                    <a:pt x="374" y="928"/>
                  </a:lnTo>
                  <a:lnTo>
                    <a:pt x="374" y="928"/>
                  </a:lnTo>
                  <a:lnTo>
                    <a:pt x="384" y="934"/>
                  </a:lnTo>
                  <a:lnTo>
                    <a:pt x="394" y="940"/>
                  </a:lnTo>
                  <a:lnTo>
                    <a:pt x="406" y="944"/>
                  </a:lnTo>
                  <a:lnTo>
                    <a:pt x="416" y="944"/>
                  </a:lnTo>
                  <a:lnTo>
                    <a:pt x="918" y="944"/>
                  </a:lnTo>
                  <a:lnTo>
                    <a:pt x="918" y="944"/>
                  </a:lnTo>
                  <a:lnTo>
                    <a:pt x="928" y="942"/>
                  </a:lnTo>
                  <a:lnTo>
                    <a:pt x="936" y="936"/>
                  </a:lnTo>
                  <a:lnTo>
                    <a:pt x="940" y="928"/>
                  </a:lnTo>
                  <a:lnTo>
                    <a:pt x="942" y="920"/>
                  </a:lnTo>
                  <a:lnTo>
                    <a:pt x="944" y="418"/>
                  </a:lnTo>
                  <a:close/>
                </a:path>
              </a:pathLst>
            </a:custGeom>
            <a:solidFill>
              <a:srgbClr val="009999">
                <a:alpha val="78000"/>
              </a:srgbClr>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矩形 8"/>
            <p:cNvSpPr/>
            <p:nvPr/>
          </p:nvSpPr>
          <p:spPr>
            <a:xfrm>
              <a:off x="4813684" y="2847688"/>
              <a:ext cx="590343" cy="523700"/>
            </a:xfrm>
            <a:prstGeom prst="rect">
              <a:avLst/>
            </a:prstGeom>
          </p:spPr>
          <p:txBody>
            <a:bodyPr wrap="square">
              <a:spAutoFit/>
            </a:bodyPr>
            <a:lstStyle/>
            <a:p>
              <a:pPr eaLnBrk="1" hangingPunct="1">
                <a:defRPr/>
              </a:pPr>
              <a:endParaRPr lang="zh-CN" altLang="en-US" sz="2800" dirty="0">
                <a:solidFill>
                  <a:schemeClr val="bg1"/>
                </a:solidFill>
                <a:latin typeface="+mj-ea"/>
                <a:ea typeface="+mj-ea"/>
              </a:endParaRPr>
            </a:p>
          </p:txBody>
        </p:sp>
        <p:sp>
          <p:nvSpPr>
            <p:cNvPr id="10" name="矩形 9"/>
            <p:cNvSpPr/>
            <p:nvPr/>
          </p:nvSpPr>
          <p:spPr>
            <a:xfrm>
              <a:off x="5404029" y="2796842"/>
              <a:ext cx="2338260" cy="523700"/>
            </a:xfrm>
            <a:prstGeom prst="rect">
              <a:avLst/>
            </a:prstGeom>
          </p:spPr>
          <p:txBody>
            <a:bodyPr wrap="none">
              <a:spAutoFit/>
            </a:bodyPr>
            <a:lstStyle/>
            <a:p>
              <a:r>
                <a:rPr lang="zh-CN" altLang="en-US" sz="2800" dirty="0" smtClean="0"/>
                <a:t>其他特殊情况</a:t>
              </a:r>
              <a:endParaRPr lang="zh-CN" altLang="en-US" sz="2800" dirty="0"/>
            </a:p>
          </p:txBody>
        </p:sp>
      </p:grpSp>
      <p:sp>
        <p:nvSpPr>
          <p:cNvPr id="5123" name="AutoShape 3"/>
          <p:cNvSpPr>
            <a:spLocks noChangeAspect="1" noChangeArrowheads="1" noTextEdit="1"/>
          </p:cNvSpPr>
          <p:nvPr/>
        </p:nvSpPr>
        <p:spPr bwMode="auto">
          <a:xfrm>
            <a:off x="0" y="0"/>
            <a:ext cx="1028700" cy="1387475"/>
          </a:xfrm>
          <a:prstGeom prst="rect">
            <a:avLst/>
          </a:prstGeom>
          <a:noFill/>
        </p:spPr>
        <p:txBody>
          <a:bodyPr vert="horz" wrap="square" lIns="91440" tIns="45720" rIns="91440" bIns="45720" numCol="1" anchor="t" anchorCtr="0" compatLnSpc="1">
            <a:prstTxWarp prst="textNoShape">
              <a:avLst/>
            </a:prstTxWarp>
          </a:bodyPr>
          <a:lstStyle/>
          <a:p>
            <a:endParaRPr lang="zh-CN" altLang="en-US" dirty="0"/>
          </a:p>
        </p:txBody>
      </p:sp>
      <p:grpSp>
        <p:nvGrpSpPr>
          <p:cNvPr id="3" name="组合 16"/>
          <p:cNvGrpSpPr/>
          <p:nvPr/>
        </p:nvGrpSpPr>
        <p:grpSpPr>
          <a:xfrm>
            <a:off x="1100113" y="1226564"/>
            <a:ext cx="471491" cy="357190"/>
            <a:chOff x="1214414" y="1571612"/>
            <a:chExt cx="471491" cy="357190"/>
          </a:xfrm>
        </p:grpSpPr>
        <p:sp>
          <p:nvSpPr>
            <p:cNvPr id="15" name="菱形 14"/>
            <p:cNvSpPr/>
            <p:nvPr/>
          </p:nvSpPr>
          <p:spPr>
            <a:xfrm>
              <a:off x="1214414" y="1571612"/>
              <a:ext cx="357190" cy="357190"/>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6" name="菱形 15"/>
            <p:cNvSpPr/>
            <p:nvPr/>
          </p:nvSpPr>
          <p:spPr>
            <a:xfrm>
              <a:off x="1471591" y="1643050"/>
              <a:ext cx="214314" cy="214314"/>
            </a:xfrm>
            <a:prstGeom prst="diamond">
              <a:avLst/>
            </a:prstGeom>
            <a:gradFill>
              <a:gsLst>
                <a:gs pos="0">
                  <a:schemeClr val="accent2">
                    <a:tint val="50000"/>
                    <a:satMod val="300000"/>
                    <a:alpha val="53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grpSp>
      <p:sp>
        <p:nvSpPr>
          <p:cNvPr id="18" name="TextBox 17"/>
          <p:cNvSpPr txBox="1"/>
          <p:nvPr/>
        </p:nvSpPr>
        <p:spPr>
          <a:xfrm>
            <a:off x="1571604" y="1214422"/>
            <a:ext cx="6643734" cy="400110"/>
          </a:xfrm>
          <a:prstGeom prst="rect">
            <a:avLst/>
          </a:prstGeom>
          <a:noFill/>
        </p:spPr>
        <p:txBody>
          <a:bodyPr wrap="square" rtlCol="0">
            <a:spAutoFit/>
          </a:bodyPr>
          <a:lstStyle/>
          <a:p>
            <a:r>
              <a:rPr lang="zh-CN" altLang="en-US" sz="2000" dirty="0" smtClean="0">
                <a:latin typeface="华文细黑" pitchFamily="2" charset="-122"/>
                <a:ea typeface="华文细黑" pitchFamily="2" charset="-122"/>
              </a:rPr>
              <a:t>地下空间建设</a:t>
            </a:r>
            <a:endParaRPr lang="zh-CN" altLang="en-US" sz="2000" dirty="0">
              <a:latin typeface="华文细黑" pitchFamily="2" charset="-122"/>
              <a:ea typeface="华文细黑" pitchFamily="2" charset="-122"/>
            </a:endParaRPr>
          </a:p>
        </p:txBody>
      </p:sp>
      <p:grpSp>
        <p:nvGrpSpPr>
          <p:cNvPr id="14" name="组合 13"/>
          <p:cNvGrpSpPr/>
          <p:nvPr/>
        </p:nvGrpSpPr>
        <p:grpSpPr>
          <a:xfrm>
            <a:off x="714348" y="2071678"/>
            <a:ext cx="8072494" cy="1214446"/>
            <a:chOff x="642910" y="1714488"/>
            <a:chExt cx="8072494" cy="1214446"/>
          </a:xfrm>
        </p:grpSpPr>
        <p:sp>
          <p:nvSpPr>
            <p:cNvPr id="13" name="圆角矩形 12"/>
            <p:cNvSpPr/>
            <p:nvPr/>
          </p:nvSpPr>
          <p:spPr>
            <a:xfrm>
              <a:off x="1500166" y="1885258"/>
              <a:ext cx="7215238" cy="1000132"/>
            </a:xfrm>
            <a:prstGeom prst="roundRect">
              <a:avLst/>
            </a:prstGeom>
            <a:solidFill>
              <a:srgbClr val="009999"/>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buSzPct val="90000"/>
              </a:pPr>
              <a:r>
                <a:rPr lang="en-US" altLang="zh-CN" b="1" dirty="0" smtClean="0">
                  <a:solidFill>
                    <a:schemeClr val="bg1">
                      <a:lumMod val="95000"/>
                    </a:schemeClr>
                  </a:solidFill>
                  <a:latin typeface="华文楷体" pitchFamily="2" charset="-122"/>
                  <a:ea typeface="华文楷体" pitchFamily="2" charset="-122"/>
                </a:rPr>
                <a:t>     </a:t>
              </a:r>
              <a:r>
                <a:rPr lang="zh-CN" altLang="en-US" b="1" dirty="0" smtClean="0">
                  <a:solidFill>
                    <a:schemeClr val="bg1">
                      <a:lumMod val="95000"/>
                    </a:schemeClr>
                  </a:solidFill>
                  <a:latin typeface="华文楷体" pitchFamily="2" charset="-122"/>
                  <a:ea typeface="华文楷体" pitchFamily="2" charset="-122"/>
                </a:rPr>
                <a:t>  收益还原法、剩余法（假设开发法）、基准地价系数修正法</a:t>
              </a:r>
              <a:endParaRPr lang="en-US" altLang="zh-CN" b="1" dirty="0" smtClean="0">
                <a:solidFill>
                  <a:schemeClr val="bg1">
                    <a:lumMod val="95000"/>
                  </a:schemeClr>
                </a:solidFill>
                <a:latin typeface="华文楷体" pitchFamily="2" charset="-122"/>
                <a:ea typeface="华文楷体" pitchFamily="2" charset="-122"/>
              </a:endParaRPr>
            </a:p>
          </p:txBody>
        </p:sp>
        <p:sp>
          <p:nvSpPr>
            <p:cNvPr id="17" name="椭圆 16"/>
            <p:cNvSpPr/>
            <p:nvPr/>
          </p:nvSpPr>
          <p:spPr>
            <a:xfrm>
              <a:off x="642910" y="1714488"/>
              <a:ext cx="1214446" cy="1214446"/>
            </a:xfrm>
            <a:prstGeom prst="ellipse">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dirty="0" smtClean="0">
                  <a:solidFill>
                    <a:srgbClr val="CC6600"/>
                  </a:solidFill>
                  <a:latin typeface="黑体" pitchFamily="2" charset="-122"/>
                  <a:ea typeface="黑体" pitchFamily="2" charset="-122"/>
                </a:rPr>
                <a:t>评估方法</a:t>
              </a:r>
              <a:endParaRPr lang="zh-CN" altLang="en-US" sz="2000" dirty="0">
                <a:solidFill>
                  <a:srgbClr val="CC6600"/>
                </a:solidFill>
                <a:latin typeface="黑体" pitchFamily="2" charset="-122"/>
                <a:ea typeface="黑体" pitchFamily="2" charset="-122"/>
              </a:endParaRPr>
            </a:p>
          </p:txBody>
        </p:sp>
      </p:grpSp>
      <p:grpSp>
        <p:nvGrpSpPr>
          <p:cNvPr id="19" name="组合 18"/>
          <p:cNvGrpSpPr/>
          <p:nvPr/>
        </p:nvGrpSpPr>
        <p:grpSpPr>
          <a:xfrm>
            <a:off x="714348" y="3714752"/>
            <a:ext cx="8072494" cy="1214446"/>
            <a:chOff x="642910" y="1714488"/>
            <a:chExt cx="8072494" cy="1214446"/>
          </a:xfrm>
        </p:grpSpPr>
        <p:sp>
          <p:nvSpPr>
            <p:cNvPr id="20" name="圆角矩形 19"/>
            <p:cNvSpPr/>
            <p:nvPr/>
          </p:nvSpPr>
          <p:spPr>
            <a:xfrm>
              <a:off x="1500166" y="1885258"/>
              <a:ext cx="7215238" cy="1000132"/>
            </a:xfrm>
            <a:prstGeom prst="roundRect">
              <a:avLst/>
            </a:prstGeom>
            <a:solidFill>
              <a:srgbClr val="009999"/>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buSzPct val="90000"/>
              </a:pPr>
              <a:r>
                <a:rPr lang="en-US" altLang="zh-CN" b="1" dirty="0" smtClean="0">
                  <a:solidFill>
                    <a:schemeClr val="bg1">
                      <a:lumMod val="95000"/>
                    </a:schemeClr>
                  </a:solidFill>
                  <a:latin typeface="华文楷体" pitchFamily="2" charset="-122"/>
                  <a:ea typeface="华文楷体" pitchFamily="2" charset="-122"/>
                </a:rPr>
                <a:t>     </a:t>
              </a:r>
              <a:r>
                <a:rPr lang="zh-CN" altLang="en-US" b="1" dirty="0" smtClean="0">
                  <a:solidFill>
                    <a:schemeClr val="bg1">
                      <a:lumMod val="95000"/>
                    </a:schemeClr>
                  </a:solidFill>
                  <a:latin typeface="华文楷体" pitchFamily="2" charset="-122"/>
                  <a:ea typeface="华文楷体" pitchFamily="2" charset="-122"/>
                </a:rPr>
                <a:t>  收益或售价、建造成本、利润率</a:t>
              </a:r>
              <a:endParaRPr lang="en-US" altLang="zh-CN" b="1" dirty="0" smtClean="0">
                <a:solidFill>
                  <a:schemeClr val="bg1">
                    <a:lumMod val="95000"/>
                  </a:schemeClr>
                </a:solidFill>
                <a:latin typeface="华文楷体" pitchFamily="2" charset="-122"/>
                <a:ea typeface="华文楷体" pitchFamily="2" charset="-122"/>
              </a:endParaRPr>
            </a:p>
          </p:txBody>
        </p:sp>
        <p:sp>
          <p:nvSpPr>
            <p:cNvPr id="21" name="椭圆 20"/>
            <p:cNvSpPr/>
            <p:nvPr/>
          </p:nvSpPr>
          <p:spPr>
            <a:xfrm>
              <a:off x="642910" y="1714488"/>
              <a:ext cx="1214446" cy="1214446"/>
            </a:xfrm>
            <a:prstGeom prst="ellipse">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dirty="0" smtClean="0">
                  <a:solidFill>
                    <a:srgbClr val="CC6600"/>
                  </a:solidFill>
                  <a:latin typeface="黑体" pitchFamily="2" charset="-122"/>
                  <a:ea typeface="黑体" pitchFamily="2" charset="-122"/>
                </a:rPr>
                <a:t>参数选取</a:t>
              </a:r>
              <a:endParaRPr lang="zh-CN" altLang="en-US" sz="2000" dirty="0">
                <a:solidFill>
                  <a:srgbClr val="CC6600"/>
                </a:solidFill>
                <a:latin typeface="黑体" pitchFamily="2" charset="-122"/>
                <a:ea typeface="黑体" pitchFamily="2" charset="-122"/>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1" descr="未标题-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92080" y="452944"/>
            <a:ext cx="4143375" cy="414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0" y="4361041"/>
            <a:ext cx="9144000" cy="2168863"/>
            <a:chOff x="0" y="3789040"/>
            <a:chExt cx="9144000" cy="1229780"/>
          </a:xfrm>
        </p:grpSpPr>
        <p:pic>
          <p:nvPicPr>
            <p:cNvPr id="23" name="Picture 13" descr="Himme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89040"/>
              <a:ext cx="9144000" cy="12297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1" descr="schat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89040"/>
              <a:ext cx="9144000" cy="12065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矩形 6"/>
          <p:cNvSpPr/>
          <p:nvPr/>
        </p:nvSpPr>
        <p:spPr>
          <a:xfrm>
            <a:off x="611560" y="1495232"/>
            <a:ext cx="5472608" cy="12600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0" y="6525344"/>
            <a:ext cx="9144000" cy="2383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27"/>
          <p:cNvSpPr/>
          <p:nvPr/>
        </p:nvSpPr>
        <p:spPr>
          <a:xfrm>
            <a:off x="0" y="6763680"/>
            <a:ext cx="9144000" cy="943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10" name="矩形 9"/>
          <p:cNvSpPr/>
          <p:nvPr/>
        </p:nvSpPr>
        <p:spPr>
          <a:xfrm>
            <a:off x="971600" y="1919138"/>
            <a:ext cx="4487126" cy="836126"/>
          </a:xfrm>
          <a:prstGeom prst="rect">
            <a:avLst/>
          </a:prstGeom>
        </p:spPr>
        <p:txBody>
          <a:bodyPr wrap="none">
            <a:spAutoFit/>
          </a:bodyPr>
          <a:lstStyle/>
          <a:p>
            <a:pPr>
              <a:lnSpc>
                <a:spcPts val="5763"/>
              </a:lnSpc>
            </a:pPr>
            <a:r>
              <a:rPr lang="zh-CN" altLang="en-US" sz="8000" b="1" dirty="0" smtClean="0">
                <a:solidFill>
                  <a:schemeClr val="accent5">
                    <a:lumMod val="40000"/>
                    <a:lumOff val="60000"/>
                  </a:schemeClr>
                </a:solidFill>
                <a:latin typeface="微软雅黑" pitchFamily="34" charset="-122"/>
                <a:ea typeface="微软雅黑" pitchFamily="34" charset="-122"/>
              </a:rPr>
              <a:t>  谢  谢！</a:t>
            </a:r>
            <a:endParaRPr lang="es-HN" altLang="zh-CN" sz="8000" b="1" dirty="0">
              <a:solidFill>
                <a:schemeClr val="accent5">
                  <a:lumMod val="40000"/>
                  <a:lumOff val="6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36469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57158" y="428604"/>
            <a:ext cx="8501122" cy="815554"/>
          </a:xfrm>
          <a:prstGeom prst="roundRect">
            <a:avLst>
              <a:gd name="adj" fmla="val 11934"/>
            </a:avLst>
          </a:prstGeom>
          <a:solidFill>
            <a:schemeClr val="bg2"/>
          </a:solid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2">
                    <a:lumMod val="50000"/>
                  </a:schemeClr>
                </a:solidFill>
                <a:latin typeface="微软雅黑" pitchFamily="34" charset="-122"/>
                <a:ea typeface="微软雅黑" pitchFamily="34" charset="-122"/>
              </a:rPr>
              <a:t>二、土地利用结构不合理</a:t>
            </a:r>
            <a:endParaRPr lang="zh-CN" altLang="en-US" dirty="0">
              <a:solidFill>
                <a:schemeClr val="accent2">
                  <a:lumMod val="50000"/>
                </a:schemeClr>
              </a:solidFill>
              <a:latin typeface="微软雅黑" pitchFamily="34" charset="-122"/>
              <a:ea typeface="微软雅黑" pitchFamily="34" charset="-122"/>
            </a:endParaRPr>
          </a:p>
        </p:txBody>
      </p:sp>
      <p:sp>
        <p:nvSpPr>
          <p:cNvPr id="11" name="矩形 10"/>
          <p:cNvSpPr/>
          <p:nvPr/>
        </p:nvSpPr>
        <p:spPr>
          <a:xfrm>
            <a:off x="500034" y="1857364"/>
            <a:ext cx="3968676" cy="4085734"/>
          </a:xfrm>
          <a:prstGeom prst="rect">
            <a:avLst/>
          </a:prstGeom>
        </p:spPr>
        <p:txBody>
          <a:bodyPr wrap="square">
            <a:spAutoFit/>
          </a:bodyPr>
          <a:lstStyle/>
          <a:p>
            <a:pPr marL="285750" indent="-285750" algn="just">
              <a:lnSpc>
                <a:spcPct val="135000"/>
              </a:lnSpc>
              <a:spcBef>
                <a:spcPts val="1200"/>
              </a:spcBef>
              <a:spcAft>
                <a:spcPts val="600"/>
              </a:spcAft>
              <a:buClr>
                <a:schemeClr val="accent4">
                  <a:lumMod val="75000"/>
                </a:schemeClr>
              </a:buClr>
              <a:buSzPct val="120000"/>
              <a:buFont typeface="Wingdings" pitchFamily="2" charset="2"/>
              <a:buChar char="ü"/>
            </a:pPr>
            <a:r>
              <a:rPr lang="zh-CN" altLang="en-US" b="1" dirty="0" smtClean="0">
                <a:solidFill>
                  <a:srgbClr val="C00000"/>
                </a:solidFill>
                <a:latin typeface="微软雅黑" pitchFamily="34" charset="-122"/>
                <a:ea typeface="微软雅黑" pitchFamily="34" charset="-122"/>
              </a:rPr>
              <a:t>住宅用地：</a:t>
            </a:r>
            <a:r>
              <a:rPr lang="zh-CN" altLang="en-US" dirty="0" smtClean="0">
                <a:solidFill>
                  <a:schemeClr val="tx1">
                    <a:lumMod val="85000"/>
                    <a:lumOff val="15000"/>
                  </a:schemeClr>
                </a:solidFill>
                <a:latin typeface="微软雅黑" pitchFamily="34" charset="-122"/>
                <a:ea typeface="微软雅黑" pitchFamily="34" charset="-122"/>
              </a:rPr>
              <a:t>占建设用地比重</a:t>
            </a:r>
            <a:r>
              <a:rPr lang="en-US" altLang="zh-CN" sz="2000" dirty="0" smtClean="0">
                <a:latin typeface="Impact" pitchFamily="34" charset="0"/>
                <a:ea typeface="微软雅黑" pitchFamily="34" charset="-122"/>
              </a:rPr>
              <a:t>22%</a:t>
            </a:r>
            <a:r>
              <a:rPr lang="zh-CN" altLang="en-US" dirty="0" smtClean="0">
                <a:solidFill>
                  <a:schemeClr val="tx1">
                    <a:lumMod val="85000"/>
                    <a:lumOff val="15000"/>
                  </a:schemeClr>
                </a:solidFill>
                <a:latin typeface="微软雅黑" pitchFamily="34" charset="-122"/>
                <a:ea typeface="微软雅黑" pitchFamily="34" charset="-122"/>
              </a:rPr>
              <a:t>，远低于东京</a:t>
            </a:r>
            <a:r>
              <a:rPr lang="en-US" altLang="zh-CN" dirty="0" smtClean="0">
                <a:solidFill>
                  <a:schemeClr val="tx1">
                    <a:lumMod val="85000"/>
                    <a:lumOff val="15000"/>
                  </a:schemeClr>
                </a:solidFill>
                <a:latin typeface="微软雅黑" pitchFamily="34" charset="-122"/>
                <a:ea typeface="微软雅黑" pitchFamily="34" charset="-122"/>
              </a:rPr>
              <a:t>59%</a:t>
            </a:r>
            <a:r>
              <a:rPr lang="zh-CN" altLang="en-US" dirty="0" smtClean="0">
                <a:solidFill>
                  <a:schemeClr val="tx1">
                    <a:lumMod val="85000"/>
                    <a:lumOff val="15000"/>
                  </a:schemeClr>
                </a:solidFill>
                <a:latin typeface="微软雅黑" pitchFamily="34" charset="-122"/>
                <a:ea typeface="微软雅黑" pitchFamily="34" charset="-122"/>
              </a:rPr>
              <a:t>，和香港、纽约</a:t>
            </a:r>
            <a:r>
              <a:rPr lang="en-US" altLang="zh-CN" dirty="0" smtClean="0">
                <a:solidFill>
                  <a:schemeClr val="tx1">
                    <a:lumMod val="85000"/>
                    <a:lumOff val="15000"/>
                  </a:schemeClr>
                </a:solidFill>
                <a:latin typeface="微软雅黑" pitchFamily="34" charset="-122"/>
                <a:ea typeface="微软雅黑" pitchFamily="34" charset="-122"/>
              </a:rPr>
              <a:t>30%-40%</a:t>
            </a:r>
            <a:r>
              <a:rPr lang="zh-CN" altLang="en-US" dirty="0" smtClean="0">
                <a:solidFill>
                  <a:schemeClr val="tx1">
                    <a:lumMod val="85000"/>
                    <a:lumOff val="15000"/>
                  </a:schemeClr>
                </a:solidFill>
                <a:latin typeface="微软雅黑" pitchFamily="34" charset="-122"/>
                <a:ea typeface="微软雅黑" pitchFamily="34" charset="-122"/>
              </a:rPr>
              <a:t>水平也有较大差距。</a:t>
            </a:r>
            <a:endParaRPr lang="en-US" altLang="zh-CN" dirty="0" smtClean="0">
              <a:solidFill>
                <a:schemeClr val="tx1">
                  <a:lumMod val="85000"/>
                  <a:lumOff val="15000"/>
                </a:schemeClr>
              </a:solidFill>
              <a:latin typeface="微软雅黑" pitchFamily="34" charset="-122"/>
              <a:ea typeface="微软雅黑" pitchFamily="34" charset="-122"/>
            </a:endParaRPr>
          </a:p>
          <a:p>
            <a:pPr marL="285750" indent="-285750" algn="just">
              <a:lnSpc>
                <a:spcPct val="135000"/>
              </a:lnSpc>
              <a:spcBef>
                <a:spcPts val="1200"/>
              </a:spcBef>
              <a:spcAft>
                <a:spcPts val="600"/>
              </a:spcAft>
              <a:buClr>
                <a:schemeClr val="accent4">
                  <a:lumMod val="75000"/>
                </a:schemeClr>
              </a:buClr>
              <a:buSzPct val="120000"/>
              <a:buFont typeface="Wingdings" pitchFamily="2" charset="2"/>
              <a:buChar char="ü"/>
            </a:pPr>
            <a:r>
              <a:rPr lang="zh-CN" altLang="en-US" b="1" dirty="0" smtClean="0">
                <a:solidFill>
                  <a:srgbClr val="C00000"/>
                </a:solidFill>
                <a:latin typeface="微软雅黑" pitchFamily="34" charset="-122"/>
                <a:ea typeface="微软雅黑" pitchFamily="34" charset="-122"/>
              </a:rPr>
              <a:t>农村宅基地偏高：</a:t>
            </a:r>
            <a:r>
              <a:rPr lang="zh-CN" altLang="en-US" dirty="0" smtClean="0">
                <a:solidFill>
                  <a:schemeClr val="tx1">
                    <a:lumMod val="85000"/>
                    <a:lumOff val="15000"/>
                  </a:schemeClr>
                </a:solidFill>
                <a:latin typeface="微软雅黑" pitchFamily="34" charset="-122"/>
                <a:ea typeface="微软雅黑" pitchFamily="34" charset="-122"/>
              </a:rPr>
              <a:t>占到住宅用地总量的</a:t>
            </a:r>
            <a:r>
              <a:rPr lang="en-US" altLang="zh-CN" sz="2000" dirty="0" smtClean="0">
                <a:latin typeface="Impact" pitchFamily="34" charset="0"/>
                <a:ea typeface="微软雅黑" pitchFamily="34" charset="-122"/>
              </a:rPr>
              <a:t>40.3%</a:t>
            </a:r>
            <a:r>
              <a:rPr lang="zh-CN" altLang="en-US" dirty="0" smtClean="0">
                <a:solidFill>
                  <a:schemeClr val="tx1">
                    <a:lumMod val="85000"/>
                    <a:lumOff val="15000"/>
                  </a:schemeClr>
                </a:solidFill>
                <a:latin typeface="微软雅黑" pitchFamily="34" charset="-122"/>
                <a:ea typeface="微软雅黑" pitchFamily="34" charset="-122"/>
              </a:rPr>
              <a:t>，而全市农业户籍人口仅占全市户籍人口总量的</a:t>
            </a:r>
            <a:r>
              <a:rPr lang="en-US" altLang="zh-CN" sz="2000" dirty="0" smtClean="0">
                <a:latin typeface="Impact" pitchFamily="34" charset="0"/>
                <a:ea typeface="微软雅黑" pitchFamily="34" charset="-122"/>
              </a:rPr>
              <a:t>10.2%</a:t>
            </a:r>
            <a:r>
              <a:rPr lang="zh-CN" altLang="en-US" dirty="0" smtClean="0">
                <a:solidFill>
                  <a:schemeClr val="tx1">
                    <a:lumMod val="85000"/>
                    <a:lumOff val="15000"/>
                  </a:schemeClr>
                </a:solidFill>
                <a:latin typeface="微软雅黑" pitchFamily="34" charset="-122"/>
                <a:ea typeface="微软雅黑" pitchFamily="34" charset="-122"/>
              </a:rPr>
              <a:t>。</a:t>
            </a:r>
            <a:endParaRPr lang="en-US" altLang="zh-CN" dirty="0" smtClean="0">
              <a:solidFill>
                <a:schemeClr val="tx1">
                  <a:lumMod val="85000"/>
                  <a:lumOff val="15000"/>
                </a:schemeClr>
              </a:solidFill>
              <a:latin typeface="微软雅黑" pitchFamily="34" charset="-122"/>
              <a:ea typeface="微软雅黑" pitchFamily="34" charset="-122"/>
            </a:endParaRPr>
          </a:p>
          <a:p>
            <a:pPr marL="285750" indent="-285750" algn="just">
              <a:lnSpc>
                <a:spcPct val="135000"/>
              </a:lnSpc>
              <a:spcBef>
                <a:spcPts val="1200"/>
              </a:spcBef>
              <a:spcAft>
                <a:spcPts val="600"/>
              </a:spcAft>
              <a:buClr>
                <a:schemeClr val="accent4">
                  <a:lumMod val="75000"/>
                </a:schemeClr>
              </a:buClr>
              <a:buSzPct val="120000"/>
              <a:buFont typeface="Wingdings" pitchFamily="2" charset="2"/>
              <a:buChar char="ü"/>
            </a:pPr>
            <a:r>
              <a:rPr lang="zh-CN" altLang="en-US" b="1" dirty="0" smtClean="0">
                <a:solidFill>
                  <a:srgbClr val="C00000"/>
                </a:solidFill>
                <a:latin typeface="微软雅黑" pitchFamily="34" charset="-122"/>
                <a:ea typeface="微软雅黑" pitchFamily="34" charset="-122"/>
              </a:rPr>
              <a:t>公共服务设施用地：</a:t>
            </a:r>
            <a:r>
              <a:rPr lang="zh-CN" altLang="en-US" dirty="0" smtClean="0">
                <a:solidFill>
                  <a:schemeClr val="tx1">
                    <a:lumMod val="85000"/>
                    <a:lumOff val="15000"/>
                  </a:schemeClr>
                </a:solidFill>
                <a:latin typeface="微软雅黑" pitchFamily="34" charset="-122"/>
                <a:ea typeface="微软雅黑" pitchFamily="34" charset="-122"/>
              </a:rPr>
              <a:t>占建设用地比重</a:t>
            </a:r>
            <a:r>
              <a:rPr lang="en-US" altLang="zh-CN" sz="2000" dirty="0" smtClean="0">
                <a:latin typeface="Impact" pitchFamily="34" charset="0"/>
                <a:ea typeface="微软雅黑" pitchFamily="34" charset="-122"/>
              </a:rPr>
              <a:t>11%</a:t>
            </a:r>
            <a:r>
              <a:rPr lang="zh-CN" altLang="en-US" dirty="0" smtClean="0">
                <a:solidFill>
                  <a:schemeClr val="tx1">
                    <a:lumMod val="85000"/>
                    <a:lumOff val="15000"/>
                  </a:schemeClr>
                </a:solidFill>
                <a:latin typeface="微软雅黑" pitchFamily="34" charset="-122"/>
                <a:ea typeface="微软雅黑" pitchFamily="34" charset="-122"/>
              </a:rPr>
              <a:t>，作为衡量宜居生活的重要指标，其占比低于国际同类大都市。</a:t>
            </a:r>
            <a:endParaRPr lang="en-US" altLang="zh-CN" dirty="0" smtClean="0">
              <a:solidFill>
                <a:schemeClr val="tx1">
                  <a:lumMod val="85000"/>
                  <a:lumOff val="15000"/>
                </a:schemeClr>
              </a:solidFill>
              <a:latin typeface="微软雅黑" pitchFamily="34" charset="-122"/>
              <a:ea typeface="微软雅黑" pitchFamily="34" charset="-122"/>
            </a:endParaRPr>
          </a:p>
        </p:txBody>
      </p:sp>
      <p:sp>
        <p:nvSpPr>
          <p:cNvPr id="12" name="矩形 11"/>
          <p:cNvSpPr/>
          <p:nvPr/>
        </p:nvSpPr>
        <p:spPr>
          <a:xfrm>
            <a:off x="857224" y="1428736"/>
            <a:ext cx="2954655" cy="369332"/>
          </a:xfrm>
          <a:prstGeom prst="rect">
            <a:avLst/>
          </a:prstGeom>
        </p:spPr>
        <p:txBody>
          <a:bodyPr wrap="none">
            <a:spAutoFit/>
          </a:bodyPr>
          <a:lstStyle/>
          <a:p>
            <a:r>
              <a:rPr lang="zh-CN" altLang="en-US" dirty="0" smtClean="0">
                <a:solidFill>
                  <a:schemeClr val="tx1">
                    <a:lumMod val="85000"/>
                    <a:lumOff val="15000"/>
                  </a:schemeClr>
                </a:solidFill>
                <a:latin typeface="微软雅黑" pitchFamily="34" charset="-122"/>
                <a:ea typeface="微软雅黑" pitchFamily="34" charset="-122"/>
              </a:rPr>
              <a:t>（二）生活用地结构不平衡</a:t>
            </a:r>
          </a:p>
        </p:txBody>
      </p:sp>
      <p:grpSp>
        <p:nvGrpSpPr>
          <p:cNvPr id="13" name="组合 12"/>
          <p:cNvGrpSpPr/>
          <p:nvPr/>
        </p:nvGrpSpPr>
        <p:grpSpPr>
          <a:xfrm>
            <a:off x="4786314" y="1571612"/>
            <a:ext cx="3859132" cy="4313064"/>
            <a:chOff x="4393059" y="1008063"/>
            <a:chExt cx="4643437" cy="5121275"/>
          </a:xfrm>
        </p:grpSpPr>
        <p:pic>
          <p:nvPicPr>
            <p:cNvPr id="14" name="图片 15" descr="IMG_1304.JPG"/>
            <p:cNvPicPr>
              <a:picLocks noChangeAspect="1"/>
            </p:cNvPicPr>
            <p:nvPr/>
          </p:nvPicPr>
          <p:blipFill>
            <a:blip r:embed="rId2" cstate="print"/>
            <a:srcRect l="177"/>
            <a:stretch>
              <a:fillRect/>
            </a:stretch>
          </p:blipFill>
          <p:spPr bwMode="auto">
            <a:xfrm>
              <a:off x="4393059" y="4386263"/>
              <a:ext cx="2317750" cy="1739900"/>
            </a:xfrm>
            <a:prstGeom prst="rect">
              <a:avLst/>
            </a:prstGeom>
            <a:noFill/>
            <a:ln w="9525">
              <a:noFill/>
              <a:miter lim="800000"/>
              <a:headEnd/>
              <a:tailEnd/>
            </a:ln>
          </p:spPr>
        </p:pic>
        <p:pic>
          <p:nvPicPr>
            <p:cNvPr id="15" name="图片 16" descr="IMG_1280.JPG"/>
            <p:cNvPicPr>
              <a:picLocks noChangeAspect="1"/>
            </p:cNvPicPr>
            <p:nvPr/>
          </p:nvPicPr>
          <p:blipFill>
            <a:blip r:embed="rId3" cstate="print"/>
            <a:srcRect/>
            <a:stretch>
              <a:fillRect/>
            </a:stretch>
          </p:blipFill>
          <p:spPr bwMode="auto">
            <a:xfrm>
              <a:off x="6710809" y="4386263"/>
              <a:ext cx="2325687" cy="1743075"/>
            </a:xfrm>
            <a:prstGeom prst="rect">
              <a:avLst/>
            </a:prstGeom>
            <a:noFill/>
            <a:ln w="9525">
              <a:noFill/>
              <a:miter lim="800000"/>
              <a:headEnd/>
              <a:tailEnd/>
            </a:ln>
          </p:spPr>
        </p:pic>
        <p:pic>
          <p:nvPicPr>
            <p:cNvPr id="16" name="图片 12" descr="照片 696.jpg"/>
            <p:cNvPicPr>
              <a:picLocks noChangeAspect="1"/>
            </p:cNvPicPr>
            <p:nvPr/>
          </p:nvPicPr>
          <p:blipFill>
            <a:blip r:embed="rId4" cstate="print"/>
            <a:srcRect/>
            <a:stretch>
              <a:fillRect/>
            </a:stretch>
          </p:blipFill>
          <p:spPr bwMode="auto">
            <a:xfrm>
              <a:off x="6626671" y="2824163"/>
              <a:ext cx="2408238" cy="1512887"/>
            </a:xfrm>
            <a:prstGeom prst="rect">
              <a:avLst/>
            </a:prstGeom>
            <a:noFill/>
            <a:ln w="9525">
              <a:noFill/>
              <a:miter lim="800000"/>
              <a:headEnd/>
              <a:tailEnd/>
            </a:ln>
          </p:spPr>
        </p:pic>
        <p:pic>
          <p:nvPicPr>
            <p:cNvPr id="17" name="图片 9" descr="IMG_5942.jpg"/>
            <p:cNvPicPr>
              <a:picLocks noChangeAspect="1"/>
            </p:cNvPicPr>
            <p:nvPr/>
          </p:nvPicPr>
          <p:blipFill>
            <a:blip r:embed="rId5" cstate="print"/>
            <a:srcRect l="49124"/>
            <a:stretch>
              <a:fillRect/>
            </a:stretch>
          </p:blipFill>
          <p:spPr bwMode="auto">
            <a:xfrm>
              <a:off x="4405759" y="1008063"/>
              <a:ext cx="2263775" cy="3336925"/>
            </a:xfrm>
            <a:prstGeom prst="rect">
              <a:avLst/>
            </a:prstGeom>
            <a:noFill/>
            <a:ln w="9525">
              <a:noFill/>
              <a:miter lim="800000"/>
              <a:headEnd/>
              <a:tailEnd/>
            </a:ln>
          </p:spPr>
        </p:pic>
        <p:pic>
          <p:nvPicPr>
            <p:cNvPr id="18" name="图片 24" descr="IMG_3846.jpg"/>
            <p:cNvPicPr>
              <a:picLocks noChangeAspect="1"/>
            </p:cNvPicPr>
            <p:nvPr/>
          </p:nvPicPr>
          <p:blipFill>
            <a:blip r:embed="rId6" cstate="print"/>
            <a:srcRect l="9837" t="5251" b="404"/>
            <a:stretch>
              <a:fillRect/>
            </a:stretch>
          </p:blipFill>
          <p:spPr bwMode="auto">
            <a:xfrm>
              <a:off x="6696521" y="1008063"/>
              <a:ext cx="2339975" cy="1835150"/>
            </a:xfrm>
            <a:prstGeom prst="rect">
              <a:avLst/>
            </a:prstGeom>
            <a:noFill/>
            <a:ln w="9525">
              <a:noFill/>
              <a:miter lim="800000"/>
              <a:headEnd/>
              <a:tailEnd/>
            </a:ln>
          </p:spPr>
        </p:pic>
        <p:cxnSp>
          <p:nvCxnSpPr>
            <p:cNvPr id="19" name="直接连接符 18"/>
            <p:cNvCxnSpPr>
              <a:cxnSpLocks noChangeShapeType="1"/>
            </p:cNvCxnSpPr>
            <p:nvPr/>
          </p:nvCxnSpPr>
          <p:spPr bwMode="auto">
            <a:xfrm>
              <a:off x="6660009" y="1042988"/>
              <a:ext cx="9525" cy="5075237"/>
            </a:xfrm>
            <a:prstGeom prst="line">
              <a:avLst/>
            </a:prstGeom>
            <a:noFill/>
            <a:ln w="76200" cap="sq" algn="ctr">
              <a:solidFill>
                <a:schemeClr val="tx1"/>
              </a:solidFill>
              <a:round/>
              <a:headEnd/>
              <a:tailEnd/>
            </a:ln>
          </p:spPr>
        </p:cxnSp>
        <p:cxnSp>
          <p:nvCxnSpPr>
            <p:cNvPr id="20" name="直接连接符 13"/>
            <p:cNvCxnSpPr>
              <a:cxnSpLocks noChangeShapeType="1"/>
            </p:cNvCxnSpPr>
            <p:nvPr/>
          </p:nvCxnSpPr>
          <p:spPr bwMode="auto">
            <a:xfrm flipV="1">
              <a:off x="4427984" y="4344988"/>
              <a:ext cx="4564062" cy="11112"/>
            </a:xfrm>
            <a:prstGeom prst="line">
              <a:avLst/>
            </a:prstGeom>
            <a:noFill/>
            <a:ln w="76200" cap="sq" algn="ctr">
              <a:solidFill>
                <a:schemeClr val="tx1"/>
              </a:solidFill>
              <a:round/>
              <a:headEnd/>
              <a:tailEnd/>
            </a:ln>
          </p:spPr>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85720" y="642918"/>
            <a:ext cx="8501122" cy="815554"/>
          </a:xfrm>
          <a:prstGeom prst="roundRect">
            <a:avLst>
              <a:gd name="adj" fmla="val 11934"/>
            </a:avLst>
          </a:prstGeom>
          <a:solidFill>
            <a:schemeClr val="bg2"/>
          </a:solid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2">
                    <a:lumMod val="50000"/>
                  </a:schemeClr>
                </a:solidFill>
                <a:latin typeface="微软雅黑" pitchFamily="34" charset="-122"/>
                <a:ea typeface="微软雅黑" pitchFamily="34" charset="-122"/>
              </a:rPr>
              <a:t>二、土地利用结构不合理</a:t>
            </a:r>
            <a:endParaRPr lang="zh-CN" altLang="en-US" dirty="0">
              <a:solidFill>
                <a:schemeClr val="accent2">
                  <a:lumMod val="50000"/>
                </a:schemeClr>
              </a:solidFill>
              <a:latin typeface="微软雅黑" pitchFamily="34" charset="-122"/>
              <a:ea typeface="微软雅黑" pitchFamily="34" charset="-122"/>
            </a:endParaRPr>
          </a:p>
        </p:txBody>
      </p:sp>
      <p:graphicFrame>
        <p:nvGraphicFramePr>
          <p:cNvPr id="10" name="图表 9"/>
          <p:cNvGraphicFramePr/>
          <p:nvPr/>
        </p:nvGraphicFramePr>
        <p:xfrm>
          <a:off x="571473" y="2928935"/>
          <a:ext cx="3714775" cy="23574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图表 10"/>
          <p:cNvGraphicFramePr/>
          <p:nvPr/>
        </p:nvGraphicFramePr>
        <p:xfrm>
          <a:off x="4714876" y="2928934"/>
          <a:ext cx="3957188" cy="244990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857224" y="1785926"/>
            <a:ext cx="7429552" cy="646331"/>
          </a:xfrm>
          <a:prstGeom prst="rect">
            <a:avLst/>
          </a:prstGeom>
          <a:noFill/>
        </p:spPr>
        <p:txBody>
          <a:bodyPr wrap="square" rtlCol="0">
            <a:spAutoFit/>
          </a:bodyPr>
          <a:lstStyle/>
          <a:p>
            <a:r>
              <a:rPr lang="zh-CN" altLang="en-US" dirty="0" smtClean="0"/>
              <a:t>（三）生态用地总量不足，城市绿化覆盖率及人均公园面积均较低</a:t>
            </a:r>
            <a:endParaRPr lang="zh-CN" altLang="en-US" baseline="30000" dirty="0" smtClean="0"/>
          </a:p>
          <a:p>
            <a:endParaRPr lang="zh-CN" alt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85720" y="642918"/>
            <a:ext cx="8501122" cy="815554"/>
          </a:xfrm>
          <a:prstGeom prst="roundRect">
            <a:avLst>
              <a:gd name="adj" fmla="val 11934"/>
            </a:avLst>
          </a:prstGeom>
          <a:solidFill>
            <a:schemeClr val="bg2"/>
          </a:solid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2">
                    <a:lumMod val="50000"/>
                  </a:schemeClr>
                </a:solidFill>
                <a:latin typeface="微软雅黑" pitchFamily="34" charset="-122"/>
                <a:ea typeface="微软雅黑" pitchFamily="34" charset="-122"/>
              </a:rPr>
              <a:t>三、用地绩效不显著，建设用地利用总体水平和工业用地绩效与国际大都市存在较大差距</a:t>
            </a:r>
            <a:endParaRPr lang="zh-CN" altLang="en-US" dirty="0">
              <a:solidFill>
                <a:schemeClr val="accent2">
                  <a:lumMod val="50000"/>
                </a:schemeClr>
              </a:solidFill>
              <a:latin typeface="微软雅黑" pitchFamily="34" charset="-122"/>
              <a:ea typeface="微软雅黑" pitchFamily="34" charset="-122"/>
            </a:endParaRPr>
          </a:p>
        </p:txBody>
      </p:sp>
      <p:sp>
        <p:nvSpPr>
          <p:cNvPr id="13" name="TextBox 12"/>
          <p:cNvSpPr txBox="1"/>
          <p:nvPr/>
        </p:nvSpPr>
        <p:spPr>
          <a:xfrm>
            <a:off x="857224" y="1643050"/>
            <a:ext cx="7429552" cy="984885"/>
          </a:xfrm>
          <a:prstGeom prst="rect">
            <a:avLst/>
          </a:prstGeom>
          <a:noFill/>
        </p:spPr>
        <p:txBody>
          <a:bodyPr wrap="square" rtlCol="0">
            <a:spAutoFit/>
          </a:bodyPr>
          <a:lstStyle/>
          <a:p>
            <a:r>
              <a:rPr lang="en-US" altLang="zh-CN" dirty="0" smtClean="0"/>
              <a:t>2014</a:t>
            </a:r>
            <a:r>
              <a:rPr lang="zh-CN" altLang="en-US" dirty="0" smtClean="0"/>
              <a:t>年建设用地地均二三产</a:t>
            </a:r>
            <a:r>
              <a:rPr lang="en-US" altLang="zh-CN" dirty="0" smtClean="0"/>
              <a:t>GDP</a:t>
            </a:r>
            <a:r>
              <a:rPr lang="zh-CN" altLang="en-US" dirty="0" smtClean="0"/>
              <a:t>为</a:t>
            </a:r>
            <a:r>
              <a:rPr lang="en-US" altLang="zh-CN" sz="2000" dirty="0" smtClean="0">
                <a:latin typeface="Impact" pitchFamily="34" charset="0"/>
                <a:ea typeface="微软雅黑" pitchFamily="34" charset="-122"/>
              </a:rPr>
              <a:t>7.81</a:t>
            </a:r>
            <a:r>
              <a:rPr lang="zh-CN" altLang="en-US" dirty="0" smtClean="0"/>
              <a:t>亿元</a:t>
            </a:r>
            <a:r>
              <a:rPr lang="en-US" altLang="zh-CN" dirty="0" smtClean="0"/>
              <a:t>/</a:t>
            </a:r>
            <a:r>
              <a:rPr lang="zh-CN" altLang="en-US" dirty="0" smtClean="0"/>
              <a:t>平方公里，仅为纽约的</a:t>
            </a:r>
            <a:r>
              <a:rPr lang="en-US" altLang="zh-CN" sz="2000" dirty="0" smtClean="0">
                <a:latin typeface="Impact" pitchFamily="34" charset="0"/>
                <a:ea typeface="微软雅黑" pitchFamily="34" charset="-122"/>
              </a:rPr>
              <a:t>1/2</a:t>
            </a:r>
            <a:r>
              <a:rPr lang="zh-CN" altLang="en-US" dirty="0" smtClean="0"/>
              <a:t>（</a:t>
            </a:r>
            <a:r>
              <a:rPr lang="en-US" altLang="zh-CN" dirty="0" smtClean="0"/>
              <a:t>2002</a:t>
            </a:r>
            <a:r>
              <a:rPr lang="zh-CN" altLang="en-US" dirty="0" smtClean="0"/>
              <a:t>年）、香港的</a:t>
            </a:r>
            <a:r>
              <a:rPr lang="en-US" altLang="zh-CN" sz="2000" dirty="0" smtClean="0">
                <a:latin typeface="Impact" pitchFamily="34" charset="0"/>
                <a:ea typeface="微软雅黑" pitchFamily="34" charset="-122"/>
              </a:rPr>
              <a:t>1/7</a:t>
            </a:r>
            <a:r>
              <a:rPr lang="zh-CN" altLang="en-US" dirty="0" smtClean="0"/>
              <a:t>（</a:t>
            </a:r>
            <a:r>
              <a:rPr lang="en-US" altLang="zh-CN" dirty="0" smtClean="0"/>
              <a:t>2005</a:t>
            </a:r>
            <a:r>
              <a:rPr lang="zh-CN" altLang="en-US" dirty="0" smtClean="0"/>
              <a:t>年）。</a:t>
            </a:r>
            <a:r>
              <a:rPr lang="en-US" altLang="zh-CN" dirty="0" smtClean="0"/>
              <a:t>2013</a:t>
            </a:r>
            <a:r>
              <a:rPr lang="zh-CN" altLang="en-US" dirty="0" smtClean="0"/>
              <a:t>年地均工业生产总值</a:t>
            </a:r>
            <a:r>
              <a:rPr lang="en-US" altLang="zh-CN" dirty="0" smtClean="0"/>
              <a:t>45</a:t>
            </a:r>
            <a:r>
              <a:rPr lang="zh-CN" altLang="en-US" dirty="0" smtClean="0"/>
              <a:t>亿元</a:t>
            </a:r>
            <a:r>
              <a:rPr lang="en-US" altLang="zh-CN" dirty="0" smtClean="0"/>
              <a:t>/</a:t>
            </a:r>
            <a:r>
              <a:rPr lang="zh-CN" altLang="en-US" dirty="0" smtClean="0"/>
              <a:t>平方公里，仅为纽约的</a:t>
            </a:r>
            <a:r>
              <a:rPr lang="en-US" altLang="zh-CN" dirty="0" smtClean="0"/>
              <a:t>1/2</a:t>
            </a:r>
            <a:r>
              <a:rPr lang="zh-CN" altLang="en-US" dirty="0" smtClean="0"/>
              <a:t>（</a:t>
            </a:r>
            <a:r>
              <a:rPr lang="en-US" altLang="zh-CN" dirty="0" smtClean="0"/>
              <a:t>2002</a:t>
            </a:r>
            <a:r>
              <a:rPr lang="zh-CN" altLang="en-US" dirty="0" smtClean="0"/>
              <a:t>年）、东京的</a:t>
            </a:r>
            <a:r>
              <a:rPr lang="en-US" altLang="zh-CN" dirty="0" smtClean="0"/>
              <a:t>1/4</a:t>
            </a:r>
            <a:r>
              <a:rPr lang="zh-CN" altLang="en-US" dirty="0" smtClean="0"/>
              <a:t>（</a:t>
            </a:r>
            <a:r>
              <a:rPr lang="en-US" altLang="zh-CN" dirty="0" smtClean="0"/>
              <a:t>2007</a:t>
            </a:r>
            <a:r>
              <a:rPr lang="zh-CN" altLang="en-US" dirty="0" smtClean="0"/>
              <a:t>年）。</a:t>
            </a:r>
            <a:endParaRPr lang="zh-CN" altLang="en-US" b="1" dirty="0"/>
          </a:p>
        </p:txBody>
      </p:sp>
      <p:graphicFrame>
        <p:nvGraphicFramePr>
          <p:cNvPr id="6" name="图表 5"/>
          <p:cNvGraphicFramePr/>
          <p:nvPr/>
        </p:nvGraphicFramePr>
        <p:xfrm>
          <a:off x="2143108" y="2928934"/>
          <a:ext cx="5500726" cy="307183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1F497D"/>
      </a:dk2>
      <a:lt2>
        <a:srgbClr val="EEECE1"/>
      </a:lt2>
      <a:accent1>
        <a:srgbClr val="4F81BD"/>
      </a:accent1>
      <a:accent2>
        <a:srgbClr val="FF669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3391</TotalTime>
  <Words>6914</Words>
  <Application>Microsoft Office PowerPoint</Application>
  <PresentationFormat>全屏显示(4:3)</PresentationFormat>
  <Paragraphs>415</Paragraphs>
  <Slides>67</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67</vt:i4>
      </vt:variant>
    </vt:vector>
  </HeadingPairs>
  <TitlesOfParts>
    <vt:vector size="81" baseType="lpstr">
      <vt:lpstr>仿宋_GB2312</vt:lpstr>
      <vt:lpstr>黑体</vt:lpstr>
      <vt:lpstr>华文仿宋</vt:lpstr>
      <vt:lpstr>华文楷体</vt:lpstr>
      <vt:lpstr>华文细黑</vt:lpstr>
      <vt:lpstr>华文新魏</vt:lpstr>
      <vt:lpstr>宋体</vt:lpstr>
      <vt:lpstr>微软雅黑</vt:lpstr>
      <vt:lpstr>Arial</vt:lpstr>
      <vt:lpstr>Calibri</vt:lpstr>
      <vt:lpstr>Impact</vt:lpstr>
      <vt:lpstr>Times New Roman</vt:lpstr>
      <vt:lpstr>Wingdings</vt:lpstr>
      <vt:lpstr>Office 主题​​</vt:lpstr>
      <vt:lpstr>PowerPoint 演示文稿</vt:lpstr>
      <vt:lpstr>PowerPoint 演示文稿</vt:lpstr>
      <vt:lpstr>一、城市更新概况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(一)规划先行</vt:lpstr>
      <vt:lpstr>城市总体规划</vt:lpstr>
      <vt:lpstr>存量工业用地转型规划</vt:lpstr>
      <vt:lpstr>控制性详细规划</vt:lpstr>
      <vt:lpstr>转型年度计划</vt:lpstr>
      <vt:lpstr>转型实施方案</vt:lpstr>
      <vt:lpstr>（二）盘活方式</vt:lpstr>
      <vt:lpstr>区域整体转型（区域划定）</vt:lpstr>
      <vt:lpstr>区域整体转型（开发机制）</vt:lpstr>
      <vt:lpstr>区域整体转型（相关管理要求）</vt:lpstr>
      <vt:lpstr>零星转型（开发条件）</vt:lpstr>
      <vt:lpstr>零星转型（开发机制）</vt:lpstr>
      <vt:lpstr>零星转型（管理要求）</vt:lpstr>
      <vt:lpstr>PowerPoint 演示文稿</vt:lpstr>
      <vt:lpstr>PowerPoint 演示文稿</vt:lpstr>
      <vt:lpstr>土地收储后出让（收储范围）</vt:lpstr>
      <vt:lpstr>土地收储后出让（利益平衡机制）</vt:lpstr>
      <vt:lpstr>（三）土地出让方式</vt:lpstr>
      <vt:lpstr>土地价款补缴方式</vt:lpstr>
      <vt:lpstr>土地价格评估的要求</vt:lpstr>
      <vt:lpstr>PowerPoint 演示文稿</vt:lpstr>
      <vt:lpstr>土地价款的缴纳方式</vt:lpstr>
      <vt:lpstr>（四）工业用地提高容积率</vt:lpstr>
      <vt:lpstr>（五）工业用地调整为标准厂房类</vt:lpstr>
      <vt:lpstr>PowerPoint 演示文稿</vt:lpstr>
      <vt:lpstr>节余土地分割转让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Sophie</dc:creator>
  <cp:lastModifiedBy>dell</cp:lastModifiedBy>
  <cp:revision>440</cp:revision>
  <dcterms:created xsi:type="dcterms:W3CDTF">2011-04-09T11:35:20Z</dcterms:created>
  <dcterms:modified xsi:type="dcterms:W3CDTF">2017-07-01T00:12:32Z</dcterms:modified>
</cp:coreProperties>
</file>