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117" r:id="rId2"/>
    <p:sldId id="2118" r:id="rId3"/>
    <p:sldId id="2119" r:id="rId4"/>
    <p:sldId id="2122" r:id="rId5"/>
    <p:sldId id="2134" r:id="rId6"/>
    <p:sldId id="2135" r:id="rId7"/>
    <p:sldId id="2124" r:id="rId8"/>
    <p:sldId id="2125" r:id="rId9"/>
    <p:sldId id="2147" r:id="rId10"/>
    <p:sldId id="2126" r:id="rId11"/>
    <p:sldId id="2128" r:id="rId12"/>
    <p:sldId id="2127" r:id="rId13"/>
    <p:sldId id="2148" r:id="rId14"/>
    <p:sldId id="2129" r:id="rId15"/>
    <p:sldId id="2150" r:id="rId16"/>
    <p:sldId id="2152" r:id="rId17"/>
    <p:sldId id="2153" r:id="rId18"/>
    <p:sldId id="2130" r:id="rId19"/>
    <p:sldId id="2139" r:id="rId20"/>
    <p:sldId id="2140" r:id="rId21"/>
    <p:sldId id="2131" r:id="rId22"/>
    <p:sldId id="2141" r:id="rId23"/>
    <p:sldId id="2142" r:id="rId24"/>
    <p:sldId id="2154" r:id="rId25"/>
    <p:sldId id="2132" r:id="rId26"/>
    <p:sldId id="2143" r:id="rId27"/>
    <p:sldId id="2144" r:id="rId28"/>
    <p:sldId id="2145" r:id="rId29"/>
    <p:sldId id="2146" r:id="rId30"/>
    <p:sldId id="2133" r:id="rId31"/>
    <p:sldId id="2120" r:id="rId32"/>
  </p:sldIdLst>
  <p:sldSz cx="9144000" cy="5221288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57C398"/>
    <a:srgbClr val="4F79CA"/>
    <a:srgbClr val="7AB654"/>
    <a:srgbClr val="567ECB"/>
    <a:srgbClr val="80D7F8"/>
    <a:srgbClr val="EAEAEA"/>
    <a:srgbClr val="2A3747"/>
    <a:srgbClr val="01B0F1"/>
    <a:srgbClr val="E96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27" autoAdjust="0"/>
    <p:restoredTop sz="94660"/>
  </p:normalViewPr>
  <p:slideViewPr>
    <p:cSldViewPr>
      <p:cViewPr varScale="1">
        <p:scale>
          <a:sx n="85" d="100"/>
          <a:sy n="85" d="100"/>
        </p:scale>
        <p:origin x="250" y="62"/>
      </p:cViewPr>
      <p:guideLst>
        <p:guide orient="horz" pos="16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46"/>
    </p:cViewPr>
  </p:sorterViewPr>
  <p:notesViewPr>
    <p:cSldViewPr>
      <p:cViewPr varScale="1">
        <p:scale>
          <a:sx n="51" d="100"/>
          <a:sy n="51" d="100"/>
        </p:scale>
        <p:origin x="-29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A0426-299D-4C0B-AEA9-4964F579F2BF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818A259-04F8-4DE6-AF21-F70783F83299}">
      <dgm:prSet phldrT="[文本]"/>
      <dgm:spPr/>
      <dgm:t>
        <a:bodyPr/>
        <a:lstStyle/>
        <a:p>
          <a:r>
            <a:rPr lang="zh-CN" altLang="en-US" dirty="0"/>
            <a:t>规模</a:t>
          </a:r>
        </a:p>
      </dgm:t>
    </dgm:pt>
    <dgm:pt modelId="{9D5005BF-A1E4-4013-BC6B-6EDA564B1D6D}" type="parTrans" cxnId="{4ADF2DE4-7955-498E-B661-5ACB2B9346DD}">
      <dgm:prSet/>
      <dgm:spPr/>
      <dgm:t>
        <a:bodyPr/>
        <a:lstStyle/>
        <a:p>
          <a:endParaRPr lang="zh-CN" altLang="en-US"/>
        </a:p>
      </dgm:t>
    </dgm:pt>
    <dgm:pt modelId="{46E03BEA-5770-4A3B-A275-9C230E4B5994}" type="sibTrans" cxnId="{4ADF2DE4-7955-498E-B661-5ACB2B9346DD}">
      <dgm:prSet/>
      <dgm:spPr/>
      <dgm:t>
        <a:bodyPr/>
        <a:lstStyle/>
        <a:p>
          <a:endParaRPr lang="zh-CN" altLang="en-US"/>
        </a:p>
      </dgm:t>
    </dgm:pt>
    <dgm:pt modelId="{87263FE9-CCD9-4041-88C6-A45C2304BCB8}">
      <dgm:prSet phldrT="[文本]"/>
      <dgm:spPr/>
      <dgm:t>
        <a:bodyPr/>
        <a:lstStyle/>
        <a:p>
          <a:r>
            <a:rPr lang="zh-CN" altLang="en-US" dirty="0"/>
            <a:t>业务</a:t>
          </a:r>
        </a:p>
      </dgm:t>
    </dgm:pt>
    <dgm:pt modelId="{CA36D930-462C-486C-8261-4B7D19A76C5D}" type="parTrans" cxnId="{9A461749-1B05-49E5-97DD-E66865901647}">
      <dgm:prSet/>
      <dgm:spPr/>
      <dgm:t>
        <a:bodyPr/>
        <a:lstStyle/>
        <a:p>
          <a:endParaRPr lang="zh-CN" altLang="en-US"/>
        </a:p>
      </dgm:t>
    </dgm:pt>
    <dgm:pt modelId="{5C9F2D11-A936-432E-856F-FE1B5C2F84D8}" type="sibTrans" cxnId="{9A461749-1B05-49E5-97DD-E66865901647}">
      <dgm:prSet/>
      <dgm:spPr/>
      <dgm:t>
        <a:bodyPr/>
        <a:lstStyle/>
        <a:p>
          <a:endParaRPr lang="zh-CN" altLang="en-US"/>
        </a:p>
      </dgm:t>
    </dgm:pt>
    <dgm:pt modelId="{4ECD09CC-0E14-4741-A0FD-37F2645F2BE2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技术</a:t>
          </a:r>
        </a:p>
      </dgm:t>
    </dgm:pt>
    <dgm:pt modelId="{5EAE700D-86A3-49B1-ACF5-7875462CC2B6}" type="parTrans" cxnId="{4A52C302-E7C4-4983-B5F4-E9FB1D71A6AD}">
      <dgm:prSet/>
      <dgm:spPr/>
      <dgm:t>
        <a:bodyPr/>
        <a:lstStyle/>
        <a:p>
          <a:endParaRPr lang="zh-CN" altLang="en-US"/>
        </a:p>
      </dgm:t>
    </dgm:pt>
    <dgm:pt modelId="{07D29213-F47D-4594-A369-AFE8DAF8A7AB}" type="sibTrans" cxnId="{4A52C302-E7C4-4983-B5F4-E9FB1D71A6AD}">
      <dgm:prSet/>
      <dgm:spPr/>
      <dgm:t>
        <a:bodyPr/>
        <a:lstStyle/>
        <a:p>
          <a:endParaRPr lang="zh-CN" altLang="en-US"/>
        </a:p>
      </dgm:t>
    </dgm:pt>
    <dgm:pt modelId="{9987FC52-5FB0-454D-9BAD-45D1584A566E}">
      <dgm:prSet phldrT="[文本]"/>
      <dgm:spPr/>
      <dgm:t>
        <a:bodyPr/>
        <a:lstStyle/>
        <a:p>
          <a:r>
            <a:rPr lang="zh-CN" altLang="en-US" dirty="0"/>
            <a:t>数据</a:t>
          </a:r>
        </a:p>
      </dgm:t>
    </dgm:pt>
    <dgm:pt modelId="{AA13A101-05E1-4B1B-8647-79DF94DFEE83}" type="parTrans" cxnId="{321F480E-837E-480A-B90F-8F4AB8E81F26}">
      <dgm:prSet/>
      <dgm:spPr/>
      <dgm:t>
        <a:bodyPr/>
        <a:lstStyle/>
        <a:p>
          <a:endParaRPr lang="zh-CN" altLang="en-US"/>
        </a:p>
      </dgm:t>
    </dgm:pt>
    <dgm:pt modelId="{43F6DB95-E94D-4117-9491-48E9E53199E4}" type="sibTrans" cxnId="{321F480E-837E-480A-B90F-8F4AB8E81F26}">
      <dgm:prSet/>
      <dgm:spPr/>
      <dgm:t>
        <a:bodyPr/>
        <a:lstStyle/>
        <a:p>
          <a:endParaRPr lang="zh-CN" altLang="en-US"/>
        </a:p>
      </dgm:t>
    </dgm:pt>
    <dgm:pt modelId="{453CB577-A6BB-478C-8925-38CBBE3A7557}">
      <dgm:prSet phldrT="[文本]"/>
      <dgm:spPr/>
      <dgm:t>
        <a:bodyPr/>
        <a:lstStyle/>
        <a:p>
          <a:r>
            <a:rPr lang="zh-CN" altLang="en-US" dirty="0"/>
            <a:t>资金</a:t>
          </a:r>
        </a:p>
      </dgm:t>
    </dgm:pt>
    <dgm:pt modelId="{B2A8AB78-3E1C-4D72-A396-39863A6CB509}" type="parTrans" cxnId="{C2946A66-E90C-4F0C-8DCB-9B8AC11BD0F6}">
      <dgm:prSet/>
      <dgm:spPr/>
      <dgm:t>
        <a:bodyPr/>
        <a:lstStyle/>
        <a:p>
          <a:endParaRPr lang="zh-CN" altLang="en-US"/>
        </a:p>
      </dgm:t>
    </dgm:pt>
    <dgm:pt modelId="{1A8EC7DC-ECCB-4A56-857E-DAA55CBAEA4F}" type="sibTrans" cxnId="{C2946A66-E90C-4F0C-8DCB-9B8AC11BD0F6}">
      <dgm:prSet/>
      <dgm:spPr/>
      <dgm:t>
        <a:bodyPr/>
        <a:lstStyle/>
        <a:p>
          <a:endParaRPr lang="zh-CN" altLang="en-US"/>
        </a:p>
      </dgm:t>
    </dgm:pt>
    <dgm:pt modelId="{E62A8E50-9AB8-44E8-B466-77D8D035BFFC}">
      <dgm:prSet phldrT="[文本]"/>
      <dgm:spPr/>
      <dgm:t>
        <a:bodyPr/>
        <a:lstStyle/>
        <a:p>
          <a:r>
            <a:rPr lang="zh-CN" altLang="en-US" dirty="0"/>
            <a:t>知名度</a:t>
          </a:r>
        </a:p>
      </dgm:t>
    </dgm:pt>
    <dgm:pt modelId="{5A442885-766F-4C01-BDE4-714459EC452E}" type="parTrans" cxnId="{B5D4746A-D339-443A-9782-8D33114E8087}">
      <dgm:prSet/>
      <dgm:spPr/>
      <dgm:t>
        <a:bodyPr/>
        <a:lstStyle/>
        <a:p>
          <a:endParaRPr lang="zh-CN" altLang="en-US"/>
        </a:p>
      </dgm:t>
    </dgm:pt>
    <dgm:pt modelId="{B463CA37-79E1-4BFA-8A77-4740C8B2407C}" type="sibTrans" cxnId="{B5D4746A-D339-443A-9782-8D33114E8087}">
      <dgm:prSet/>
      <dgm:spPr/>
      <dgm:t>
        <a:bodyPr/>
        <a:lstStyle/>
        <a:p>
          <a:endParaRPr lang="zh-CN" altLang="en-US"/>
        </a:p>
      </dgm:t>
    </dgm:pt>
    <dgm:pt modelId="{89A4E9E6-3A31-409E-A3DB-533749735966}" type="pres">
      <dgm:prSet presAssocID="{E27A0426-299D-4C0B-AEA9-4964F579F2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F2DDBE9-D7C9-47AE-9463-904542002990}" type="pres">
      <dgm:prSet presAssocID="{6818A259-04F8-4DE6-AF21-F70783F8329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BFE38B-CD77-4FEC-B662-E893F0E1BC9D}" type="pres">
      <dgm:prSet presAssocID="{46E03BEA-5770-4A3B-A275-9C230E4B5994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54E27DD5-41D2-4E85-9842-1011C55186A9}" type="pres">
      <dgm:prSet presAssocID="{46E03BEA-5770-4A3B-A275-9C230E4B5994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3EE1E039-92DF-4A6E-82D0-CD8EFB3417A3}" type="pres">
      <dgm:prSet presAssocID="{87263FE9-CCD9-4041-88C6-A45C2304BC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910306-7DFC-4653-8EDF-705CA4FA44EE}" type="pres">
      <dgm:prSet presAssocID="{5C9F2D11-A936-432E-856F-FE1B5C2F84D8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7CDE9C38-E014-461D-B6AD-182C18945868}" type="pres">
      <dgm:prSet presAssocID="{5C9F2D11-A936-432E-856F-FE1B5C2F84D8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261EC488-D08D-4CB4-B0B0-15790F1B6660}" type="pres">
      <dgm:prSet presAssocID="{4ECD09CC-0E14-4741-A0FD-37F2645F2B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C6490F-F61B-45C7-AEA1-AA201D2F0302}" type="pres">
      <dgm:prSet presAssocID="{07D29213-F47D-4594-A369-AFE8DAF8A7AB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C94884BB-41A2-4E6C-9F39-062635DDD5A8}" type="pres">
      <dgm:prSet presAssocID="{07D29213-F47D-4594-A369-AFE8DAF8A7AB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903C9F6C-DE4C-41F6-84DE-EEEBB6EF0106}" type="pres">
      <dgm:prSet presAssocID="{9987FC52-5FB0-454D-9BAD-45D1584A566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DA7E8B-D249-4E62-ACFF-95AE57E69942}" type="pres">
      <dgm:prSet presAssocID="{43F6DB95-E94D-4117-9491-48E9E53199E4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6319C303-7C0C-4FB9-AF81-7E3AA65C68A7}" type="pres">
      <dgm:prSet presAssocID="{43F6DB95-E94D-4117-9491-48E9E53199E4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D310A18E-FEDC-4F9E-BBF7-A95A867E5D5F}" type="pres">
      <dgm:prSet presAssocID="{453CB577-A6BB-478C-8925-38CBBE3A755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9576BE-405F-45F9-A996-2F919BC035C1}" type="pres">
      <dgm:prSet presAssocID="{1A8EC7DC-ECCB-4A56-857E-DAA55CBAEA4F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C1430CCA-1BBB-45FE-BFED-B51EF6EF6FDB}" type="pres">
      <dgm:prSet presAssocID="{1A8EC7DC-ECCB-4A56-857E-DAA55CBAEA4F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77E963DA-BAAC-45EC-B352-FDF0AB247FBA}" type="pres">
      <dgm:prSet presAssocID="{E62A8E50-9AB8-44E8-B466-77D8D035BF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08ACD0-05B1-4146-AFF1-2DC28C234294}" type="pres">
      <dgm:prSet presAssocID="{B463CA37-79E1-4BFA-8A77-4740C8B2407C}" presName="sibTrans" presStyleLbl="sibTrans2D1" presStyleIdx="5" presStyleCnt="6"/>
      <dgm:spPr/>
      <dgm:t>
        <a:bodyPr/>
        <a:lstStyle/>
        <a:p>
          <a:endParaRPr lang="zh-CN" altLang="en-US"/>
        </a:p>
      </dgm:t>
    </dgm:pt>
    <dgm:pt modelId="{733A755C-BEEF-4B1B-AEBE-038DEE9D73BF}" type="pres">
      <dgm:prSet presAssocID="{B463CA37-79E1-4BFA-8A77-4740C8B2407C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AF24F200-B3EC-41A0-95CB-1FD285B49A65}" type="presOf" srcId="{87263FE9-CCD9-4041-88C6-A45C2304BCB8}" destId="{3EE1E039-92DF-4A6E-82D0-CD8EFB3417A3}" srcOrd="0" destOrd="0" presId="urn:microsoft.com/office/officeart/2005/8/layout/cycle2"/>
    <dgm:cxn modelId="{4A52C302-E7C4-4983-B5F4-E9FB1D71A6AD}" srcId="{E27A0426-299D-4C0B-AEA9-4964F579F2BF}" destId="{4ECD09CC-0E14-4741-A0FD-37F2645F2BE2}" srcOrd="2" destOrd="0" parTransId="{5EAE700D-86A3-49B1-ACF5-7875462CC2B6}" sibTransId="{07D29213-F47D-4594-A369-AFE8DAF8A7AB}"/>
    <dgm:cxn modelId="{CB6D5E79-5E7E-4C2B-884C-07D291381197}" type="presOf" srcId="{07D29213-F47D-4594-A369-AFE8DAF8A7AB}" destId="{1CC6490F-F61B-45C7-AEA1-AA201D2F0302}" srcOrd="0" destOrd="0" presId="urn:microsoft.com/office/officeart/2005/8/layout/cycle2"/>
    <dgm:cxn modelId="{A85263F2-362D-48E9-8153-155811533D10}" type="presOf" srcId="{43F6DB95-E94D-4117-9491-48E9E53199E4}" destId="{ABDA7E8B-D249-4E62-ACFF-95AE57E69942}" srcOrd="0" destOrd="0" presId="urn:microsoft.com/office/officeart/2005/8/layout/cycle2"/>
    <dgm:cxn modelId="{5467EDFE-8451-4B40-9B94-615DE5DE50F7}" type="presOf" srcId="{E62A8E50-9AB8-44E8-B466-77D8D035BFFC}" destId="{77E963DA-BAAC-45EC-B352-FDF0AB247FBA}" srcOrd="0" destOrd="0" presId="urn:microsoft.com/office/officeart/2005/8/layout/cycle2"/>
    <dgm:cxn modelId="{6AD3B89F-8EF5-49C5-9998-89592A126276}" type="presOf" srcId="{4ECD09CC-0E14-4741-A0FD-37F2645F2BE2}" destId="{261EC488-D08D-4CB4-B0B0-15790F1B6660}" srcOrd="0" destOrd="0" presId="urn:microsoft.com/office/officeart/2005/8/layout/cycle2"/>
    <dgm:cxn modelId="{806D40E8-4436-4A19-A1E0-B8159B28EC04}" type="presOf" srcId="{46E03BEA-5770-4A3B-A275-9C230E4B5994}" destId="{FDBFE38B-CD77-4FEC-B662-E893F0E1BC9D}" srcOrd="0" destOrd="0" presId="urn:microsoft.com/office/officeart/2005/8/layout/cycle2"/>
    <dgm:cxn modelId="{A2342982-14A6-4A74-A641-A408A5A3B2DA}" type="presOf" srcId="{5C9F2D11-A936-432E-856F-FE1B5C2F84D8}" destId="{7CDE9C38-E014-461D-B6AD-182C18945868}" srcOrd="1" destOrd="0" presId="urn:microsoft.com/office/officeart/2005/8/layout/cycle2"/>
    <dgm:cxn modelId="{E3B79D8D-AE71-4366-9095-F71045D24D4C}" type="presOf" srcId="{B463CA37-79E1-4BFA-8A77-4740C8B2407C}" destId="{9008ACD0-05B1-4146-AFF1-2DC28C234294}" srcOrd="0" destOrd="0" presId="urn:microsoft.com/office/officeart/2005/8/layout/cycle2"/>
    <dgm:cxn modelId="{742BC680-25FC-4242-8924-DA7F08F4205E}" type="presOf" srcId="{43F6DB95-E94D-4117-9491-48E9E53199E4}" destId="{6319C303-7C0C-4FB9-AF81-7E3AA65C68A7}" srcOrd="1" destOrd="0" presId="urn:microsoft.com/office/officeart/2005/8/layout/cycle2"/>
    <dgm:cxn modelId="{31766B24-E7DB-4D1B-817A-FEC813042F18}" type="presOf" srcId="{1A8EC7DC-ECCB-4A56-857E-DAA55CBAEA4F}" destId="{C1430CCA-1BBB-45FE-BFED-B51EF6EF6FDB}" srcOrd="1" destOrd="0" presId="urn:microsoft.com/office/officeart/2005/8/layout/cycle2"/>
    <dgm:cxn modelId="{C8D5ED64-BCF1-4586-95BD-CDA9D9253A11}" type="presOf" srcId="{6818A259-04F8-4DE6-AF21-F70783F83299}" destId="{7F2DDBE9-D7C9-47AE-9463-904542002990}" srcOrd="0" destOrd="0" presId="urn:microsoft.com/office/officeart/2005/8/layout/cycle2"/>
    <dgm:cxn modelId="{4ADF2DE4-7955-498E-B661-5ACB2B9346DD}" srcId="{E27A0426-299D-4C0B-AEA9-4964F579F2BF}" destId="{6818A259-04F8-4DE6-AF21-F70783F83299}" srcOrd="0" destOrd="0" parTransId="{9D5005BF-A1E4-4013-BC6B-6EDA564B1D6D}" sibTransId="{46E03BEA-5770-4A3B-A275-9C230E4B5994}"/>
    <dgm:cxn modelId="{C2946A66-E90C-4F0C-8DCB-9B8AC11BD0F6}" srcId="{E27A0426-299D-4C0B-AEA9-4964F579F2BF}" destId="{453CB577-A6BB-478C-8925-38CBBE3A7557}" srcOrd="4" destOrd="0" parTransId="{B2A8AB78-3E1C-4D72-A396-39863A6CB509}" sibTransId="{1A8EC7DC-ECCB-4A56-857E-DAA55CBAEA4F}"/>
    <dgm:cxn modelId="{75002183-C651-45B1-B67F-5E0866295B5D}" type="presOf" srcId="{453CB577-A6BB-478C-8925-38CBBE3A7557}" destId="{D310A18E-FEDC-4F9E-BBF7-A95A867E5D5F}" srcOrd="0" destOrd="0" presId="urn:microsoft.com/office/officeart/2005/8/layout/cycle2"/>
    <dgm:cxn modelId="{A0EE4306-7E6C-433C-8085-CD928D7FBDAE}" type="presOf" srcId="{5C9F2D11-A936-432E-856F-FE1B5C2F84D8}" destId="{16910306-7DFC-4653-8EDF-705CA4FA44EE}" srcOrd="0" destOrd="0" presId="urn:microsoft.com/office/officeart/2005/8/layout/cycle2"/>
    <dgm:cxn modelId="{BC976BBD-FB0E-495E-ADCA-6CA2EC060DA5}" type="presOf" srcId="{46E03BEA-5770-4A3B-A275-9C230E4B5994}" destId="{54E27DD5-41D2-4E85-9842-1011C55186A9}" srcOrd="1" destOrd="0" presId="urn:microsoft.com/office/officeart/2005/8/layout/cycle2"/>
    <dgm:cxn modelId="{CEC02E0E-FA5C-472B-A14C-CEE598480F1D}" type="presOf" srcId="{1A8EC7DC-ECCB-4A56-857E-DAA55CBAEA4F}" destId="{379576BE-405F-45F9-A996-2F919BC035C1}" srcOrd="0" destOrd="0" presId="urn:microsoft.com/office/officeart/2005/8/layout/cycle2"/>
    <dgm:cxn modelId="{F0A8E458-2F8D-4E51-B2D6-73C655537232}" type="presOf" srcId="{07D29213-F47D-4594-A369-AFE8DAF8A7AB}" destId="{C94884BB-41A2-4E6C-9F39-062635DDD5A8}" srcOrd="1" destOrd="0" presId="urn:microsoft.com/office/officeart/2005/8/layout/cycle2"/>
    <dgm:cxn modelId="{B5D4746A-D339-443A-9782-8D33114E8087}" srcId="{E27A0426-299D-4C0B-AEA9-4964F579F2BF}" destId="{E62A8E50-9AB8-44E8-B466-77D8D035BFFC}" srcOrd="5" destOrd="0" parTransId="{5A442885-766F-4C01-BDE4-714459EC452E}" sibTransId="{B463CA37-79E1-4BFA-8A77-4740C8B2407C}"/>
    <dgm:cxn modelId="{052BB008-E542-4C00-B7EB-85448385A73F}" type="presOf" srcId="{9987FC52-5FB0-454D-9BAD-45D1584A566E}" destId="{903C9F6C-DE4C-41F6-84DE-EEEBB6EF0106}" srcOrd="0" destOrd="0" presId="urn:microsoft.com/office/officeart/2005/8/layout/cycle2"/>
    <dgm:cxn modelId="{6C1D732B-98F3-4CD0-86EA-AA1388577380}" type="presOf" srcId="{B463CA37-79E1-4BFA-8A77-4740C8B2407C}" destId="{733A755C-BEEF-4B1B-AEBE-038DEE9D73BF}" srcOrd="1" destOrd="0" presId="urn:microsoft.com/office/officeart/2005/8/layout/cycle2"/>
    <dgm:cxn modelId="{9A461749-1B05-49E5-97DD-E66865901647}" srcId="{E27A0426-299D-4C0B-AEA9-4964F579F2BF}" destId="{87263FE9-CCD9-4041-88C6-A45C2304BCB8}" srcOrd="1" destOrd="0" parTransId="{CA36D930-462C-486C-8261-4B7D19A76C5D}" sibTransId="{5C9F2D11-A936-432E-856F-FE1B5C2F84D8}"/>
    <dgm:cxn modelId="{1A48E7FE-8A45-4A96-A5E1-9CF2DE96168B}" type="presOf" srcId="{E27A0426-299D-4C0B-AEA9-4964F579F2BF}" destId="{89A4E9E6-3A31-409E-A3DB-533749735966}" srcOrd="0" destOrd="0" presId="urn:microsoft.com/office/officeart/2005/8/layout/cycle2"/>
    <dgm:cxn modelId="{321F480E-837E-480A-B90F-8F4AB8E81F26}" srcId="{E27A0426-299D-4C0B-AEA9-4964F579F2BF}" destId="{9987FC52-5FB0-454D-9BAD-45D1584A566E}" srcOrd="3" destOrd="0" parTransId="{AA13A101-05E1-4B1B-8647-79DF94DFEE83}" sibTransId="{43F6DB95-E94D-4117-9491-48E9E53199E4}"/>
    <dgm:cxn modelId="{3249A1E3-004C-49A0-9FD7-ADD409FA716B}" type="presParOf" srcId="{89A4E9E6-3A31-409E-A3DB-533749735966}" destId="{7F2DDBE9-D7C9-47AE-9463-904542002990}" srcOrd="0" destOrd="0" presId="urn:microsoft.com/office/officeart/2005/8/layout/cycle2"/>
    <dgm:cxn modelId="{C895EF68-D0E5-4C04-BE16-251252FD7649}" type="presParOf" srcId="{89A4E9E6-3A31-409E-A3DB-533749735966}" destId="{FDBFE38B-CD77-4FEC-B662-E893F0E1BC9D}" srcOrd="1" destOrd="0" presId="urn:microsoft.com/office/officeart/2005/8/layout/cycle2"/>
    <dgm:cxn modelId="{1E5BB126-6E03-4EAD-AAB9-0F63EEAE94F0}" type="presParOf" srcId="{FDBFE38B-CD77-4FEC-B662-E893F0E1BC9D}" destId="{54E27DD5-41D2-4E85-9842-1011C55186A9}" srcOrd="0" destOrd="0" presId="urn:microsoft.com/office/officeart/2005/8/layout/cycle2"/>
    <dgm:cxn modelId="{A672F37F-1498-48E3-A923-6BA9BB57CD22}" type="presParOf" srcId="{89A4E9E6-3A31-409E-A3DB-533749735966}" destId="{3EE1E039-92DF-4A6E-82D0-CD8EFB3417A3}" srcOrd="2" destOrd="0" presId="urn:microsoft.com/office/officeart/2005/8/layout/cycle2"/>
    <dgm:cxn modelId="{24EBB249-AD32-4CA6-B4C4-DD76CC3D1167}" type="presParOf" srcId="{89A4E9E6-3A31-409E-A3DB-533749735966}" destId="{16910306-7DFC-4653-8EDF-705CA4FA44EE}" srcOrd="3" destOrd="0" presId="urn:microsoft.com/office/officeart/2005/8/layout/cycle2"/>
    <dgm:cxn modelId="{251AD263-2CAA-4513-8582-99B550AAE311}" type="presParOf" srcId="{16910306-7DFC-4653-8EDF-705CA4FA44EE}" destId="{7CDE9C38-E014-461D-B6AD-182C18945868}" srcOrd="0" destOrd="0" presId="urn:microsoft.com/office/officeart/2005/8/layout/cycle2"/>
    <dgm:cxn modelId="{8DECCABB-67AB-4F82-B661-FC1C04EB205F}" type="presParOf" srcId="{89A4E9E6-3A31-409E-A3DB-533749735966}" destId="{261EC488-D08D-4CB4-B0B0-15790F1B6660}" srcOrd="4" destOrd="0" presId="urn:microsoft.com/office/officeart/2005/8/layout/cycle2"/>
    <dgm:cxn modelId="{86605C4B-4343-4D0A-9E81-E2385FE18F55}" type="presParOf" srcId="{89A4E9E6-3A31-409E-A3DB-533749735966}" destId="{1CC6490F-F61B-45C7-AEA1-AA201D2F0302}" srcOrd="5" destOrd="0" presId="urn:microsoft.com/office/officeart/2005/8/layout/cycle2"/>
    <dgm:cxn modelId="{0C2ABF3A-D6F2-4C09-A6FD-126977D27BB4}" type="presParOf" srcId="{1CC6490F-F61B-45C7-AEA1-AA201D2F0302}" destId="{C94884BB-41A2-4E6C-9F39-062635DDD5A8}" srcOrd="0" destOrd="0" presId="urn:microsoft.com/office/officeart/2005/8/layout/cycle2"/>
    <dgm:cxn modelId="{0D751B9C-C56B-42A2-84C5-0F1ABDC690A6}" type="presParOf" srcId="{89A4E9E6-3A31-409E-A3DB-533749735966}" destId="{903C9F6C-DE4C-41F6-84DE-EEEBB6EF0106}" srcOrd="6" destOrd="0" presId="urn:microsoft.com/office/officeart/2005/8/layout/cycle2"/>
    <dgm:cxn modelId="{FB650ED3-1AE8-46DC-8D85-30C997733495}" type="presParOf" srcId="{89A4E9E6-3A31-409E-A3DB-533749735966}" destId="{ABDA7E8B-D249-4E62-ACFF-95AE57E69942}" srcOrd="7" destOrd="0" presId="urn:microsoft.com/office/officeart/2005/8/layout/cycle2"/>
    <dgm:cxn modelId="{4413DC44-1B6B-4893-8AB7-3CF26A0DE1CB}" type="presParOf" srcId="{ABDA7E8B-D249-4E62-ACFF-95AE57E69942}" destId="{6319C303-7C0C-4FB9-AF81-7E3AA65C68A7}" srcOrd="0" destOrd="0" presId="urn:microsoft.com/office/officeart/2005/8/layout/cycle2"/>
    <dgm:cxn modelId="{559AF2C9-E953-4896-921A-0D16D2C8DBDD}" type="presParOf" srcId="{89A4E9E6-3A31-409E-A3DB-533749735966}" destId="{D310A18E-FEDC-4F9E-BBF7-A95A867E5D5F}" srcOrd="8" destOrd="0" presId="urn:microsoft.com/office/officeart/2005/8/layout/cycle2"/>
    <dgm:cxn modelId="{9447DCF0-C3AD-4FEB-8053-976B0BC34969}" type="presParOf" srcId="{89A4E9E6-3A31-409E-A3DB-533749735966}" destId="{379576BE-405F-45F9-A996-2F919BC035C1}" srcOrd="9" destOrd="0" presId="urn:microsoft.com/office/officeart/2005/8/layout/cycle2"/>
    <dgm:cxn modelId="{772A2D3F-6724-4792-9B6D-F245C168A814}" type="presParOf" srcId="{379576BE-405F-45F9-A996-2F919BC035C1}" destId="{C1430CCA-1BBB-45FE-BFED-B51EF6EF6FDB}" srcOrd="0" destOrd="0" presId="urn:microsoft.com/office/officeart/2005/8/layout/cycle2"/>
    <dgm:cxn modelId="{180E74FA-5100-442C-A4F5-247F7D6B2379}" type="presParOf" srcId="{89A4E9E6-3A31-409E-A3DB-533749735966}" destId="{77E963DA-BAAC-45EC-B352-FDF0AB247FBA}" srcOrd="10" destOrd="0" presId="urn:microsoft.com/office/officeart/2005/8/layout/cycle2"/>
    <dgm:cxn modelId="{3D085114-ACBA-4C36-93B1-C29B24AE3C6A}" type="presParOf" srcId="{89A4E9E6-3A31-409E-A3DB-533749735966}" destId="{9008ACD0-05B1-4146-AFF1-2DC28C234294}" srcOrd="11" destOrd="0" presId="urn:microsoft.com/office/officeart/2005/8/layout/cycle2"/>
    <dgm:cxn modelId="{6F8D3CA3-DE39-47E1-A247-D238529AAE16}" type="presParOf" srcId="{9008ACD0-05B1-4146-AFF1-2DC28C234294}" destId="{733A755C-BEEF-4B1B-AEBE-038DEE9D73B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1005FC-CBE2-47D8-9296-73BE32DBA35F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77C9065-9B78-44EB-8773-F2601998C2C4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转变观念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倡导专业服务</a:t>
          </a:r>
        </a:p>
      </dgm:t>
    </dgm:pt>
    <dgm:pt modelId="{FEF821C8-05DA-4FB7-9DFD-C92AA21BF939}" type="parTrans" cxnId="{086E708E-10A0-4618-8AF1-0A99954E2E46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18D987A-D272-463C-B264-A8C3229C979D}" type="sibTrans" cxnId="{086E708E-10A0-4618-8AF1-0A99954E2E46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8D03534E-6CDB-471E-B161-2EC905B20ADC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创新，解决客户问题（痛点、体验等），估价服务像产品一样，也要不断升级换代。</a:t>
          </a:r>
          <a:endParaRPr lang="zh-CN" altLang="en-US" sz="900" dirty="0">
            <a:latin typeface="+mn-ea"/>
            <a:ea typeface="+mn-ea"/>
          </a:endParaRPr>
        </a:p>
      </dgm:t>
    </dgm:pt>
    <dgm:pt modelId="{C1454874-4571-4838-B1FC-270AEECF5FE7}" type="parTrans" cxnId="{C14FFA06-728D-4CE7-BCA2-B0744CE6B66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AA048141-77A2-406E-964C-603AEEBB462C}" type="sibTrans" cxnId="{C14FFA06-728D-4CE7-BCA2-B0744CE6B66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53772D03-A7A7-431E-A89E-BC6E6D5EEAE3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被动需求、鉴证性估价  转变为   以专业服务去满足客户自发的估价和咨询服务需求</a:t>
          </a:r>
          <a:endParaRPr lang="zh-CN" altLang="en-US" sz="900" dirty="0">
            <a:latin typeface="+mn-ea"/>
            <a:ea typeface="+mn-ea"/>
          </a:endParaRPr>
        </a:p>
      </dgm:t>
    </dgm:pt>
    <dgm:pt modelId="{5D6256B2-CD34-43F1-A371-618AC38DDE83}" type="parTrans" cxnId="{43159255-C4D6-45FA-9C0A-B60CB4746C62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4B03F174-A4E8-4B59-B5A2-DF376E98386B}" type="sibTrans" cxnId="{43159255-C4D6-45FA-9C0A-B60CB4746C62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0A4718CF-9AD6-4D73-A486-C8EE4D155137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提高自身服务能力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积累核心竞争力</a:t>
          </a:r>
        </a:p>
      </dgm:t>
    </dgm:pt>
    <dgm:pt modelId="{E2220237-BC84-427E-B8CD-89CEAD3206E3}" type="parTrans" cxnId="{CD97B075-0684-4D69-9905-0DBEA9F932A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1AC6097-E0EF-46F2-8747-294660537408}" type="sibTrans" cxnId="{CD97B075-0684-4D69-9905-0DBEA9F932A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64078A04-8C28-4721-A8AE-5C4C130467C2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能力至上</a:t>
          </a:r>
          <a:endParaRPr lang="zh-CN" altLang="en-US" sz="900" dirty="0">
            <a:latin typeface="+mn-ea"/>
            <a:ea typeface="+mn-ea"/>
          </a:endParaRPr>
        </a:p>
      </dgm:t>
    </dgm:pt>
    <dgm:pt modelId="{4659D36E-E500-49FB-AC07-636161FA6D6F}" type="parTrans" cxnId="{4F0C1785-5053-4CB8-9E93-036B6ECFB39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D997DF12-E640-4B9C-8579-EA2A7B0438E8}" type="sibTrans" cxnId="{4F0C1785-5053-4CB8-9E93-036B6ECFB39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193741D6-A0C6-4748-88FC-DB0C4E918F35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达到某个评估值而调整参数、凑数字   转变为研究市场、模拟市场定价、现实成本积算、合理收益模式等考量</a:t>
          </a:r>
          <a:endParaRPr lang="zh-CN" altLang="en-US" sz="900" dirty="0">
            <a:latin typeface="+mn-ea"/>
            <a:ea typeface="+mn-ea"/>
          </a:endParaRPr>
        </a:p>
      </dgm:t>
    </dgm:pt>
    <dgm:pt modelId="{2E0DE5AF-3A6B-4EF3-89EE-6BC0F527B085}" type="parTrans" cxnId="{DB70D8A5-BE1F-449D-BED1-14449B69F04F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EF64783F-C182-48BB-98B5-182ECB9CAC94}" type="sibTrans" cxnId="{DB70D8A5-BE1F-449D-BED1-14449B69F04F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A027C1DC-1538-41EF-A273-42F450D30C69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积极培育客户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拓展市场</a:t>
          </a:r>
        </a:p>
      </dgm:t>
    </dgm:pt>
    <dgm:pt modelId="{E8F19FCA-80E6-4551-B0A3-3E185FA220D9}" type="parTrans" cxnId="{CD39049A-BA16-433E-99EB-EB7147F6A985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CE957861-FF97-487B-830C-8F479CB2B1F8}" type="sibTrans" cxnId="{CD39049A-BA16-433E-99EB-EB7147F6A985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CF5AC72-A4E2-4D0A-BBDF-0F6B1CED6FB5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提高市场的粘合度，在每一次为客户解决问题中使之认识到专业服务的优越性，信任我们的专业能力</a:t>
          </a:r>
          <a:endParaRPr lang="zh-CN" altLang="en-US" sz="900" dirty="0">
            <a:latin typeface="+mn-ea"/>
            <a:ea typeface="+mn-ea"/>
          </a:endParaRPr>
        </a:p>
      </dgm:t>
    </dgm:pt>
    <dgm:pt modelId="{3F8D7AA6-2AB1-490B-8370-3CF135CB978B}" type="parTrans" cxnId="{6DFEFAD9-12D5-459E-8E9A-0564F77D3F3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B18488E5-01DF-4119-B47A-5CA3B9648FD3}" type="sibTrans" cxnId="{6DFEFAD9-12D5-459E-8E9A-0564F77D3F3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F05EC09D-191A-4C5D-B3DE-F37E0DDF419D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估价行业在社会公众中达到一定的认知度和影响力，估价机构的发展一定能更上一层楼</a:t>
          </a:r>
          <a:endParaRPr lang="zh-CN" altLang="en-US" sz="900" dirty="0">
            <a:latin typeface="+mn-ea"/>
            <a:ea typeface="+mn-ea"/>
          </a:endParaRPr>
        </a:p>
      </dgm:t>
    </dgm:pt>
    <dgm:pt modelId="{C43C710B-0F8B-4A23-8973-A189F1AA9C20}" type="parTrans" cxnId="{42651713-DA86-4FC2-B7B0-125F1BE5CCF1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FB371D75-A1EE-4683-8210-BC4B16B0AEA2}" type="sibTrans" cxnId="{42651713-DA86-4FC2-B7B0-125F1BE5CCF1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41D7BDF6-021B-4BD2-91E2-F4D3DF3B048F}">
      <dgm:prSet phldrT="[文本]" custT="1"/>
      <dgm:spPr/>
      <dgm:t>
        <a:bodyPr/>
        <a:lstStyle/>
        <a:p>
          <a:r>
            <a:rPr lang="zh-CN" altLang="en-US" sz="1200" dirty="0">
              <a:latin typeface="+mn-ea"/>
              <a:ea typeface="+mn-ea"/>
            </a:rPr>
            <a:t>重视宣传推广</a:t>
          </a:r>
          <a:endParaRPr lang="en-US" altLang="zh-CN" sz="1200" dirty="0">
            <a:latin typeface="+mn-ea"/>
            <a:ea typeface="+mn-ea"/>
          </a:endParaRPr>
        </a:p>
        <a:p>
          <a:r>
            <a:rPr lang="zh-CN" altLang="en-US" sz="1200" dirty="0">
              <a:latin typeface="+mn-ea"/>
              <a:ea typeface="+mn-ea"/>
            </a:rPr>
            <a:t>扩大行业影响力</a:t>
          </a:r>
        </a:p>
      </dgm:t>
    </dgm:pt>
    <dgm:pt modelId="{627C4957-DD61-4C65-A930-FE49EA802914}" type="parTrans" cxnId="{39396774-AF0D-4C3D-8841-944C8C342E2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B14CB48B-AC3D-40ED-BBA3-E10D87A388EF}" type="sibTrans" cxnId="{39396774-AF0D-4C3D-8841-944C8C342E2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21857B40-3A1E-40DB-B022-9935A3E6B324}" type="pres">
      <dgm:prSet presAssocID="{D21005FC-CBE2-47D8-9296-73BE32DBA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6513E33-904F-4E12-B701-AD8E330726DE}" type="pres">
      <dgm:prSet presAssocID="{477C9065-9B78-44EB-8773-F2601998C2C4}" presName="linNode" presStyleCnt="0"/>
      <dgm:spPr/>
    </dgm:pt>
    <dgm:pt modelId="{B4886ADB-884C-4839-A54C-0E44FE84993F}" type="pres">
      <dgm:prSet presAssocID="{477C9065-9B78-44EB-8773-F2601998C2C4}" presName="parentText" presStyleLbl="node1" presStyleIdx="0" presStyleCnt="4" custScaleX="82163" custLinFactNeighborX="-25723" custLinFactNeighborY="-2228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FBE243-8357-45C7-8616-70BB0D19E8DA}" type="pres">
      <dgm:prSet presAssocID="{477C9065-9B78-44EB-8773-F2601998C2C4}" presName="descendantText" presStyleLbl="alignAccFollowNode1" presStyleIdx="0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B1D199-2D34-4A3E-ABEE-9D3DC2E4E118}" type="pres">
      <dgm:prSet presAssocID="{718D987A-D272-463C-B264-A8C3229C979D}" presName="sp" presStyleCnt="0"/>
      <dgm:spPr/>
    </dgm:pt>
    <dgm:pt modelId="{A1FE8EF6-D6F4-4FB3-BAFE-F90768335065}" type="pres">
      <dgm:prSet presAssocID="{0A4718CF-9AD6-4D73-A486-C8EE4D155137}" presName="linNode" presStyleCnt="0"/>
      <dgm:spPr/>
    </dgm:pt>
    <dgm:pt modelId="{E6767F20-A8B9-4B5D-8603-90507A5AE25B}" type="pres">
      <dgm:prSet presAssocID="{0A4718CF-9AD6-4D73-A486-C8EE4D155137}" presName="parentText" presStyleLbl="node1" presStyleIdx="1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6ABA41-085C-4A76-A014-5A08544AA149}" type="pres">
      <dgm:prSet presAssocID="{0A4718CF-9AD6-4D73-A486-C8EE4D155137}" presName="descendantText" presStyleLbl="alignAccFollowNode1" presStyleIdx="1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0ACE3A-3365-45F2-8D43-AD7E114EB246}" type="pres">
      <dgm:prSet presAssocID="{71AC6097-E0EF-46F2-8747-294660537408}" presName="sp" presStyleCnt="0"/>
      <dgm:spPr/>
    </dgm:pt>
    <dgm:pt modelId="{1D535632-AE5C-48C8-AAA0-84877B08C1E3}" type="pres">
      <dgm:prSet presAssocID="{A027C1DC-1538-41EF-A273-42F450D30C69}" presName="linNode" presStyleCnt="0"/>
      <dgm:spPr/>
    </dgm:pt>
    <dgm:pt modelId="{563FBDE3-1604-4671-943E-C988BF919CA5}" type="pres">
      <dgm:prSet presAssocID="{A027C1DC-1538-41EF-A273-42F450D30C69}" presName="parentText" presStyleLbl="node1" presStyleIdx="2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C43876-CF50-4C50-9E77-F6EE78938748}" type="pres">
      <dgm:prSet presAssocID="{A027C1DC-1538-41EF-A273-42F450D30C69}" presName="descendantText" presStyleLbl="alignAccFollowNode1" presStyleIdx="2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64A3A9-E32D-44AB-B41A-0F34E8B82D2B}" type="pres">
      <dgm:prSet presAssocID="{CE957861-FF97-487B-830C-8F479CB2B1F8}" presName="sp" presStyleCnt="0"/>
      <dgm:spPr/>
    </dgm:pt>
    <dgm:pt modelId="{6998B313-EC9D-473D-8A4A-23F08FD0E5B2}" type="pres">
      <dgm:prSet presAssocID="{41D7BDF6-021B-4BD2-91E2-F4D3DF3B048F}" presName="linNode" presStyleCnt="0"/>
      <dgm:spPr/>
    </dgm:pt>
    <dgm:pt modelId="{CAC6792E-97B2-40F1-A5FE-293FAC11BE60}" type="pres">
      <dgm:prSet presAssocID="{41D7BDF6-021B-4BD2-91E2-F4D3DF3B048F}" presName="parentText" presStyleLbl="node1" presStyleIdx="3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2460FA-4C08-42B2-A4E6-259389CE6558}" type="pres">
      <dgm:prSet presAssocID="{41D7BDF6-021B-4BD2-91E2-F4D3DF3B048F}" presName="descendantText" presStyleLbl="alignAccFollowNode1" presStyleIdx="3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E3E2F7B-4F89-4E9F-B7AA-7AF5914D1AB8}" type="presOf" srcId="{64078A04-8C28-4721-A8AE-5C4C130467C2}" destId="{A16ABA41-085C-4A76-A014-5A08544AA149}" srcOrd="0" destOrd="0" presId="urn:microsoft.com/office/officeart/2005/8/layout/vList5"/>
    <dgm:cxn modelId="{57EBD40A-986A-4880-8646-6A48DFBA13AD}" type="presOf" srcId="{7CF5AC72-A4E2-4D0A-BBDF-0F6B1CED6FB5}" destId="{45C43876-CF50-4C50-9E77-F6EE78938748}" srcOrd="0" destOrd="0" presId="urn:microsoft.com/office/officeart/2005/8/layout/vList5"/>
    <dgm:cxn modelId="{C1F3D9C0-0FD2-44F8-8D1B-B3E0F283AE11}" type="presOf" srcId="{F05EC09D-191A-4C5D-B3DE-F37E0DDF419D}" destId="{5C2460FA-4C08-42B2-A4E6-259389CE6558}" srcOrd="0" destOrd="0" presId="urn:microsoft.com/office/officeart/2005/8/layout/vList5"/>
    <dgm:cxn modelId="{5F4D0935-A74B-49D1-8961-5CA3476DCD5F}" type="presOf" srcId="{193741D6-A0C6-4748-88FC-DB0C4E918F35}" destId="{A16ABA41-085C-4A76-A014-5A08544AA149}" srcOrd="0" destOrd="1" presId="urn:microsoft.com/office/officeart/2005/8/layout/vList5"/>
    <dgm:cxn modelId="{F0C9150D-C5F8-4A0B-BAD1-7BBFB2C1CD50}" type="presOf" srcId="{477C9065-9B78-44EB-8773-F2601998C2C4}" destId="{B4886ADB-884C-4839-A54C-0E44FE84993F}" srcOrd="0" destOrd="0" presId="urn:microsoft.com/office/officeart/2005/8/layout/vList5"/>
    <dgm:cxn modelId="{CD97B075-0684-4D69-9905-0DBEA9F932A3}" srcId="{D21005FC-CBE2-47D8-9296-73BE32DBA35F}" destId="{0A4718CF-9AD6-4D73-A486-C8EE4D155137}" srcOrd="1" destOrd="0" parTransId="{E2220237-BC84-427E-B8CD-89CEAD3206E3}" sibTransId="{71AC6097-E0EF-46F2-8747-294660537408}"/>
    <dgm:cxn modelId="{4F0C1785-5053-4CB8-9E93-036B6ECFB39B}" srcId="{0A4718CF-9AD6-4D73-A486-C8EE4D155137}" destId="{64078A04-8C28-4721-A8AE-5C4C130467C2}" srcOrd="0" destOrd="0" parTransId="{4659D36E-E500-49FB-AC07-636161FA6D6F}" sibTransId="{D997DF12-E640-4B9C-8579-EA2A7B0438E8}"/>
    <dgm:cxn modelId="{DB70D8A5-BE1F-449D-BED1-14449B69F04F}" srcId="{0A4718CF-9AD6-4D73-A486-C8EE4D155137}" destId="{193741D6-A0C6-4748-88FC-DB0C4E918F35}" srcOrd="1" destOrd="0" parTransId="{2E0DE5AF-3A6B-4EF3-89EE-6BC0F527B085}" sibTransId="{EF64783F-C182-48BB-98B5-182ECB9CAC94}"/>
    <dgm:cxn modelId="{42651713-DA86-4FC2-B7B0-125F1BE5CCF1}" srcId="{41D7BDF6-021B-4BD2-91E2-F4D3DF3B048F}" destId="{F05EC09D-191A-4C5D-B3DE-F37E0DDF419D}" srcOrd="0" destOrd="0" parTransId="{C43C710B-0F8B-4A23-8973-A189F1AA9C20}" sibTransId="{FB371D75-A1EE-4683-8210-BC4B16B0AEA2}"/>
    <dgm:cxn modelId="{CD39049A-BA16-433E-99EB-EB7147F6A985}" srcId="{D21005FC-CBE2-47D8-9296-73BE32DBA35F}" destId="{A027C1DC-1538-41EF-A273-42F450D30C69}" srcOrd="2" destOrd="0" parTransId="{E8F19FCA-80E6-4551-B0A3-3E185FA220D9}" sibTransId="{CE957861-FF97-487B-830C-8F479CB2B1F8}"/>
    <dgm:cxn modelId="{8DA26BF5-65DA-4476-958B-E9EBE0FEC6A7}" type="presOf" srcId="{41D7BDF6-021B-4BD2-91E2-F4D3DF3B048F}" destId="{CAC6792E-97B2-40F1-A5FE-293FAC11BE60}" srcOrd="0" destOrd="0" presId="urn:microsoft.com/office/officeart/2005/8/layout/vList5"/>
    <dgm:cxn modelId="{F1B8D6B8-9456-4BC2-AF94-6984035B79B1}" type="presOf" srcId="{D21005FC-CBE2-47D8-9296-73BE32DBA35F}" destId="{21857B40-3A1E-40DB-B022-9935A3E6B324}" srcOrd="0" destOrd="0" presId="urn:microsoft.com/office/officeart/2005/8/layout/vList5"/>
    <dgm:cxn modelId="{39396774-AF0D-4C3D-8841-944C8C342E23}" srcId="{D21005FC-CBE2-47D8-9296-73BE32DBA35F}" destId="{41D7BDF6-021B-4BD2-91E2-F4D3DF3B048F}" srcOrd="3" destOrd="0" parTransId="{627C4957-DD61-4C65-A930-FE49EA802914}" sibTransId="{B14CB48B-AC3D-40ED-BBA3-E10D87A388EF}"/>
    <dgm:cxn modelId="{A7A9B0B2-666C-4340-AC12-DBB65B36A536}" type="presOf" srcId="{0A4718CF-9AD6-4D73-A486-C8EE4D155137}" destId="{E6767F20-A8B9-4B5D-8603-90507A5AE25B}" srcOrd="0" destOrd="0" presId="urn:microsoft.com/office/officeart/2005/8/layout/vList5"/>
    <dgm:cxn modelId="{7F2A7EE0-B790-4CC5-9CBE-9822E625DAB7}" type="presOf" srcId="{A027C1DC-1538-41EF-A273-42F450D30C69}" destId="{563FBDE3-1604-4671-943E-C988BF919CA5}" srcOrd="0" destOrd="0" presId="urn:microsoft.com/office/officeart/2005/8/layout/vList5"/>
    <dgm:cxn modelId="{43159255-C4D6-45FA-9C0A-B60CB4746C62}" srcId="{477C9065-9B78-44EB-8773-F2601998C2C4}" destId="{53772D03-A7A7-431E-A89E-BC6E6D5EEAE3}" srcOrd="1" destOrd="0" parTransId="{5D6256B2-CD34-43F1-A371-618AC38DDE83}" sibTransId="{4B03F174-A4E8-4B59-B5A2-DF376E98386B}"/>
    <dgm:cxn modelId="{36F95EAA-D964-4602-9BFE-7FEDDECA043F}" type="presOf" srcId="{8D03534E-6CDB-471E-B161-2EC905B20ADC}" destId="{44FBE243-8357-45C7-8616-70BB0D19E8DA}" srcOrd="0" destOrd="0" presId="urn:microsoft.com/office/officeart/2005/8/layout/vList5"/>
    <dgm:cxn modelId="{6DFEFAD9-12D5-459E-8E9A-0564F77D3F3B}" srcId="{A027C1DC-1538-41EF-A273-42F450D30C69}" destId="{7CF5AC72-A4E2-4D0A-BBDF-0F6B1CED6FB5}" srcOrd="0" destOrd="0" parTransId="{3F8D7AA6-2AB1-490B-8370-3CF135CB978B}" sibTransId="{B18488E5-01DF-4119-B47A-5CA3B9648FD3}"/>
    <dgm:cxn modelId="{086E708E-10A0-4618-8AF1-0A99954E2E46}" srcId="{D21005FC-CBE2-47D8-9296-73BE32DBA35F}" destId="{477C9065-9B78-44EB-8773-F2601998C2C4}" srcOrd="0" destOrd="0" parTransId="{FEF821C8-05DA-4FB7-9DFD-C92AA21BF939}" sibTransId="{718D987A-D272-463C-B264-A8C3229C979D}"/>
    <dgm:cxn modelId="{2019AE48-EC5E-4020-A2B7-E8AC7CE02170}" type="presOf" srcId="{53772D03-A7A7-431E-A89E-BC6E6D5EEAE3}" destId="{44FBE243-8357-45C7-8616-70BB0D19E8DA}" srcOrd="0" destOrd="1" presId="urn:microsoft.com/office/officeart/2005/8/layout/vList5"/>
    <dgm:cxn modelId="{C14FFA06-728D-4CE7-BCA2-B0744CE6B663}" srcId="{477C9065-9B78-44EB-8773-F2601998C2C4}" destId="{8D03534E-6CDB-471E-B161-2EC905B20ADC}" srcOrd="0" destOrd="0" parTransId="{C1454874-4571-4838-B1FC-270AEECF5FE7}" sibTransId="{AA048141-77A2-406E-964C-603AEEBB462C}"/>
    <dgm:cxn modelId="{56E382AE-0B27-4D8C-BADA-738CFE4D0E20}" type="presParOf" srcId="{21857B40-3A1E-40DB-B022-9935A3E6B324}" destId="{C6513E33-904F-4E12-B701-AD8E330726DE}" srcOrd="0" destOrd="0" presId="urn:microsoft.com/office/officeart/2005/8/layout/vList5"/>
    <dgm:cxn modelId="{A6468A70-FC93-4F4D-8F91-58C19E05A6E1}" type="presParOf" srcId="{C6513E33-904F-4E12-B701-AD8E330726DE}" destId="{B4886ADB-884C-4839-A54C-0E44FE84993F}" srcOrd="0" destOrd="0" presId="urn:microsoft.com/office/officeart/2005/8/layout/vList5"/>
    <dgm:cxn modelId="{770628D0-AE53-44F5-8869-63C5A09FF2B2}" type="presParOf" srcId="{C6513E33-904F-4E12-B701-AD8E330726DE}" destId="{44FBE243-8357-45C7-8616-70BB0D19E8DA}" srcOrd="1" destOrd="0" presId="urn:microsoft.com/office/officeart/2005/8/layout/vList5"/>
    <dgm:cxn modelId="{5AA54F28-3502-4179-9AD7-B7926E938010}" type="presParOf" srcId="{21857B40-3A1E-40DB-B022-9935A3E6B324}" destId="{1FB1D199-2D34-4A3E-ABEE-9D3DC2E4E118}" srcOrd="1" destOrd="0" presId="urn:microsoft.com/office/officeart/2005/8/layout/vList5"/>
    <dgm:cxn modelId="{8A7C0284-5577-4A39-BE85-D0B76B18848F}" type="presParOf" srcId="{21857B40-3A1E-40DB-B022-9935A3E6B324}" destId="{A1FE8EF6-D6F4-4FB3-BAFE-F90768335065}" srcOrd="2" destOrd="0" presId="urn:microsoft.com/office/officeart/2005/8/layout/vList5"/>
    <dgm:cxn modelId="{602604FC-7E36-4028-8E3D-B6CF72FF4822}" type="presParOf" srcId="{A1FE8EF6-D6F4-4FB3-BAFE-F90768335065}" destId="{E6767F20-A8B9-4B5D-8603-90507A5AE25B}" srcOrd="0" destOrd="0" presId="urn:microsoft.com/office/officeart/2005/8/layout/vList5"/>
    <dgm:cxn modelId="{DDE09859-6411-41E7-B355-92C40A9EA1CC}" type="presParOf" srcId="{A1FE8EF6-D6F4-4FB3-BAFE-F90768335065}" destId="{A16ABA41-085C-4A76-A014-5A08544AA149}" srcOrd="1" destOrd="0" presId="urn:microsoft.com/office/officeart/2005/8/layout/vList5"/>
    <dgm:cxn modelId="{2FD8890A-B4D5-46F5-9FB9-DEAB21B8F214}" type="presParOf" srcId="{21857B40-3A1E-40DB-B022-9935A3E6B324}" destId="{B70ACE3A-3365-45F2-8D43-AD7E114EB246}" srcOrd="3" destOrd="0" presId="urn:microsoft.com/office/officeart/2005/8/layout/vList5"/>
    <dgm:cxn modelId="{8B4C33E7-1031-41F1-A0A6-6833820BDC4C}" type="presParOf" srcId="{21857B40-3A1E-40DB-B022-9935A3E6B324}" destId="{1D535632-AE5C-48C8-AAA0-84877B08C1E3}" srcOrd="4" destOrd="0" presId="urn:microsoft.com/office/officeart/2005/8/layout/vList5"/>
    <dgm:cxn modelId="{216D07D9-2E0A-4266-920C-641E7CC7F438}" type="presParOf" srcId="{1D535632-AE5C-48C8-AAA0-84877B08C1E3}" destId="{563FBDE3-1604-4671-943E-C988BF919CA5}" srcOrd="0" destOrd="0" presId="urn:microsoft.com/office/officeart/2005/8/layout/vList5"/>
    <dgm:cxn modelId="{CED5AA8F-9186-4D3D-93F8-998A1A0B4964}" type="presParOf" srcId="{1D535632-AE5C-48C8-AAA0-84877B08C1E3}" destId="{45C43876-CF50-4C50-9E77-F6EE78938748}" srcOrd="1" destOrd="0" presId="urn:microsoft.com/office/officeart/2005/8/layout/vList5"/>
    <dgm:cxn modelId="{DFCB74B6-CC6F-483A-A37E-88A3306DD421}" type="presParOf" srcId="{21857B40-3A1E-40DB-B022-9935A3E6B324}" destId="{8A64A3A9-E32D-44AB-B41A-0F34E8B82D2B}" srcOrd="5" destOrd="0" presId="urn:microsoft.com/office/officeart/2005/8/layout/vList5"/>
    <dgm:cxn modelId="{CD899E01-5093-43CE-BEE9-0F08E0130F54}" type="presParOf" srcId="{21857B40-3A1E-40DB-B022-9935A3E6B324}" destId="{6998B313-EC9D-473D-8A4A-23F08FD0E5B2}" srcOrd="6" destOrd="0" presId="urn:microsoft.com/office/officeart/2005/8/layout/vList5"/>
    <dgm:cxn modelId="{8C7532C5-DF13-41AF-8EDF-239027D9009A}" type="presParOf" srcId="{6998B313-EC9D-473D-8A4A-23F08FD0E5B2}" destId="{CAC6792E-97B2-40F1-A5FE-293FAC11BE60}" srcOrd="0" destOrd="0" presId="urn:microsoft.com/office/officeart/2005/8/layout/vList5"/>
    <dgm:cxn modelId="{8653575A-1B2E-4BA5-A7E0-24EF2E88BAB7}" type="presParOf" srcId="{6998B313-EC9D-473D-8A4A-23F08FD0E5B2}" destId="{5C2460FA-4C08-42B2-A4E6-259389CE65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1005FC-CBE2-47D8-9296-73BE32DBA35F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77C9065-9B78-44EB-8773-F2601998C2C4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转变观念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倡导专业服务</a:t>
          </a:r>
        </a:p>
      </dgm:t>
    </dgm:pt>
    <dgm:pt modelId="{FEF821C8-05DA-4FB7-9DFD-C92AA21BF939}" type="parTrans" cxnId="{086E708E-10A0-4618-8AF1-0A99954E2E46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18D987A-D272-463C-B264-A8C3229C979D}" type="sibTrans" cxnId="{086E708E-10A0-4618-8AF1-0A99954E2E46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8D03534E-6CDB-471E-B161-2EC905B20ADC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创新，解决客户问题（痛点、体验等），估价服务像产品一样，也要不断升级换代。</a:t>
          </a:r>
          <a:endParaRPr lang="zh-CN" altLang="en-US" sz="900" dirty="0">
            <a:latin typeface="+mn-ea"/>
            <a:ea typeface="+mn-ea"/>
          </a:endParaRPr>
        </a:p>
      </dgm:t>
    </dgm:pt>
    <dgm:pt modelId="{C1454874-4571-4838-B1FC-270AEECF5FE7}" type="parTrans" cxnId="{C14FFA06-728D-4CE7-BCA2-B0744CE6B66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AA048141-77A2-406E-964C-603AEEBB462C}" type="sibTrans" cxnId="{C14FFA06-728D-4CE7-BCA2-B0744CE6B66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53772D03-A7A7-431E-A89E-BC6E6D5EEAE3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被动需求、鉴证性估价  转变为   以专业服务去满足客户自发的估价和咨询服务需求</a:t>
          </a:r>
          <a:endParaRPr lang="zh-CN" altLang="en-US" sz="900" dirty="0">
            <a:latin typeface="+mn-ea"/>
            <a:ea typeface="+mn-ea"/>
          </a:endParaRPr>
        </a:p>
      </dgm:t>
    </dgm:pt>
    <dgm:pt modelId="{5D6256B2-CD34-43F1-A371-618AC38DDE83}" type="parTrans" cxnId="{43159255-C4D6-45FA-9C0A-B60CB4746C62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4B03F174-A4E8-4B59-B5A2-DF376E98386B}" type="sibTrans" cxnId="{43159255-C4D6-45FA-9C0A-B60CB4746C62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0A4718CF-9AD6-4D73-A486-C8EE4D155137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提高自身服务能力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积累核心竞争力</a:t>
          </a:r>
        </a:p>
      </dgm:t>
    </dgm:pt>
    <dgm:pt modelId="{E2220237-BC84-427E-B8CD-89CEAD3206E3}" type="parTrans" cxnId="{CD97B075-0684-4D69-9905-0DBEA9F932A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1AC6097-E0EF-46F2-8747-294660537408}" type="sibTrans" cxnId="{CD97B075-0684-4D69-9905-0DBEA9F932A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64078A04-8C28-4721-A8AE-5C4C130467C2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能力至上</a:t>
          </a:r>
          <a:endParaRPr lang="zh-CN" altLang="en-US" sz="900" dirty="0">
            <a:latin typeface="+mn-ea"/>
            <a:ea typeface="+mn-ea"/>
          </a:endParaRPr>
        </a:p>
      </dgm:t>
    </dgm:pt>
    <dgm:pt modelId="{4659D36E-E500-49FB-AC07-636161FA6D6F}" type="parTrans" cxnId="{4F0C1785-5053-4CB8-9E93-036B6ECFB39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D997DF12-E640-4B9C-8579-EA2A7B0438E8}" type="sibTrans" cxnId="{4F0C1785-5053-4CB8-9E93-036B6ECFB39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193741D6-A0C6-4748-88FC-DB0C4E918F35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达到某个评估值而调整参数、凑数字   转变为研究市场、模拟市场定价、现实成本积算、合理收益模式等考量</a:t>
          </a:r>
          <a:endParaRPr lang="zh-CN" altLang="en-US" sz="900" dirty="0">
            <a:latin typeface="+mn-ea"/>
            <a:ea typeface="+mn-ea"/>
          </a:endParaRPr>
        </a:p>
      </dgm:t>
    </dgm:pt>
    <dgm:pt modelId="{2E0DE5AF-3A6B-4EF3-89EE-6BC0F527B085}" type="parTrans" cxnId="{DB70D8A5-BE1F-449D-BED1-14449B69F04F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EF64783F-C182-48BB-98B5-182ECB9CAC94}" type="sibTrans" cxnId="{DB70D8A5-BE1F-449D-BED1-14449B69F04F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A027C1DC-1538-41EF-A273-42F450D30C69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积极培育客户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拓展市场</a:t>
          </a:r>
        </a:p>
      </dgm:t>
    </dgm:pt>
    <dgm:pt modelId="{E8F19FCA-80E6-4551-B0A3-3E185FA220D9}" type="parTrans" cxnId="{CD39049A-BA16-433E-99EB-EB7147F6A985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CE957861-FF97-487B-830C-8F479CB2B1F8}" type="sibTrans" cxnId="{CD39049A-BA16-433E-99EB-EB7147F6A985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CF5AC72-A4E2-4D0A-BBDF-0F6B1CED6FB5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提高市场的粘合度，在每一次为客户解决问题中使之认识到专业服务的优越性，信任我们的专业能力</a:t>
          </a:r>
          <a:endParaRPr lang="zh-CN" altLang="en-US" sz="900" dirty="0">
            <a:latin typeface="+mn-ea"/>
            <a:ea typeface="+mn-ea"/>
          </a:endParaRPr>
        </a:p>
      </dgm:t>
    </dgm:pt>
    <dgm:pt modelId="{3F8D7AA6-2AB1-490B-8370-3CF135CB978B}" type="parTrans" cxnId="{6DFEFAD9-12D5-459E-8E9A-0564F77D3F3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B18488E5-01DF-4119-B47A-5CA3B9648FD3}" type="sibTrans" cxnId="{6DFEFAD9-12D5-459E-8E9A-0564F77D3F3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F05EC09D-191A-4C5D-B3DE-F37E0DDF419D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估价行业在社会公众中达到一定的认知度和影响力，估价机构的发展一定能更上一层楼</a:t>
          </a:r>
          <a:endParaRPr lang="zh-CN" altLang="en-US" sz="900" dirty="0">
            <a:latin typeface="+mn-ea"/>
            <a:ea typeface="+mn-ea"/>
          </a:endParaRPr>
        </a:p>
      </dgm:t>
    </dgm:pt>
    <dgm:pt modelId="{C43C710B-0F8B-4A23-8973-A189F1AA9C20}" type="parTrans" cxnId="{42651713-DA86-4FC2-B7B0-125F1BE5CCF1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FB371D75-A1EE-4683-8210-BC4B16B0AEA2}" type="sibTrans" cxnId="{42651713-DA86-4FC2-B7B0-125F1BE5CCF1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41D7BDF6-021B-4BD2-91E2-F4D3DF3B048F}">
      <dgm:prSet phldrT="[文本]" custT="1"/>
      <dgm:spPr/>
      <dgm:t>
        <a:bodyPr/>
        <a:lstStyle/>
        <a:p>
          <a:r>
            <a:rPr lang="zh-CN" altLang="en-US" sz="1200" dirty="0">
              <a:latin typeface="+mn-ea"/>
              <a:ea typeface="+mn-ea"/>
            </a:rPr>
            <a:t>重视宣传推广</a:t>
          </a:r>
          <a:endParaRPr lang="en-US" altLang="zh-CN" sz="1200" dirty="0">
            <a:latin typeface="+mn-ea"/>
            <a:ea typeface="+mn-ea"/>
          </a:endParaRPr>
        </a:p>
        <a:p>
          <a:r>
            <a:rPr lang="zh-CN" altLang="en-US" sz="1200" dirty="0">
              <a:latin typeface="+mn-ea"/>
              <a:ea typeface="+mn-ea"/>
            </a:rPr>
            <a:t>扩大行业影响力</a:t>
          </a:r>
        </a:p>
      </dgm:t>
    </dgm:pt>
    <dgm:pt modelId="{627C4957-DD61-4C65-A930-FE49EA802914}" type="parTrans" cxnId="{39396774-AF0D-4C3D-8841-944C8C342E2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B14CB48B-AC3D-40ED-BBA3-E10D87A388EF}" type="sibTrans" cxnId="{39396774-AF0D-4C3D-8841-944C8C342E2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21857B40-3A1E-40DB-B022-9935A3E6B324}" type="pres">
      <dgm:prSet presAssocID="{D21005FC-CBE2-47D8-9296-73BE32DBA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6513E33-904F-4E12-B701-AD8E330726DE}" type="pres">
      <dgm:prSet presAssocID="{477C9065-9B78-44EB-8773-F2601998C2C4}" presName="linNode" presStyleCnt="0"/>
      <dgm:spPr/>
    </dgm:pt>
    <dgm:pt modelId="{B4886ADB-884C-4839-A54C-0E44FE84993F}" type="pres">
      <dgm:prSet presAssocID="{477C9065-9B78-44EB-8773-F2601998C2C4}" presName="parentText" presStyleLbl="node1" presStyleIdx="0" presStyleCnt="4" custScaleX="82163" custLinFactNeighborX="-25723" custLinFactNeighborY="-2228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FBE243-8357-45C7-8616-70BB0D19E8DA}" type="pres">
      <dgm:prSet presAssocID="{477C9065-9B78-44EB-8773-F2601998C2C4}" presName="descendantText" presStyleLbl="alignAccFollowNode1" presStyleIdx="0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B1D199-2D34-4A3E-ABEE-9D3DC2E4E118}" type="pres">
      <dgm:prSet presAssocID="{718D987A-D272-463C-B264-A8C3229C979D}" presName="sp" presStyleCnt="0"/>
      <dgm:spPr/>
    </dgm:pt>
    <dgm:pt modelId="{A1FE8EF6-D6F4-4FB3-BAFE-F90768335065}" type="pres">
      <dgm:prSet presAssocID="{0A4718CF-9AD6-4D73-A486-C8EE4D155137}" presName="linNode" presStyleCnt="0"/>
      <dgm:spPr/>
    </dgm:pt>
    <dgm:pt modelId="{E6767F20-A8B9-4B5D-8603-90507A5AE25B}" type="pres">
      <dgm:prSet presAssocID="{0A4718CF-9AD6-4D73-A486-C8EE4D155137}" presName="parentText" presStyleLbl="node1" presStyleIdx="1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6ABA41-085C-4A76-A014-5A08544AA149}" type="pres">
      <dgm:prSet presAssocID="{0A4718CF-9AD6-4D73-A486-C8EE4D155137}" presName="descendantText" presStyleLbl="alignAccFollowNode1" presStyleIdx="1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0ACE3A-3365-45F2-8D43-AD7E114EB246}" type="pres">
      <dgm:prSet presAssocID="{71AC6097-E0EF-46F2-8747-294660537408}" presName="sp" presStyleCnt="0"/>
      <dgm:spPr/>
    </dgm:pt>
    <dgm:pt modelId="{1D535632-AE5C-48C8-AAA0-84877B08C1E3}" type="pres">
      <dgm:prSet presAssocID="{A027C1DC-1538-41EF-A273-42F450D30C69}" presName="linNode" presStyleCnt="0"/>
      <dgm:spPr/>
    </dgm:pt>
    <dgm:pt modelId="{563FBDE3-1604-4671-943E-C988BF919CA5}" type="pres">
      <dgm:prSet presAssocID="{A027C1DC-1538-41EF-A273-42F450D30C69}" presName="parentText" presStyleLbl="node1" presStyleIdx="2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C43876-CF50-4C50-9E77-F6EE78938748}" type="pres">
      <dgm:prSet presAssocID="{A027C1DC-1538-41EF-A273-42F450D30C69}" presName="descendantText" presStyleLbl="alignAccFollowNode1" presStyleIdx="2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64A3A9-E32D-44AB-B41A-0F34E8B82D2B}" type="pres">
      <dgm:prSet presAssocID="{CE957861-FF97-487B-830C-8F479CB2B1F8}" presName="sp" presStyleCnt="0"/>
      <dgm:spPr/>
    </dgm:pt>
    <dgm:pt modelId="{6998B313-EC9D-473D-8A4A-23F08FD0E5B2}" type="pres">
      <dgm:prSet presAssocID="{41D7BDF6-021B-4BD2-91E2-F4D3DF3B048F}" presName="linNode" presStyleCnt="0"/>
      <dgm:spPr/>
    </dgm:pt>
    <dgm:pt modelId="{CAC6792E-97B2-40F1-A5FE-293FAC11BE60}" type="pres">
      <dgm:prSet presAssocID="{41D7BDF6-021B-4BD2-91E2-F4D3DF3B048F}" presName="parentText" presStyleLbl="node1" presStyleIdx="3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2460FA-4C08-42B2-A4E6-259389CE6558}" type="pres">
      <dgm:prSet presAssocID="{41D7BDF6-021B-4BD2-91E2-F4D3DF3B048F}" presName="descendantText" presStyleLbl="alignAccFollowNode1" presStyleIdx="3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E3E2F7B-4F89-4E9F-B7AA-7AF5914D1AB8}" type="presOf" srcId="{64078A04-8C28-4721-A8AE-5C4C130467C2}" destId="{A16ABA41-085C-4A76-A014-5A08544AA149}" srcOrd="0" destOrd="0" presId="urn:microsoft.com/office/officeart/2005/8/layout/vList5"/>
    <dgm:cxn modelId="{57EBD40A-986A-4880-8646-6A48DFBA13AD}" type="presOf" srcId="{7CF5AC72-A4E2-4D0A-BBDF-0F6B1CED6FB5}" destId="{45C43876-CF50-4C50-9E77-F6EE78938748}" srcOrd="0" destOrd="0" presId="urn:microsoft.com/office/officeart/2005/8/layout/vList5"/>
    <dgm:cxn modelId="{C1F3D9C0-0FD2-44F8-8D1B-B3E0F283AE11}" type="presOf" srcId="{F05EC09D-191A-4C5D-B3DE-F37E0DDF419D}" destId="{5C2460FA-4C08-42B2-A4E6-259389CE6558}" srcOrd="0" destOrd="0" presId="urn:microsoft.com/office/officeart/2005/8/layout/vList5"/>
    <dgm:cxn modelId="{5F4D0935-A74B-49D1-8961-5CA3476DCD5F}" type="presOf" srcId="{193741D6-A0C6-4748-88FC-DB0C4E918F35}" destId="{A16ABA41-085C-4A76-A014-5A08544AA149}" srcOrd="0" destOrd="1" presId="urn:microsoft.com/office/officeart/2005/8/layout/vList5"/>
    <dgm:cxn modelId="{F0C9150D-C5F8-4A0B-BAD1-7BBFB2C1CD50}" type="presOf" srcId="{477C9065-9B78-44EB-8773-F2601998C2C4}" destId="{B4886ADB-884C-4839-A54C-0E44FE84993F}" srcOrd="0" destOrd="0" presId="urn:microsoft.com/office/officeart/2005/8/layout/vList5"/>
    <dgm:cxn modelId="{CD97B075-0684-4D69-9905-0DBEA9F932A3}" srcId="{D21005FC-CBE2-47D8-9296-73BE32DBA35F}" destId="{0A4718CF-9AD6-4D73-A486-C8EE4D155137}" srcOrd="1" destOrd="0" parTransId="{E2220237-BC84-427E-B8CD-89CEAD3206E3}" sibTransId="{71AC6097-E0EF-46F2-8747-294660537408}"/>
    <dgm:cxn modelId="{4F0C1785-5053-4CB8-9E93-036B6ECFB39B}" srcId="{0A4718CF-9AD6-4D73-A486-C8EE4D155137}" destId="{64078A04-8C28-4721-A8AE-5C4C130467C2}" srcOrd="0" destOrd="0" parTransId="{4659D36E-E500-49FB-AC07-636161FA6D6F}" sibTransId="{D997DF12-E640-4B9C-8579-EA2A7B0438E8}"/>
    <dgm:cxn modelId="{DB70D8A5-BE1F-449D-BED1-14449B69F04F}" srcId="{0A4718CF-9AD6-4D73-A486-C8EE4D155137}" destId="{193741D6-A0C6-4748-88FC-DB0C4E918F35}" srcOrd="1" destOrd="0" parTransId="{2E0DE5AF-3A6B-4EF3-89EE-6BC0F527B085}" sibTransId="{EF64783F-C182-48BB-98B5-182ECB9CAC94}"/>
    <dgm:cxn modelId="{42651713-DA86-4FC2-B7B0-125F1BE5CCF1}" srcId="{41D7BDF6-021B-4BD2-91E2-F4D3DF3B048F}" destId="{F05EC09D-191A-4C5D-B3DE-F37E0DDF419D}" srcOrd="0" destOrd="0" parTransId="{C43C710B-0F8B-4A23-8973-A189F1AA9C20}" sibTransId="{FB371D75-A1EE-4683-8210-BC4B16B0AEA2}"/>
    <dgm:cxn modelId="{CD39049A-BA16-433E-99EB-EB7147F6A985}" srcId="{D21005FC-CBE2-47D8-9296-73BE32DBA35F}" destId="{A027C1DC-1538-41EF-A273-42F450D30C69}" srcOrd="2" destOrd="0" parTransId="{E8F19FCA-80E6-4551-B0A3-3E185FA220D9}" sibTransId="{CE957861-FF97-487B-830C-8F479CB2B1F8}"/>
    <dgm:cxn modelId="{8DA26BF5-65DA-4476-958B-E9EBE0FEC6A7}" type="presOf" srcId="{41D7BDF6-021B-4BD2-91E2-F4D3DF3B048F}" destId="{CAC6792E-97B2-40F1-A5FE-293FAC11BE60}" srcOrd="0" destOrd="0" presId="urn:microsoft.com/office/officeart/2005/8/layout/vList5"/>
    <dgm:cxn modelId="{F1B8D6B8-9456-4BC2-AF94-6984035B79B1}" type="presOf" srcId="{D21005FC-CBE2-47D8-9296-73BE32DBA35F}" destId="{21857B40-3A1E-40DB-B022-9935A3E6B324}" srcOrd="0" destOrd="0" presId="urn:microsoft.com/office/officeart/2005/8/layout/vList5"/>
    <dgm:cxn modelId="{39396774-AF0D-4C3D-8841-944C8C342E23}" srcId="{D21005FC-CBE2-47D8-9296-73BE32DBA35F}" destId="{41D7BDF6-021B-4BD2-91E2-F4D3DF3B048F}" srcOrd="3" destOrd="0" parTransId="{627C4957-DD61-4C65-A930-FE49EA802914}" sibTransId="{B14CB48B-AC3D-40ED-BBA3-E10D87A388EF}"/>
    <dgm:cxn modelId="{A7A9B0B2-666C-4340-AC12-DBB65B36A536}" type="presOf" srcId="{0A4718CF-9AD6-4D73-A486-C8EE4D155137}" destId="{E6767F20-A8B9-4B5D-8603-90507A5AE25B}" srcOrd="0" destOrd="0" presId="urn:microsoft.com/office/officeart/2005/8/layout/vList5"/>
    <dgm:cxn modelId="{7F2A7EE0-B790-4CC5-9CBE-9822E625DAB7}" type="presOf" srcId="{A027C1DC-1538-41EF-A273-42F450D30C69}" destId="{563FBDE3-1604-4671-943E-C988BF919CA5}" srcOrd="0" destOrd="0" presId="urn:microsoft.com/office/officeart/2005/8/layout/vList5"/>
    <dgm:cxn modelId="{43159255-C4D6-45FA-9C0A-B60CB4746C62}" srcId="{477C9065-9B78-44EB-8773-F2601998C2C4}" destId="{53772D03-A7A7-431E-A89E-BC6E6D5EEAE3}" srcOrd="1" destOrd="0" parTransId="{5D6256B2-CD34-43F1-A371-618AC38DDE83}" sibTransId="{4B03F174-A4E8-4B59-B5A2-DF376E98386B}"/>
    <dgm:cxn modelId="{36F95EAA-D964-4602-9BFE-7FEDDECA043F}" type="presOf" srcId="{8D03534E-6CDB-471E-B161-2EC905B20ADC}" destId="{44FBE243-8357-45C7-8616-70BB0D19E8DA}" srcOrd="0" destOrd="0" presId="urn:microsoft.com/office/officeart/2005/8/layout/vList5"/>
    <dgm:cxn modelId="{6DFEFAD9-12D5-459E-8E9A-0564F77D3F3B}" srcId="{A027C1DC-1538-41EF-A273-42F450D30C69}" destId="{7CF5AC72-A4E2-4D0A-BBDF-0F6B1CED6FB5}" srcOrd="0" destOrd="0" parTransId="{3F8D7AA6-2AB1-490B-8370-3CF135CB978B}" sibTransId="{B18488E5-01DF-4119-B47A-5CA3B9648FD3}"/>
    <dgm:cxn modelId="{086E708E-10A0-4618-8AF1-0A99954E2E46}" srcId="{D21005FC-CBE2-47D8-9296-73BE32DBA35F}" destId="{477C9065-9B78-44EB-8773-F2601998C2C4}" srcOrd="0" destOrd="0" parTransId="{FEF821C8-05DA-4FB7-9DFD-C92AA21BF939}" sibTransId="{718D987A-D272-463C-B264-A8C3229C979D}"/>
    <dgm:cxn modelId="{2019AE48-EC5E-4020-A2B7-E8AC7CE02170}" type="presOf" srcId="{53772D03-A7A7-431E-A89E-BC6E6D5EEAE3}" destId="{44FBE243-8357-45C7-8616-70BB0D19E8DA}" srcOrd="0" destOrd="1" presId="urn:microsoft.com/office/officeart/2005/8/layout/vList5"/>
    <dgm:cxn modelId="{C14FFA06-728D-4CE7-BCA2-B0744CE6B663}" srcId="{477C9065-9B78-44EB-8773-F2601998C2C4}" destId="{8D03534E-6CDB-471E-B161-2EC905B20ADC}" srcOrd="0" destOrd="0" parTransId="{C1454874-4571-4838-B1FC-270AEECF5FE7}" sibTransId="{AA048141-77A2-406E-964C-603AEEBB462C}"/>
    <dgm:cxn modelId="{56E382AE-0B27-4D8C-BADA-738CFE4D0E20}" type="presParOf" srcId="{21857B40-3A1E-40DB-B022-9935A3E6B324}" destId="{C6513E33-904F-4E12-B701-AD8E330726DE}" srcOrd="0" destOrd="0" presId="urn:microsoft.com/office/officeart/2005/8/layout/vList5"/>
    <dgm:cxn modelId="{A6468A70-FC93-4F4D-8F91-58C19E05A6E1}" type="presParOf" srcId="{C6513E33-904F-4E12-B701-AD8E330726DE}" destId="{B4886ADB-884C-4839-A54C-0E44FE84993F}" srcOrd="0" destOrd="0" presId="urn:microsoft.com/office/officeart/2005/8/layout/vList5"/>
    <dgm:cxn modelId="{770628D0-AE53-44F5-8869-63C5A09FF2B2}" type="presParOf" srcId="{C6513E33-904F-4E12-B701-AD8E330726DE}" destId="{44FBE243-8357-45C7-8616-70BB0D19E8DA}" srcOrd="1" destOrd="0" presId="urn:microsoft.com/office/officeart/2005/8/layout/vList5"/>
    <dgm:cxn modelId="{5AA54F28-3502-4179-9AD7-B7926E938010}" type="presParOf" srcId="{21857B40-3A1E-40DB-B022-9935A3E6B324}" destId="{1FB1D199-2D34-4A3E-ABEE-9D3DC2E4E118}" srcOrd="1" destOrd="0" presId="urn:microsoft.com/office/officeart/2005/8/layout/vList5"/>
    <dgm:cxn modelId="{8A7C0284-5577-4A39-BE85-D0B76B18848F}" type="presParOf" srcId="{21857B40-3A1E-40DB-B022-9935A3E6B324}" destId="{A1FE8EF6-D6F4-4FB3-BAFE-F90768335065}" srcOrd="2" destOrd="0" presId="urn:microsoft.com/office/officeart/2005/8/layout/vList5"/>
    <dgm:cxn modelId="{602604FC-7E36-4028-8E3D-B6CF72FF4822}" type="presParOf" srcId="{A1FE8EF6-D6F4-4FB3-BAFE-F90768335065}" destId="{E6767F20-A8B9-4B5D-8603-90507A5AE25B}" srcOrd="0" destOrd="0" presId="urn:microsoft.com/office/officeart/2005/8/layout/vList5"/>
    <dgm:cxn modelId="{DDE09859-6411-41E7-B355-92C40A9EA1CC}" type="presParOf" srcId="{A1FE8EF6-D6F4-4FB3-BAFE-F90768335065}" destId="{A16ABA41-085C-4A76-A014-5A08544AA149}" srcOrd="1" destOrd="0" presId="urn:microsoft.com/office/officeart/2005/8/layout/vList5"/>
    <dgm:cxn modelId="{2FD8890A-B4D5-46F5-9FB9-DEAB21B8F214}" type="presParOf" srcId="{21857B40-3A1E-40DB-B022-9935A3E6B324}" destId="{B70ACE3A-3365-45F2-8D43-AD7E114EB246}" srcOrd="3" destOrd="0" presId="urn:microsoft.com/office/officeart/2005/8/layout/vList5"/>
    <dgm:cxn modelId="{8B4C33E7-1031-41F1-A0A6-6833820BDC4C}" type="presParOf" srcId="{21857B40-3A1E-40DB-B022-9935A3E6B324}" destId="{1D535632-AE5C-48C8-AAA0-84877B08C1E3}" srcOrd="4" destOrd="0" presId="urn:microsoft.com/office/officeart/2005/8/layout/vList5"/>
    <dgm:cxn modelId="{216D07D9-2E0A-4266-920C-641E7CC7F438}" type="presParOf" srcId="{1D535632-AE5C-48C8-AAA0-84877B08C1E3}" destId="{563FBDE3-1604-4671-943E-C988BF919CA5}" srcOrd="0" destOrd="0" presId="urn:microsoft.com/office/officeart/2005/8/layout/vList5"/>
    <dgm:cxn modelId="{CED5AA8F-9186-4D3D-93F8-998A1A0B4964}" type="presParOf" srcId="{1D535632-AE5C-48C8-AAA0-84877B08C1E3}" destId="{45C43876-CF50-4C50-9E77-F6EE78938748}" srcOrd="1" destOrd="0" presId="urn:microsoft.com/office/officeart/2005/8/layout/vList5"/>
    <dgm:cxn modelId="{DFCB74B6-CC6F-483A-A37E-88A3306DD421}" type="presParOf" srcId="{21857B40-3A1E-40DB-B022-9935A3E6B324}" destId="{8A64A3A9-E32D-44AB-B41A-0F34E8B82D2B}" srcOrd="5" destOrd="0" presId="urn:microsoft.com/office/officeart/2005/8/layout/vList5"/>
    <dgm:cxn modelId="{CD899E01-5093-43CE-BEE9-0F08E0130F54}" type="presParOf" srcId="{21857B40-3A1E-40DB-B022-9935A3E6B324}" destId="{6998B313-EC9D-473D-8A4A-23F08FD0E5B2}" srcOrd="6" destOrd="0" presId="urn:microsoft.com/office/officeart/2005/8/layout/vList5"/>
    <dgm:cxn modelId="{8C7532C5-DF13-41AF-8EDF-239027D9009A}" type="presParOf" srcId="{6998B313-EC9D-473D-8A4A-23F08FD0E5B2}" destId="{CAC6792E-97B2-40F1-A5FE-293FAC11BE60}" srcOrd="0" destOrd="0" presId="urn:microsoft.com/office/officeart/2005/8/layout/vList5"/>
    <dgm:cxn modelId="{8653575A-1B2E-4BA5-A7E0-24EF2E88BAB7}" type="presParOf" srcId="{6998B313-EC9D-473D-8A4A-23F08FD0E5B2}" destId="{5C2460FA-4C08-42B2-A4E6-259389CE65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1005FC-CBE2-47D8-9296-73BE32DBA35F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77C9065-9B78-44EB-8773-F2601998C2C4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转变观念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倡导专业服务</a:t>
          </a:r>
        </a:p>
      </dgm:t>
    </dgm:pt>
    <dgm:pt modelId="{FEF821C8-05DA-4FB7-9DFD-C92AA21BF939}" type="parTrans" cxnId="{086E708E-10A0-4618-8AF1-0A99954E2E46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18D987A-D272-463C-B264-A8C3229C979D}" type="sibTrans" cxnId="{086E708E-10A0-4618-8AF1-0A99954E2E46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8D03534E-6CDB-471E-B161-2EC905B20ADC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创新，解决客户问题（痛点、体验等），估价服务像产品一样，也要不断升级换代。</a:t>
          </a:r>
          <a:endParaRPr lang="zh-CN" altLang="en-US" sz="900" dirty="0">
            <a:latin typeface="+mn-ea"/>
            <a:ea typeface="+mn-ea"/>
          </a:endParaRPr>
        </a:p>
      </dgm:t>
    </dgm:pt>
    <dgm:pt modelId="{C1454874-4571-4838-B1FC-270AEECF5FE7}" type="parTrans" cxnId="{C14FFA06-728D-4CE7-BCA2-B0744CE6B66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AA048141-77A2-406E-964C-603AEEBB462C}" type="sibTrans" cxnId="{C14FFA06-728D-4CE7-BCA2-B0744CE6B66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53772D03-A7A7-431E-A89E-BC6E6D5EEAE3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被动需求、鉴证性估价  转变为   以专业服务去满足客户自发的估价和咨询服务需求</a:t>
          </a:r>
          <a:endParaRPr lang="zh-CN" altLang="en-US" sz="900" dirty="0">
            <a:latin typeface="+mn-ea"/>
            <a:ea typeface="+mn-ea"/>
          </a:endParaRPr>
        </a:p>
      </dgm:t>
    </dgm:pt>
    <dgm:pt modelId="{5D6256B2-CD34-43F1-A371-618AC38DDE83}" type="parTrans" cxnId="{43159255-C4D6-45FA-9C0A-B60CB4746C62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4B03F174-A4E8-4B59-B5A2-DF376E98386B}" type="sibTrans" cxnId="{43159255-C4D6-45FA-9C0A-B60CB4746C62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0A4718CF-9AD6-4D73-A486-C8EE4D155137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提高自身服务能力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积累核心竞争力</a:t>
          </a:r>
        </a:p>
      </dgm:t>
    </dgm:pt>
    <dgm:pt modelId="{E2220237-BC84-427E-B8CD-89CEAD3206E3}" type="parTrans" cxnId="{CD97B075-0684-4D69-9905-0DBEA9F932A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1AC6097-E0EF-46F2-8747-294660537408}" type="sibTrans" cxnId="{CD97B075-0684-4D69-9905-0DBEA9F932A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64078A04-8C28-4721-A8AE-5C4C130467C2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能力至上</a:t>
          </a:r>
          <a:endParaRPr lang="zh-CN" altLang="en-US" sz="900" dirty="0">
            <a:latin typeface="+mn-ea"/>
            <a:ea typeface="+mn-ea"/>
          </a:endParaRPr>
        </a:p>
      </dgm:t>
    </dgm:pt>
    <dgm:pt modelId="{4659D36E-E500-49FB-AC07-636161FA6D6F}" type="parTrans" cxnId="{4F0C1785-5053-4CB8-9E93-036B6ECFB39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D997DF12-E640-4B9C-8579-EA2A7B0438E8}" type="sibTrans" cxnId="{4F0C1785-5053-4CB8-9E93-036B6ECFB39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193741D6-A0C6-4748-88FC-DB0C4E918F35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达到某个评估值而调整参数、凑数字   转变为研究市场、模拟市场定价、现实成本积算、合理收益模式等考量</a:t>
          </a:r>
          <a:endParaRPr lang="zh-CN" altLang="en-US" sz="900" dirty="0">
            <a:latin typeface="+mn-ea"/>
            <a:ea typeface="+mn-ea"/>
          </a:endParaRPr>
        </a:p>
      </dgm:t>
    </dgm:pt>
    <dgm:pt modelId="{2E0DE5AF-3A6B-4EF3-89EE-6BC0F527B085}" type="parTrans" cxnId="{DB70D8A5-BE1F-449D-BED1-14449B69F04F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EF64783F-C182-48BB-98B5-182ECB9CAC94}" type="sibTrans" cxnId="{DB70D8A5-BE1F-449D-BED1-14449B69F04F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A027C1DC-1538-41EF-A273-42F450D30C69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积极培育客户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拓展市场</a:t>
          </a:r>
        </a:p>
      </dgm:t>
    </dgm:pt>
    <dgm:pt modelId="{E8F19FCA-80E6-4551-B0A3-3E185FA220D9}" type="parTrans" cxnId="{CD39049A-BA16-433E-99EB-EB7147F6A985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CE957861-FF97-487B-830C-8F479CB2B1F8}" type="sibTrans" cxnId="{CD39049A-BA16-433E-99EB-EB7147F6A985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CF5AC72-A4E2-4D0A-BBDF-0F6B1CED6FB5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提高市场的粘合度，在每一次为客户解决问题中使之认识到专业服务的优越性，信任我们的专业能力</a:t>
          </a:r>
          <a:endParaRPr lang="zh-CN" altLang="en-US" sz="900" dirty="0">
            <a:latin typeface="+mn-ea"/>
            <a:ea typeface="+mn-ea"/>
          </a:endParaRPr>
        </a:p>
      </dgm:t>
    </dgm:pt>
    <dgm:pt modelId="{3F8D7AA6-2AB1-490B-8370-3CF135CB978B}" type="parTrans" cxnId="{6DFEFAD9-12D5-459E-8E9A-0564F77D3F3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B18488E5-01DF-4119-B47A-5CA3B9648FD3}" type="sibTrans" cxnId="{6DFEFAD9-12D5-459E-8E9A-0564F77D3F3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F05EC09D-191A-4C5D-B3DE-F37E0DDF419D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估价行业在社会公众中达到一定的认知度和影响力，估价机构的发展一定能更上一层楼</a:t>
          </a:r>
          <a:endParaRPr lang="zh-CN" altLang="en-US" sz="900" dirty="0">
            <a:latin typeface="+mn-ea"/>
            <a:ea typeface="+mn-ea"/>
          </a:endParaRPr>
        </a:p>
      </dgm:t>
    </dgm:pt>
    <dgm:pt modelId="{C43C710B-0F8B-4A23-8973-A189F1AA9C20}" type="parTrans" cxnId="{42651713-DA86-4FC2-B7B0-125F1BE5CCF1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FB371D75-A1EE-4683-8210-BC4B16B0AEA2}" type="sibTrans" cxnId="{42651713-DA86-4FC2-B7B0-125F1BE5CCF1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41D7BDF6-021B-4BD2-91E2-F4D3DF3B048F}">
      <dgm:prSet phldrT="[文本]" custT="1"/>
      <dgm:spPr/>
      <dgm:t>
        <a:bodyPr/>
        <a:lstStyle/>
        <a:p>
          <a:r>
            <a:rPr lang="zh-CN" altLang="en-US" sz="1200" dirty="0">
              <a:latin typeface="+mn-ea"/>
              <a:ea typeface="+mn-ea"/>
            </a:rPr>
            <a:t>重视宣传推广</a:t>
          </a:r>
          <a:endParaRPr lang="en-US" altLang="zh-CN" sz="1200" dirty="0">
            <a:latin typeface="+mn-ea"/>
            <a:ea typeface="+mn-ea"/>
          </a:endParaRPr>
        </a:p>
        <a:p>
          <a:r>
            <a:rPr lang="zh-CN" altLang="en-US" sz="1200" dirty="0">
              <a:latin typeface="+mn-ea"/>
              <a:ea typeface="+mn-ea"/>
            </a:rPr>
            <a:t>扩大行业影响力</a:t>
          </a:r>
        </a:p>
      </dgm:t>
    </dgm:pt>
    <dgm:pt modelId="{627C4957-DD61-4C65-A930-FE49EA802914}" type="parTrans" cxnId="{39396774-AF0D-4C3D-8841-944C8C342E2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B14CB48B-AC3D-40ED-BBA3-E10D87A388EF}" type="sibTrans" cxnId="{39396774-AF0D-4C3D-8841-944C8C342E2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21857B40-3A1E-40DB-B022-9935A3E6B324}" type="pres">
      <dgm:prSet presAssocID="{D21005FC-CBE2-47D8-9296-73BE32DBA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6513E33-904F-4E12-B701-AD8E330726DE}" type="pres">
      <dgm:prSet presAssocID="{477C9065-9B78-44EB-8773-F2601998C2C4}" presName="linNode" presStyleCnt="0"/>
      <dgm:spPr/>
    </dgm:pt>
    <dgm:pt modelId="{B4886ADB-884C-4839-A54C-0E44FE84993F}" type="pres">
      <dgm:prSet presAssocID="{477C9065-9B78-44EB-8773-F2601998C2C4}" presName="parentText" presStyleLbl="node1" presStyleIdx="0" presStyleCnt="4" custScaleX="82163" custLinFactNeighborX="-25723" custLinFactNeighborY="-2228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FBE243-8357-45C7-8616-70BB0D19E8DA}" type="pres">
      <dgm:prSet presAssocID="{477C9065-9B78-44EB-8773-F2601998C2C4}" presName="descendantText" presStyleLbl="alignAccFollowNode1" presStyleIdx="0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B1D199-2D34-4A3E-ABEE-9D3DC2E4E118}" type="pres">
      <dgm:prSet presAssocID="{718D987A-D272-463C-B264-A8C3229C979D}" presName="sp" presStyleCnt="0"/>
      <dgm:spPr/>
    </dgm:pt>
    <dgm:pt modelId="{A1FE8EF6-D6F4-4FB3-BAFE-F90768335065}" type="pres">
      <dgm:prSet presAssocID="{0A4718CF-9AD6-4D73-A486-C8EE4D155137}" presName="linNode" presStyleCnt="0"/>
      <dgm:spPr/>
    </dgm:pt>
    <dgm:pt modelId="{E6767F20-A8B9-4B5D-8603-90507A5AE25B}" type="pres">
      <dgm:prSet presAssocID="{0A4718CF-9AD6-4D73-A486-C8EE4D155137}" presName="parentText" presStyleLbl="node1" presStyleIdx="1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6ABA41-085C-4A76-A014-5A08544AA149}" type="pres">
      <dgm:prSet presAssocID="{0A4718CF-9AD6-4D73-A486-C8EE4D155137}" presName="descendantText" presStyleLbl="alignAccFollowNode1" presStyleIdx="1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0ACE3A-3365-45F2-8D43-AD7E114EB246}" type="pres">
      <dgm:prSet presAssocID="{71AC6097-E0EF-46F2-8747-294660537408}" presName="sp" presStyleCnt="0"/>
      <dgm:spPr/>
    </dgm:pt>
    <dgm:pt modelId="{1D535632-AE5C-48C8-AAA0-84877B08C1E3}" type="pres">
      <dgm:prSet presAssocID="{A027C1DC-1538-41EF-A273-42F450D30C69}" presName="linNode" presStyleCnt="0"/>
      <dgm:spPr/>
    </dgm:pt>
    <dgm:pt modelId="{563FBDE3-1604-4671-943E-C988BF919CA5}" type="pres">
      <dgm:prSet presAssocID="{A027C1DC-1538-41EF-A273-42F450D30C69}" presName="parentText" presStyleLbl="node1" presStyleIdx="2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C43876-CF50-4C50-9E77-F6EE78938748}" type="pres">
      <dgm:prSet presAssocID="{A027C1DC-1538-41EF-A273-42F450D30C69}" presName="descendantText" presStyleLbl="alignAccFollowNode1" presStyleIdx="2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64A3A9-E32D-44AB-B41A-0F34E8B82D2B}" type="pres">
      <dgm:prSet presAssocID="{CE957861-FF97-487B-830C-8F479CB2B1F8}" presName="sp" presStyleCnt="0"/>
      <dgm:spPr/>
    </dgm:pt>
    <dgm:pt modelId="{6998B313-EC9D-473D-8A4A-23F08FD0E5B2}" type="pres">
      <dgm:prSet presAssocID="{41D7BDF6-021B-4BD2-91E2-F4D3DF3B048F}" presName="linNode" presStyleCnt="0"/>
      <dgm:spPr/>
    </dgm:pt>
    <dgm:pt modelId="{CAC6792E-97B2-40F1-A5FE-293FAC11BE60}" type="pres">
      <dgm:prSet presAssocID="{41D7BDF6-021B-4BD2-91E2-F4D3DF3B048F}" presName="parentText" presStyleLbl="node1" presStyleIdx="3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2460FA-4C08-42B2-A4E6-259389CE6558}" type="pres">
      <dgm:prSet presAssocID="{41D7BDF6-021B-4BD2-91E2-F4D3DF3B048F}" presName="descendantText" presStyleLbl="alignAccFollowNode1" presStyleIdx="3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E3E2F7B-4F89-4E9F-B7AA-7AF5914D1AB8}" type="presOf" srcId="{64078A04-8C28-4721-A8AE-5C4C130467C2}" destId="{A16ABA41-085C-4A76-A014-5A08544AA149}" srcOrd="0" destOrd="0" presId="urn:microsoft.com/office/officeart/2005/8/layout/vList5"/>
    <dgm:cxn modelId="{57EBD40A-986A-4880-8646-6A48DFBA13AD}" type="presOf" srcId="{7CF5AC72-A4E2-4D0A-BBDF-0F6B1CED6FB5}" destId="{45C43876-CF50-4C50-9E77-F6EE78938748}" srcOrd="0" destOrd="0" presId="urn:microsoft.com/office/officeart/2005/8/layout/vList5"/>
    <dgm:cxn modelId="{C1F3D9C0-0FD2-44F8-8D1B-B3E0F283AE11}" type="presOf" srcId="{F05EC09D-191A-4C5D-B3DE-F37E0DDF419D}" destId="{5C2460FA-4C08-42B2-A4E6-259389CE6558}" srcOrd="0" destOrd="0" presId="urn:microsoft.com/office/officeart/2005/8/layout/vList5"/>
    <dgm:cxn modelId="{5F4D0935-A74B-49D1-8961-5CA3476DCD5F}" type="presOf" srcId="{193741D6-A0C6-4748-88FC-DB0C4E918F35}" destId="{A16ABA41-085C-4A76-A014-5A08544AA149}" srcOrd="0" destOrd="1" presId="urn:microsoft.com/office/officeart/2005/8/layout/vList5"/>
    <dgm:cxn modelId="{F0C9150D-C5F8-4A0B-BAD1-7BBFB2C1CD50}" type="presOf" srcId="{477C9065-9B78-44EB-8773-F2601998C2C4}" destId="{B4886ADB-884C-4839-A54C-0E44FE84993F}" srcOrd="0" destOrd="0" presId="urn:microsoft.com/office/officeart/2005/8/layout/vList5"/>
    <dgm:cxn modelId="{CD97B075-0684-4D69-9905-0DBEA9F932A3}" srcId="{D21005FC-CBE2-47D8-9296-73BE32DBA35F}" destId="{0A4718CF-9AD6-4D73-A486-C8EE4D155137}" srcOrd="1" destOrd="0" parTransId="{E2220237-BC84-427E-B8CD-89CEAD3206E3}" sibTransId="{71AC6097-E0EF-46F2-8747-294660537408}"/>
    <dgm:cxn modelId="{4F0C1785-5053-4CB8-9E93-036B6ECFB39B}" srcId="{0A4718CF-9AD6-4D73-A486-C8EE4D155137}" destId="{64078A04-8C28-4721-A8AE-5C4C130467C2}" srcOrd="0" destOrd="0" parTransId="{4659D36E-E500-49FB-AC07-636161FA6D6F}" sibTransId="{D997DF12-E640-4B9C-8579-EA2A7B0438E8}"/>
    <dgm:cxn modelId="{DB70D8A5-BE1F-449D-BED1-14449B69F04F}" srcId="{0A4718CF-9AD6-4D73-A486-C8EE4D155137}" destId="{193741D6-A0C6-4748-88FC-DB0C4E918F35}" srcOrd="1" destOrd="0" parTransId="{2E0DE5AF-3A6B-4EF3-89EE-6BC0F527B085}" sibTransId="{EF64783F-C182-48BB-98B5-182ECB9CAC94}"/>
    <dgm:cxn modelId="{42651713-DA86-4FC2-B7B0-125F1BE5CCF1}" srcId="{41D7BDF6-021B-4BD2-91E2-F4D3DF3B048F}" destId="{F05EC09D-191A-4C5D-B3DE-F37E0DDF419D}" srcOrd="0" destOrd="0" parTransId="{C43C710B-0F8B-4A23-8973-A189F1AA9C20}" sibTransId="{FB371D75-A1EE-4683-8210-BC4B16B0AEA2}"/>
    <dgm:cxn modelId="{CD39049A-BA16-433E-99EB-EB7147F6A985}" srcId="{D21005FC-CBE2-47D8-9296-73BE32DBA35F}" destId="{A027C1DC-1538-41EF-A273-42F450D30C69}" srcOrd="2" destOrd="0" parTransId="{E8F19FCA-80E6-4551-B0A3-3E185FA220D9}" sibTransId="{CE957861-FF97-487B-830C-8F479CB2B1F8}"/>
    <dgm:cxn modelId="{8DA26BF5-65DA-4476-958B-E9EBE0FEC6A7}" type="presOf" srcId="{41D7BDF6-021B-4BD2-91E2-F4D3DF3B048F}" destId="{CAC6792E-97B2-40F1-A5FE-293FAC11BE60}" srcOrd="0" destOrd="0" presId="urn:microsoft.com/office/officeart/2005/8/layout/vList5"/>
    <dgm:cxn modelId="{F1B8D6B8-9456-4BC2-AF94-6984035B79B1}" type="presOf" srcId="{D21005FC-CBE2-47D8-9296-73BE32DBA35F}" destId="{21857B40-3A1E-40DB-B022-9935A3E6B324}" srcOrd="0" destOrd="0" presId="urn:microsoft.com/office/officeart/2005/8/layout/vList5"/>
    <dgm:cxn modelId="{39396774-AF0D-4C3D-8841-944C8C342E23}" srcId="{D21005FC-CBE2-47D8-9296-73BE32DBA35F}" destId="{41D7BDF6-021B-4BD2-91E2-F4D3DF3B048F}" srcOrd="3" destOrd="0" parTransId="{627C4957-DD61-4C65-A930-FE49EA802914}" sibTransId="{B14CB48B-AC3D-40ED-BBA3-E10D87A388EF}"/>
    <dgm:cxn modelId="{A7A9B0B2-666C-4340-AC12-DBB65B36A536}" type="presOf" srcId="{0A4718CF-9AD6-4D73-A486-C8EE4D155137}" destId="{E6767F20-A8B9-4B5D-8603-90507A5AE25B}" srcOrd="0" destOrd="0" presId="urn:microsoft.com/office/officeart/2005/8/layout/vList5"/>
    <dgm:cxn modelId="{7F2A7EE0-B790-4CC5-9CBE-9822E625DAB7}" type="presOf" srcId="{A027C1DC-1538-41EF-A273-42F450D30C69}" destId="{563FBDE3-1604-4671-943E-C988BF919CA5}" srcOrd="0" destOrd="0" presId="urn:microsoft.com/office/officeart/2005/8/layout/vList5"/>
    <dgm:cxn modelId="{43159255-C4D6-45FA-9C0A-B60CB4746C62}" srcId="{477C9065-9B78-44EB-8773-F2601998C2C4}" destId="{53772D03-A7A7-431E-A89E-BC6E6D5EEAE3}" srcOrd="1" destOrd="0" parTransId="{5D6256B2-CD34-43F1-A371-618AC38DDE83}" sibTransId="{4B03F174-A4E8-4B59-B5A2-DF376E98386B}"/>
    <dgm:cxn modelId="{36F95EAA-D964-4602-9BFE-7FEDDECA043F}" type="presOf" srcId="{8D03534E-6CDB-471E-B161-2EC905B20ADC}" destId="{44FBE243-8357-45C7-8616-70BB0D19E8DA}" srcOrd="0" destOrd="0" presId="urn:microsoft.com/office/officeart/2005/8/layout/vList5"/>
    <dgm:cxn modelId="{6DFEFAD9-12D5-459E-8E9A-0564F77D3F3B}" srcId="{A027C1DC-1538-41EF-A273-42F450D30C69}" destId="{7CF5AC72-A4E2-4D0A-BBDF-0F6B1CED6FB5}" srcOrd="0" destOrd="0" parTransId="{3F8D7AA6-2AB1-490B-8370-3CF135CB978B}" sibTransId="{B18488E5-01DF-4119-B47A-5CA3B9648FD3}"/>
    <dgm:cxn modelId="{086E708E-10A0-4618-8AF1-0A99954E2E46}" srcId="{D21005FC-CBE2-47D8-9296-73BE32DBA35F}" destId="{477C9065-9B78-44EB-8773-F2601998C2C4}" srcOrd="0" destOrd="0" parTransId="{FEF821C8-05DA-4FB7-9DFD-C92AA21BF939}" sibTransId="{718D987A-D272-463C-B264-A8C3229C979D}"/>
    <dgm:cxn modelId="{2019AE48-EC5E-4020-A2B7-E8AC7CE02170}" type="presOf" srcId="{53772D03-A7A7-431E-A89E-BC6E6D5EEAE3}" destId="{44FBE243-8357-45C7-8616-70BB0D19E8DA}" srcOrd="0" destOrd="1" presId="urn:microsoft.com/office/officeart/2005/8/layout/vList5"/>
    <dgm:cxn modelId="{C14FFA06-728D-4CE7-BCA2-B0744CE6B663}" srcId="{477C9065-9B78-44EB-8773-F2601998C2C4}" destId="{8D03534E-6CDB-471E-B161-2EC905B20ADC}" srcOrd="0" destOrd="0" parTransId="{C1454874-4571-4838-B1FC-270AEECF5FE7}" sibTransId="{AA048141-77A2-406E-964C-603AEEBB462C}"/>
    <dgm:cxn modelId="{56E382AE-0B27-4D8C-BADA-738CFE4D0E20}" type="presParOf" srcId="{21857B40-3A1E-40DB-B022-9935A3E6B324}" destId="{C6513E33-904F-4E12-B701-AD8E330726DE}" srcOrd="0" destOrd="0" presId="urn:microsoft.com/office/officeart/2005/8/layout/vList5"/>
    <dgm:cxn modelId="{A6468A70-FC93-4F4D-8F91-58C19E05A6E1}" type="presParOf" srcId="{C6513E33-904F-4E12-B701-AD8E330726DE}" destId="{B4886ADB-884C-4839-A54C-0E44FE84993F}" srcOrd="0" destOrd="0" presId="urn:microsoft.com/office/officeart/2005/8/layout/vList5"/>
    <dgm:cxn modelId="{770628D0-AE53-44F5-8869-63C5A09FF2B2}" type="presParOf" srcId="{C6513E33-904F-4E12-B701-AD8E330726DE}" destId="{44FBE243-8357-45C7-8616-70BB0D19E8DA}" srcOrd="1" destOrd="0" presId="urn:microsoft.com/office/officeart/2005/8/layout/vList5"/>
    <dgm:cxn modelId="{5AA54F28-3502-4179-9AD7-B7926E938010}" type="presParOf" srcId="{21857B40-3A1E-40DB-B022-9935A3E6B324}" destId="{1FB1D199-2D34-4A3E-ABEE-9D3DC2E4E118}" srcOrd="1" destOrd="0" presId="urn:microsoft.com/office/officeart/2005/8/layout/vList5"/>
    <dgm:cxn modelId="{8A7C0284-5577-4A39-BE85-D0B76B18848F}" type="presParOf" srcId="{21857B40-3A1E-40DB-B022-9935A3E6B324}" destId="{A1FE8EF6-D6F4-4FB3-BAFE-F90768335065}" srcOrd="2" destOrd="0" presId="urn:microsoft.com/office/officeart/2005/8/layout/vList5"/>
    <dgm:cxn modelId="{602604FC-7E36-4028-8E3D-B6CF72FF4822}" type="presParOf" srcId="{A1FE8EF6-D6F4-4FB3-BAFE-F90768335065}" destId="{E6767F20-A8B9-4B5D-8603-90507A5AE25B}" srcOrd="0" destOrd="0" presId="urn:microsoft.com/office/officeart/2005/8/layout/vList5"/>
    <dgm:cxn modelId="{DDE09859-6411-41E7-B355-92C40A9EA1CC}" type="presParOf" srcId="{A1FE8EF6-D6F4-4FB3-BAFE-F90768335065}" destId="{A16ABA41-085C-4A76-A014-5A08544AA149}" srcOrd="1" destOrd="0" presId="urn:microsoft.com/office/officeart/2005/8/layout/vList5"/>
    <dgm:cxn modelId="{2FD8890A-B4D5-46F5-9FB9-DEAB21B8F214}" type="presParOf" srcId="{21857B40-3A1E-40DB-B022-9935A3E6B324}" destId="{B70ACE3A-3365-45F2-8D43-AD7E114EB246}" srcOrd="3" destOrd="0" presId="urn:microsoft.com/office/officeart/2005/8/layout/vList5"/>
    <dgm:cxn modelId="{8B4C33E7-1031-41F1-A0A6-6833820BDC4C}" type="presParOf" srcId="{21857B40-3A1E-40DB-B022-9935A3E6B324}" destId="{1D535632-AE5C-48C8-AAA0-84877B08C1E3}" srcOrd="4" destOrd="0" presId="urn:microsoft.com/office/officeart/2005/8/layout/vList5"/>
    <dgm:cxn modelId="{216D07D9-2E0A-4266-920C-641E7CC7F438}" type="presParOf" srcId="{1D535632-AE5C-48C8-AAA0-84877B08C1E3}" destId="{563FBDE3-1604-4671-943E-C988BF919CA5}" srcOrd="0" destOrd="0" presId="urn:microsoft.com/office/officeart/2005/8/layout/vList5"/>
    <dgm:cxn modelId="{CED5AA8F-9186-4D3D-93F8-998A1A0B4964}" type="presParOf" srcId="{1D535632-AE5C-48C8-AAA0-84877B08C1E3}" destId="{45C43876-CF50-4C50-9E77-F6EE78938748}" srcOrd="1" destOrd="0" presId="urn:microsoft.com/office/officeart/2005/8/layout/vList5"/>
    <dgm:cxn modelId="{DFCB74B6-CC6F-483A-A37E-88A3306DD421}" type="presParOf" srcId="{21857B40-3A1E-40DB-B022-9935A3E6B324}" destId="{8A64A3A9-E32D-44AB-B41A-0F34E8B82D2B}" srcOrd="5" destOrd="0" presId="urn:microsoft.com/office/officeart/2005/8/layout/vList5"/>
    <dgm:cxn modelId="{CD899E01-5093-43CE-BEE9-0F08E0130F54}" type="presParOf" srcId="{21857B40-3A1E-40DB-B022-9935A3E6B324}" destId="{6998B313-EC9D-473D-8A4A-23F08FD0E5B2}" srcOrd="6" destOrd="0" presId="urn:microsoft.com/office/officeart/2005/8/layout/vList5"/>
    <dgm:cxn modelId="{8C7532C5-DF13-41AF-8EDF-239027D9009A}" type="presParOf" srcId="{6998B313-EC9D-473D-8A4A-23F08FD0E5B2}" destId="{CAC6792E-97B2-40F1-A5FE-293FAC11BE60}" srcOrd="0" destOrd="0" presId="urn:microsoft.com/office/officeart/2005/8/layout/vList5"/>
    <dgm:cxn modelId="{8653575A-1B2E-4BA5-A7E0-24EF2E88BAB7}" type="presParOf" srcId="{6998B313-EC9D-473D-8A4A-23F08FD0E5B2}" destId="{5C2460FA-4C08-42B2-A4E6-259389CE65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1027C-CD29-4B50-942A-555D5BE9FD05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8926518-823D-4FF1-AC2B-A1E6752D0596}">
      <dgm:prSet phldrT="[文本]"/>
      <dgm:spPr/>
      <dgm:t>
        <a:bodyPr/>
        <a:lstStyle/>
        <a:p>
          <a:r>
            <a: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互联网大数据的兴起</a:t>
          </a:r>
          <a:r>
            <a:rPr lang="zh-CN" altLang="en-US" b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与抵押业务的</a:t>
          </a:r>
          <a:r>
            <a: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减少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A7E75C-5BAD-4456-9704-ED02A4C86416}" type="parTrans" cxnId="{BB5BE0A0-45E8-42CB-91BB-C6AE90159BE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E133907-9B06-4A08-9CEB-82805FCB19DA}" type="sibTrans" cxnId="{BB5BE0A0-45E8-42CB-91BB-C6AE90159BE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0A1E9E-7691-46AF-8A8F-D36100C49586}">
      <dgm:prSet phldrT="[文本]"/>
      <dgm:spPr/>
      <dgm:t>
        <a:bodyPr/>
        <a:lstStyle/>
        <a:p>
          <a:r>
            <a: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rPr>
            <a:t>批量估价技术的进步与个案评税业务的下降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299976-0E70-4B0A-B331-FF5116CEB89A}" type="parTrans" cxnId="{1E11163A-202A-4206-AD73-D3BC6ED833A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AC5506-0772-455E-B323-EA8F7CAAA3A1}" type="sibTrans" cxnId="{1E11163A-202A-4206-AD73-D3BC6ED833A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7ABA81F-A00F-4818-B179-86A93E379D0F}">
      <dgm:prSet phldrT="[文本]"/>
      <dgm:spPr/>
      <dgm:t>
        <a:bodyPr/>
        <a:lstStyle/>
        <a:p>
          <a:r>
            <a:rPr lang="zh-CN" altLang="en-US" b="0">
              <a:latin typeface="微软雅黑" panose="020B0503020204020204" pitchFamily="34" charset="-122"/>
              <a:ea typeface="微软雅黑" panose="020B0503020204020204" pitchFamily="34" charset="-122"/>
            </a:rPr>
            <a:t>土地集约利用的导向与土地出让估价业务的减少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C85D80-40CA-40E5-96B2-F55EDFECD05C}" type="parTrans" cxnId="{B1593769-3A8A-4507-8BB1-7B2CB7BC208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F3E90D-4473-430D-ACEF-FB8578F1D476}" type="sibTrans" cxnId="{B1593769-3A8A-4507-8BB1-7B2CB7BC208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68A189-C795-44DA-AE10-5A1517EB187F}" type="pres">
      <dgm:prSet presAssocID="{2C21027C-CD29-4B50-942A-555D5BE9FD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1DEC8B26-7FBF-4D64-B130-3807ED472447}" type="pres">
      <dgm:prSet presAssocID="{2C21027C-CD29-4B50-942A-555D5BE9FD05}" presName="Name1" presStyleCnt="0"/>
      <dgm:spPr/>
    </dgm:pt>
    <dgm:pt modelId="{98DE1490-A5B6-4EA9-97E8-8C8FD8A911C9}" type="pres">
      <dgm:prSet presAssocID="{2C21027C-CD29-4B50-942A-555D5BE9FD05}" presName="cycle" presStyleCnt="0"/>
      <dgm:spPr/>
    </dgm:pt>
    <dgm:pt modelId="{90D08DAC-5579-423E-A9AE-A545BBDFBB50}" type="pres">
      <dgm:prSet presAssocID="{2C21027C-CD29-4B50-942A-555D5BE9FD05}" presName="srcNode" presStyleLbl="node1" presStyleIdx="0" presStyleCnt="3"/>
      <dgm:spPr/>
    </dgm:pt>
    <dgm:pt modelId="{880A818F-53BE-4683-90E3-C7FF02CC7982}" type="pres">
      <dgm:prSet presAssocID="{2C21027C-CD29-4B50-942A-555D5BE9FD0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BDFDF7A1-164D-45FF-B1B1-7E69470ED79F}" type="pres">
      <dgm:prSet presAssocID="{2C21027C-CD29-4B50-942A-555D5BE9FD05}" presName="extraNode" presStyleLbl="node1" presStyleIdx="0" presStyleCnt="3"/>
      <dgm:spPr/>
    </dgm:pt>
    <dgm:pt modelId="{D4EA3202-FA54-41B7-ADA0-9167B0FC10BE}" type="pres">
      <dgm:prSet presAssocID="{2C21027C-CD29-4B50-942A-555D5BE9FD05}" presName="dstNode" presStyleLbl="node1" presStyleIdx="0" presStyleCnt="3"/>
      <dgm:spPr/>
    </dgm:pt>
    <dgm:pt modelId="{4ECE634C-2D91-46A2-A495-499E0B60CBF3}" type="pres">
      <dgm:prSet presAssocID="{78926518-823D-4FF1-AC2B-A1E6752D059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4960CB-4E5E-46F0-9CAE-9B869933F1D9}" type="pres">
      <dgm:prSet presAssocID="{78926518-823D-4FF1-AC2B-A1E6752D0596}" presName="accent_1" presStyleCnt="0"/>
      <dgm:spPr/>
    </dgm:pt>
    <dgm:pt modelId="{0C4D302A-3626-46AE-9F07-FCBE5FAB8F26}" type="pres">
      <dgm:prSet presAssocID="{78926518-823D-4FF1-AC2B-A1E6752D0596}" presName="accentRepeatNode" presStyleLbl="solidFgAcc1" presStyleIdx="0" presStyleCnt="3"/>
      <dgm:spPr/>
    </dgm:pt>
    <dgm:pt modelId="{BFE327AC-0BA1-45B3-A566-2C2F702DB6DC}" type="pres">
      <dgm:prSet presAssocID="{520A1E9E-7691-46AF-8A8F-D36100C4958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E7CFFA-998E-448F-92B4-70E08225C417}" type="pres">
      <dgm:prSet presAssocID="{520A1E9E-7691-46AF-8A8F-D36100C49586}" presName="accent_2" presStyleCnt="0"/>
      <dgm:spPr/>
    </dgm:pt>
    <dgm:pt modelId="{E6E02DA5-86E4-45D7-9E69-8BF88587FB98}" type="pres">
      <dgm:prSet presAssocID="{520A1E9E-7691-46AF-8A8F-D36100C49586}" presName="accentRepeatNode" presStyleLbl="solidFgAcc1" presStyleIdx="1" presStyleCnt="3"/>
      <dgm:spPr/>
    </dgm:pt>
    <dgm:pt modelId="{0501A006-F7AC-4D55-86F1-79E32B3748AE}" type="pres">
      <dgm:prSet presAssocID="{77ABA81F-A00F-4818-B179-86A93E379D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D91E5E-C2ED-4756-AB54-886955763F6B}" type="pres">
      <dgm:prSet presAssocID="{77ABA81F-A00F-4818-B179-86A93E379D0F}" presName="accent_3" presStyleCnt="0"/>
      <dgm:spPr/>
    </dgm:pt>
    <dgm:pt modelId="{ABF25347-9C51-4D8A-B953-8ACDD4F7AB20}" type="pres">
      <dgm:prSet presAssocID="{77ABA81F-A00F-4818-B179-86A93E379D0F}" presName="accentRepeatNode" presStyleLbl="solidFgAcc1" presStyleIdx="2" presStyleCnt="3"/>
      <dgm:spPr/>
    </dgm:pt>
  </dgm:ptLst>
  <dgm:cxnLst>
    <dgm:cxn modelId="{D51159E2-6682-491B-A08D-8509792705C5}" type="presOf" srcId="{77ABA81F-A00F-4818-B179-86A93E379D0F}" destId="{0501A006-F7AC-4D55-86F1-79E32B3748AE}" srcOrd="0" destOrd="0" presId="urn:microsoft.com/office/officeart/2008/layout/VerticalCurvedList"/>
    <dgm:cxn modelId="{9E33EB47-0239-43FF-AD3B-E91AE19C9E85}" type="presOf" srcId="{520A1E9E-7691-46AF-8A8F-D36100C49586}" destId="{BFE327AC-0BA1-45B3-A566-2C2F702DB6DC}" srcOrd="0" destOrd="0" presId="urn:microsoft.com/office/officeart/2008/layout/VerticalCurvedList"/>
    <dgm:cxn modelId="{B1593769-3A8A-4507-8BB1-7B2CB7BC208F}" srcId="{2C21027C-CD29-4B50-942A-555D5BE9FD05}" destId="{77ABA81F-A00F-4818-B179-86A93E379D0F}" srcOrd="2" destOrd="0" parTransId="{B2C85D80-40CA-40E5-96B2-F55EDFECD05C}" sibTransId="{65F3E90D-4473-430D-ACEF-FB8578F1D476}"/>
    <dgm:cxn modelId="{1E11163A-202A-4206-AD73-D3BC6ED833A1}" srcId="{2C21027C-CD29-4B50-942A-555D5BE9FD05}" destId="{520A1E9E-7691-46AF-8A8F-D36100C49586}" srcOrd="1" destOrd="0" parTransId="{0F299976-0E70-4B0A-B331-FF5116CEB89A}" sibTransId="{52AC5506-0772-455E-B323-EA8F7CAAA3A1}"/>
    <dgm:cxn modelId="{61B1D363-BFBB-4EA3-8CB1-A779BD7BA0A5}" type="presOf" srcId="{2C21027C-CD29-4B50-942A-555D5BE9FD05}" destId="{2E68A189-C795-44DA-AE10-5A1517EB187F}" srcOrd="0" destOrd="0" presId="urn:microsoft.com/office/officeart/2008/layout/VerticalCurvedList"/>
    <dgm:cxn modelId="{45F31FC7-824E-4141-9A77-9BB498723184}" type="presOf" srcId="{78926518-823D-4FF1-AC2B-A1E6752D0596}" destId="{4ECE634C-2D91-46A2-A495-499E0B60CBF3}" srcOrd="0" destOrd="0" presId="urn:microsoft.com/office/officeart/2008/layout/VerticalCurvedList"/>
    <dgm:cxn modelId="{A641E9C8-5E20-4B03-BA88-DFE328F6AC0D}" type="presOf" srcId="{CE133907-9B06-4A08-9CEB-82805FCB19DA}" destId="{880A818F-53BE-4683-90E3-C7FF02CC7982}" srcOrd="0" destOrd="0" presId="urn:microsoft.com/office/officeart/2008/layout/VerticalCurvedList"/>
    <dgm:cxn modelId="{BB5BE0A0-45E8-42CB-91BB-C6AE90159BEA}" srcId="{2C21027C-CD29-4B50-942A-555D5BE9FD05}" destId="{78926518-823D-4FF1-AC2B-A1E6752D0596}" srcOrd="0" destOrd="0" parTransId="{D3A7E75C-5BAD-4456-9704-ED02A4C86416}" sibTransId="{CE133907-9B06-4A08-9CEB-82805FCB19DA}"/>
    <dgm:cxn modelId="{B97F5E89-C8D6-4199-AB00-46F5EB111503}" type="presParOf" srcId="{2E68A189-C795-44DA-AE10-5A1517EB187F}" destId="{1DEC8B26-7FBF-4D64-B130-3807ED472447}" srcOrd="0" destOrd="0" presId="urn:microsoft.com/office/officeart/2008/layout/VerticalCurvedList"/>
    <dgm:cxn modelId="{A8063E13-49F5-42C7-8678-97E3B15E5301}" type="presParOf" srcId="{1DEC8B26-7FBF-4D64-B130-3807ED472447}" destId="{98DE1490-A5B6-4EA9-97E8-8C8FD8A911C9}" srcOrd="0" destOrd="0" presId="urn:microsoft.com/office/officeart/2008/layout/VerticalCurvedList"/>
    <dgm:cxn modelId="{46A60694-6269-4BCB-9F6A-A908936CF34C}" type="presParOf" srcId="{98DE1490-A5B6-4EA9-97E8-8C8FD8A911C9}" destId="{90D08DAC-5579-423E-A9AE-A545BBDFBB50}" srcOrd="0" destOrd="0" presId="urn:microsoft.com/office/officeart/2008/layout/VerticalCurvedList"/>
    <dgm:cxn modelId="{7BB4B8A8-8DF2-4914-A034-23D9944C74EC}" type="presParOf" srcId="{98DE1490-A5B6-4EA9-97E8-8C8FD8A911C9}" destId="{880A818F-53BE-4683-90E3-C7FF02CC7982}" srcOrd="1" destOrd="0" presId="urn:microsoft.com/office/officeart/2008/layout/VerticalCurvedList"/>
    <dgm:cxn modelId="{CC4525F2-2979-4446-97D8-BEC5E5AD55DF}" type="presParOf" srcId="{98DE1490-A5B6-4EA9-97E8-8C8FD8A911C9}" destId="{BDFDF7A1-164D-45FF-B1B1-7E69470ED79F}" srcOrd="2" destOrd="0" presId="urn:microsoft.com/office/officeart/2008/layout/VerticalCurvedList"/>
    <dgm:cxn modelId="{68A71820-CE26-4428-86C9-FCC47C9B26B6}" type="presParOf" srcId="{98DE1490-A5B6-4EA9-97E8-8C8FD8A911C9}" destId="{D4EA3202-FA54-41B7-ADA0-9167B0FC10BE}" srcOrd="3" destOrd="0" presId="urn:microsoft.com/office/officeart/2008/layout/VerticalCurvedList"/>
    <dgm:cxn modelId="{30FAF5A9-1002-4CCA-BEDD-8FAB73C1F551}" type="presParOf" srcId="{1DEC8B26-7FBF-4D64-B130-3807ED472447}" destId="{4ECE634C-2D91-46A2-A495-499E0B60CBF3}" srcOrd="1" destOrd="0" presId="urn:microsoft.com/office/officeart/2008/layout/VerticalCurvedList"/>
    <dgm:cxn modelId="{D8B5F3BB-A3DD-4D69-B611-F3EC04E820E0}" type="presParOf" srcId="{1DEC8B26-7FBF-4D64-B130-3807ED472447}" destId="{E04960CB-4E5E-46F0-9CAE-9B869933F1D9}" srcOrd="2" destOrd="0" presId="urn:microsoft.com/office/officeart/2008/layout/VerticalCurvedList"/>
    <dgm:cxn modelId="{B67E1843-A021-4EF1-8940-A30C55B2BA25}" type="presParOf" srcId="{E04960CB-4E5E-46F0-9CAE-9B869933F1D9}" destId="{0C4D302A-3626-46AE-9F07-FCBE5FAB8F26}" srcOrd="0" destOrd="0" presId="urn:microsoft.com/office/officeart/2008/layout/VerticalCurvedList"/>
    <dgm:cxn modelId="{4BFD45E1-1A1D-45F8-AF17-E87525C346FC}" type="presParOf" srcId="{1DEC8B26-7FBF-4D64-B130-3807ED472447}" destId="{BFE327AC-0BA1-45B3-A566-2C2F702DB6DC}" srcOrd="3" destOrd="0" presId="urn:microsoft.com/office/officeart/2008/layout/VerticalCurvedList"/>
    <dgm:cxn modelId="{2B0C3E6D-1528-421F-8554-F1A83E92E376}" type="presParOf" srcId="{1DEC8B26-7FBF-4D64-B130-3807ED472447}" destId="{0DE7CFFA-998E-448F-92B4-70E08225C417}" srcOrd="4" destOrd="0" presId="urn:microsoft.com/office/officeart/2008/layout/VerticalCurvedList"/>
    <dgm:cxn modelId="{559EACD6-D07A-482C-8543-32CA9D45405A}" type="presParOf" srcId="{0DE7CFFA-998E-448F-92B4-70E08225C417}" destId="{E6E02DA5-86E4-45D7-9E69-8BF88587FB98}" srcOrd="0" destOrd="0" presId="urn:microsoft.com/office/officeart/2008/layout/VerticalCurvedList"/>
    <dgm:cxn modelId="{DEF744D2-78E5-4E48-9440-A596A8AA9C05}" type="presParOf" srcId="{1DEC8B26-7FBF-4D64-B130-3807ED472447}" destId="{0501A006-F7AC-4D55-86F1-79E32B3748AE}" srcOrd="5" destOrd="0" presId="urn:microsoft.com/office/officeart/2008/layout/VerticalCurvedList"/>
    <dgm:cxn modelId="{43964B48-A17E-4C01-9215-B36284C8057F}" type="presParOf" srcId="{1DEC8B26-7FBF-4D64-B130-3807ED472447}" destId="{02D91E5E-C2ED-4756-AB54-886955763F6B}" srcOrd="6" destOrd="0" presId="urn:microsoft.com/office/officeart/2008/layout/VerticalCurvedList"/>
    <dgm:cxn modelId="{01233D7B-00E6-4F11-9C26-D1B9607D56A1}" type="presParOf" srcId="{02D91E5E-C2ED-4756-AB54-886955763F6B}" destId="{ABF25347-9C51-4D8A-B953-8ACDD4F7AB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8BB2D0-624E-4C08-A7DD-9710669D6EC6}" type="doc">
      <dgm:prSet loTypeId="urn:microsoft.com/office/officeart/2005/8/layout/hList7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C273F24-752F-4287-905D-FACEC538E2D9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信贷资金的风险分析和资金监管服务</a:t>
          </a:r>
          <a:endParaRPr lang="zh-CN" altLang="en-US" sz="14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67E680-A438-4889-86A3-09F2A7D98236}" type="parTrans" cxnId="{28BF0F66-AE58-4F35-B196-51FAB4600959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7D9525-8C73-4A33-BBB4-CE1EC8174631}" type="sibTrans" cxnId="{28BF0F66-AE58-4F35-B196-51FAB4600959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CDFB09-3C4E-4036-8C00-10306B41A2D3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房地产证券化中的估值服务</a:t>
          </a:r>
          <a:endParaRPr lang="en-US" altLang="zh-CN" sz="14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尽职调查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房地产估值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现金流分析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项目资金监管</a:t>
          </a:r>
          <a:endParaRPr lang="zh-CN" altLang="en-US" sz="1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D331D8-CAE2-4340-AB92-3E093DFCCE98}" type="parTrans" cxnId="{035CF387-3761-426E-8BEC-1DDFD63DB446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0F8338-FA85-47B6-ADFA-B156CA6F5BD1}" type="sibTrans" cxnId="{035CF387-3761-426E-8BEC-1DDFD63DB446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12713A-7099-49CF-BB27-660ADE47C86A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“以房养老”服务探索</a:t>
          </a:r>
          <a:endParaRPr lang="en-US" altLang="zh-CN" sz="14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</a:t>
          </a:r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估</a:t>
          </a:r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值</a:t>
          </a:r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期初、处置</a:t>
          </a:r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、定期）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风险分析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选址、建设、运营等方面咨询服务</a:t>
          </a:r>
          <a:endParaRPr lang="zh-CN" altLang="en-US" sz="1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BDBC0E-4459-4B6C-8611-59F938711591}" type="parTrans" cxnId="{6559A451-6D18-403C-8612-AD19E6B01F32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2472FA-E85A-4724-B24F-5E77C377BA24}" type="sibTrans" cxnId="{6559A451-6D18-403C-8612-AD19E6B01F32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922AAD-2629-4D19-A5A9-142A7D1718DD}" type="pres">
      <dgm:prSet presAssocID="{3C8BB2D0-624E-4C08-A7DD-9710669D6E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F86DF4C-EBA8-49BD-A90F-B2DF57EA90B4}" type="pres">
      <dgm:prSet presAssocID="{3C8BB2D0-624E-4C08-A7DD-9710669D6EC6}" presName="fgShape" presStyleLbl="fgShp" presStyleIdx="0" presStyleCnt="1"/>
      <dgm:spPr/>
    </dgm:pt>
    <dgm:pt modelId="{B0835B9B-8A24-4B76-A84A-6F665A38E384}" type="pres">
      <dgm:prSet presAssocID="{3C8BB2D0-624E-4C08-A7DD-9710669D6EC6}" presName="linComp" presStyleCnt="0"/>
      <dgm:spPr/>
    </dgm:pt>
    <dgm:pt modelId="{DED0DB45-F1F6-4206-810A-DB5E0C55D7E3}" type="pres">
      <dgm:prSet presAssocID="{4C273F24-752F-4287-905D-FACEC538E2D9}" presName="compNode" presStyleCnt="0"/>
      <dgm:spPr/>
    </dgm:pt>
    <dgm:pt modelId="{759D218B-FC96-4A04-8257-5880AF1BD235}" type="pres">
      <dgm:prSet presAssocID="{4C273F24-752F-4287-905D-FACEC538E2D9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C7B69C96-C9A8-47E8-8B71-34B16EA8D1F1}" type="pres">
      <dgm:prSet presAssocID="{4C273F24-752F-4287-905D-FACEC538E2D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BCF204-2FD3-4F0D-87F1-95181F269380}" type="pres">
      <dgm:prSet presAssocID="{4C273F24-752F-4287-905D-FACEC538E2D9}" presName="invisiNode" presStyleLbl="node1" presStyleIdx="0" presStyleCnt="3"/>
      <dgm:spPr/>
    </dgm:pt>
    <dgm:pt modelId="{91DBC078-48E3-4F23-95FB-FB3877F68B4F}" type="pres">
      <dgm:prSet presAssocID="{4C273F24-752F-4287-905D-FACEC538E2D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80E6EE4-5198-4C0B-BAC0-542B90A282D9}" type="pres">
      <dgm:prSet presAssocID="{327D9525-8C73-4A33-BBB4-CE1EC8174631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2EBF249-71ED-4D2E-AF8F-42CDCC63A96F}" type="pres">
      <dgm:prSet presAssocID="{D3CDFB09-3C4E-4036-8C00-10306B41A2D3}" presName="compNode" presStyleCnt="0"/>
      <dgm:spPr/>
    </dgm:pt>
    <dgm:pt modelId="{D3A14E01-5525-4E68-8EB7-0614680D1930}" type="pres">
      <dgm:prSet presAssocID="{D3CDFB09-3C4E-4036-8C00-10306B41A2D3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E2BA34EF-6781-4EA1-816F-88ABB0F77776}" type="pres">
      <dgm:prSet presAssocID="{D3CDFB09-3C4E-4036-8C00-10306B41A2D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55384F-7B5E-4569-A3F1-AC25C98E227C}" type="pres">
      <dgm:prSet presAssocID="{D3CDFB09-3C4E-4036-8C00-10306B41A2D3}" presName="invisiNode" presStyleLbl="node1" presStyleIdx="1" presStyleCnt="3"/>
      <dgm:spPr/>
    </dgm:pt>
    <dgm:pt modelId="{F475C2C4-FEBF-498F-BD07-2051246FDAA6}" type="pres">
      <dgm:prSet presAssocID="{D3CDFB09-3C4E-4036-8C00-10306B41A2D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1BEE5B2-EBBB-4B45-9191-8661244ECD4B}" type="pres">
      <dgm:prSet presAssocID="{140F8338-FA85-47B6-ADFA-B156CA6F5BD1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3484737-FE95-4FAD-BCA1-F2DAC791B2EE}" type="pres">
      <dgm:prSet presAssocID="{CD12713A-7099-49CF-BB27-660ADE47C86A}" presName="compNode" presStyleCnt="0"/>
      <dgm:spPr/>
    </dgm:pt>
    <dgm:pt modelId="{C4690E8A-8258-43C0-A664-3093D71B9827}" type="pres">
      <dgm:prSet presAssocID="{CD12713A-7099-49CF-BB27-660ADE47C86A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DA371268-4420-4A37-8B44-F34D626B1B57}" type="pres">
      <dgm:prSet presAssocID="{CD12713A-7099-49CF-BB27-660ADE47C86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B18042-3E98-4440-9DBF-626C15DC6899}" type="pres">
      <dgm:prSet presAssocID="{CD12713A-7099-49CF-BB27-660ADE47C86A}" presName="invisiNode" presStyleLbl="node1" presStyleIdx="2" presStyleCnt="3"/>
      <dgm:spPr/>
    </dgm:pt>
    <dgm:pt modelId="{C2183F01-109E-409F-9AE7-C18C8B310EEA}" type="pres">
      <dgm:prSet presAssocID="{CD12713A-7099-49CF-BB27-660ADE47C86A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28BF0F66-AE58-4F35-B196-51FAB4600959}" srcId="{3C8BB2D0-624E-4C08-A7DD-9710669D6EC6}" destId="{4C273F24-752F-4287-905D-FACEC538E2D9}" srcOrd="0" destOrd="0" parTransId="{F067E680-A438-4889-86A3-09F2A7D98236}" sibTransId="{327D9525-8C73-4A33-BBB4-CE1EC8174631}"/>
    <dgm:cxn modelId="{EA05616F-2A4A-45AB-AB2D-80B820FD48EE}" type="presOf" srcId="{D3CDFB09-3C4E-4036-8C00-10306B41A2D3}" destId="{D3A14E01-5525-4E68-8EB7-0614680D1930}" srcOrd="0" destOrd="0" presId="urn:microsoft.com/office/officeart/2005/8/layout/hList7"/>
    <dgm:cxn modelId="{5D6CA909-D29B-4E52-B89B-B07400DF8855}" type="presOf" srcId="{3C8BB2D0-624E-4C08-A7DD-9710669D6EC6}" destId="{04922AAD-2629-4D19-A5A9-142A7D1718DD}" srcOrd="0" destOrd="0" presId="urn:microsoft.com/office/officeart/2005/8/layout/hList7"/>
    <dgm:cxn modelId="{A46B40C8-C67E-41BE-BBFE-201815904664}" type="presOf" srcId="{CD12713A-7099-49CF-BB27-660ADE47C86A}" destId="{C4690E8A-8258-43C0-A664-3093D71B9827}" srcOrd="0" destOrd="0" presId="urn:microsoft.com/office/officeart/2005/8/layout/hList7"/>
    <dgm:cxn modelId="{5AE95D25-E0FC-4FE3-9923-80C1AC89F194}" type="presOf" srcId="{327D9525-8C73-4A33-BBB4-CE1EC8174631}" destId="{080E6EE4-5198-4C0B-BAC0-542B90A282D9}" srcOrd="0" destOrd="0" presId="urn:microsoft.com/office/officeart/2005/8/layout/hList7"/>
    <dgm:cxn modelId="{B203F2F0-43E9-4EE1-9AC3-B3F94E8774E3}" type="presOf" srcId="{D3CDFB09-3C4E-4036-8C00-10306B41A2D3}" destId="{E2BA34EF-6781-4EA1-816F-88ABB0F77776}" srcOrd="1" destOrd="0" presId="urn:microsoft.com/office/officeart/2005/8/layout/hList7"/>
    <dgm:cxn modelId="{513A23CE-2F52-41AC-97DB-A333D81CEB57}" type="presOf" srcId="{4C273F24-752F-4287-905D-FACEC538E2D9}" destId="{759D218B-FC96-4A04-8257-5880AF1BD235}" srcOrd="0" destOrd="0" presId="urn:microsoft.com/office/officeart/2005/8/layout/hList7"/>
    <dgm:cxn modelId="{CDC64847-7358-46D1-83DD-79E16AF89C12}" type="presOf" srcId="{CD12713A-7099-49CF-BB27-660ADE47C86A}" destId="{DA371268-4420-4A37-8B44-F34D626B1B57}" srcOrd="1" destOrd="0" presId="urn:microsoft.com/office/officeart/2005/8/layout/hList7"/>
    <dgm:cxn modelId="{3547C887-72EE-46E8-A991-4693E7C6EE2F}" type="presOf" srcId="{140F8338-FA85-47B6-ADFA-B156CA6F5BD1}" destId="{B1BEE5B2-EBBB-4B45-9191-8661244ECD4B}" srcOrd="0" destOrd="0" presId="urn:microsoft.com/office/officeart/2005/8/layout/hList7"/>
    <dgm:cxn modelId="{6559A451-6D18-403C-8612-AD19E6B01F32}" srcId="{3C8BB2D0-624E-4C08-A7DD-9710669D6EC6}" destId="{CD12713A-7099-49CF-BB27-660ADE47C86A}" srcOrd="2" destOrd="0" parTransId="{11BDBC0E-4459-4B6C-8611-59F938711591}" sibTransId="{5C2472FA-E85A-4724-B24F-5E77C377BA24}"/>
    <dgm:cxn modelId="{035CF387-3761-426E-8BEC-1DDFD63DB446}" srcId="{3C8BB2D0-624E-4C08-A7DD-9710669D6EC6}" destId="{D3CDFB09-3C4E-4036-8C00-10306B41A2D3}" srcOrd="1" destOrd="0" parTransId="{1DD331D8-CAE2-4340-AB92-3E093DFCCE98}" sibTransId="{140F8338-FA85-47B6-ADFA-B156CA6F5BD1}"/>
    <dgm:cxn modelId="{7040735A-9362-4F9C-802D-D87C948FD1A3}" type="presOf" srcId="{4C273F24-752F-4287-905D-FACEC538E2D9}" destId="{C7B69C96-C9A8-47E8-8B71-34B16EA8D1F1}" srcOrd="1" destOrd="0" presId="urn:microsoft.com/office/officeart/2005/8/layout/hList7"/>
    <dgm:cxn modelId="{9F13E28C-6AFD-4604-87C9-884C1CB26D18}" type="presParOf" srcId="{04922AAD-2629-4D19-A5A9-142A7D1718DD}" destId="{5F86DF4C-EBA8-49BD-A90F-B2DF57EA90B4}" srcOrd="0" destOrd="0" presId="urn:microsoft.com/office/officeart/2005/8/layout/hList7"/>
    <dgm:cxn modelId="{0AA8C06F-24A4-401F-9B54-09DB0188537B}" type="presParOf" srcId="{04922AAD-2629-4D19-A5A9-142A7D1718DD}" destId="{B0835B9B-8A24-4B76-A84A-6F665A38E384}" srcOrd="1" destOrd="0" presId="urn:microsoft.com/office/officeart/2005/8/layout/hList7"/>
    <dgm:cxn modelId="{749DB19E-86FC-4944-827C-66CB0E30AE2D}" type="presParOf" srcId="{B0835B9B-8A24-4B76-A84A-6F665A38E384}" destId="{DED0DB45-F1F6-4206-810A-DB5E0C55D7E3}" srcOrd="0" destOrd="0" presId="urn:microsoft.com/office/officeart/2005/8/layout/hList7"/>
    <dgm:cxn modelId="{FD636A16-7A94-4569-9F1D-9C1561719D58}" type="presParOf" srcId="{DED0DB45-F1F6-4206-810A-DB5E0C55D7E3}" destId="{759D218B-FC96-4A04-8257-5880AF1BD235}" srcOrd="0" destOrd="0" presId="urn:microsoft.com/office/officeart/2005/8/layout/hList7"/>
    <dgm:cxn modelId="{58D8792B-BD4E-40DE-A881-F96AA88DC088}" type="presParOf" srcId="{DED0DB45-F1F6-4206-810A-DB5E0C55D7E3}" destId="{C7B69C96-C9A8-47E8-8B71-34B16EA8D1F1}" srcOrd="1" destOrd="0" presId="urn:microsoft.com/office/officeart/2005/8/layout/hList7"/>
    <dgm:cxn modelId="{EFE8A696-6560-43CB-8D9C-2671212B063A}" type="presParOf" srcId="{DED0DB45-F1F6-4206-810A-DB5E0C55D7E3}" destId="{CFBCF204-2FD3-4F0D-87F1-95181F269380}" srcOrd="2" destOrd="0" presId="urn:microsoft.com/office/officeart/2005/8/layout/hList7"/>
    <dgm:cxn modelId="{C317631F-C40E-4E96-8327-3590F81BAE55}" type="presParOf" srcId="{DED0DB45-F1F6-4206-810A-DB5E0C55D7E3}" destId="{91DBC078-48E3-4F23-95FB-FB3877F68B4F}" srcOrd="3" destOrd="0" presId="urn:microsoft.com/office/officeart/2005/8/layout/hList7"/>
    <dgm:cxn modelId="{05C294BE-9D67-477D-B191-1B1A8483BA5F}" type="presParOf" srcId="{B0835B9B-8A24-4B76-A84A-6F665A38E384}" destId="{080E6EE4-5198-4C0B-BAC0-542B90A282D9}" srcOrd="1" destOrd="0" presId="urn:microsoft.com/office/officeart/2005/8/layout/hList7"/>
    <dgm:cxn modelId="{2A7AAD88-1FAC-44BC-8FD1-4C5B592C73BA}" type="presParOf" srcId="{B0835B9B-8A24-4B76-A84A-6F665A38E384}" destId="{A2EBF249-71ED-4D2E-AF8F-42CDCC63A96F}" srcOrd="2" destOrd="0" presId="urn:microsoft.com/office/officeart/2005/8/layout/hList7"/>
    <dgm:cxn modelId="{1EC86D62-844A-459B-B343-10AB54B6A4B3}" type="presParOf" srcId="{A2EBF249-71ED-4D2E-AF8F-42CDCC63A96F}" destId="{D3A14E01-5525-4E68-8EB7-0614680D1930}" srcOrd="0" destOrd="0" presId="urn:microsoft.com/office/officeart/2005/8/layout/hList7"/>
    <dgm:cxn modelId="{5297C7F5-40AB-435E-A5E2-AFB6EE8F02B2}" type="presParOf" srcId="{A2EBF249-71ED-4D2E-AF8F-42CDCC63A96F}" destId="{E2BA34EF-6781-4EA1-816F-88ABB0F77776}" srcOrd="1" destOrd="0" presId="urn:microsoft.com/office/officeart/2005/8/layout/hList7"/>
    <dgm:cxn modelId="{C0655394-86A2-4B8A-B556-BBB7868C2BA2}" type="presParOf" srcId="{A2EBF249-71ED-4D2E-AF8F-42CDCC63A96F}" destId="{EA55384F-7B5E-4569-A3F1-AC25C98E227C}" srcOrd="2" destOrd="0" presId="urn:microsoft.com/office/officeart/2005/8/layout/hList7"/>
    <dgm:cxn modelId="{32279F14-5339-47E6-8CDF-C3393B930C54}" type="presParOf" srcId="{A2EBF249-71ED-4D2E-AF8F-42CDCC63A96F}" destId="{F475C2C4-FEBF-498F-BD07-2051246FDAA6}" srcOrd="3" destOrd="0" presId="urn:microsoft.com/office/officeart/2005/8/layout/hList7"/>
    <dgm:cxn modelId="{3E7E9BDC-6F43-49FE-9477-E018B50073F9}" type="presParOf" srcId="{B0835B9B-8A24-4B76-A84A-6F665A38E384}" destId="{B1BEE5B2-EBBB-4B45-9191-8661244ECD4B}" srcOrd="3" destOrd="0" presId="urn:microsoft.com/office/officeart/2005/8/layout/hList7"/>
    <dgm:cxn modelId="{FFA3CEB9-266D-4FD3-808E-D40B369C8E93}" type="presParOf" srcId="{B0835B9B-8A24-4B76-A84A-6F665A38E384}" destId="{B3484737-FE95-4FAD-BCA1-F2DAC791B2EE}" srcOrd="4" destOrd="0" presId="urn:microsoft.com/office/officeart/2005/8/layout/hList7"/>
    <dgm:cxn modelId="{598F397E-7D6C-478D-A240-A2B2FE34307D}" type="presParOf" srcId="{B3484737-FE95-4FAD-BCA1-F2DAC791B2EE}" destId="{C4690E8A-8258-43C0-A664-3093D71B9827}" srcOrd="0" destOrd="0" presId="urn:microsoft.com/office/officeart/2005/8/layout/hList7"/>
    <dgm:cxn modelId="{4CF2B902-D878-4636-A8B2-EAD06D102CF4}" type="presParOf" srcId="{B3484737-FE95-4FAD-BCA1-F2DAC791B2EE}" destId="{DA371268-4420-4A37-8B44-F34D626B1B57}" srcOrd="1" destOrd="0" presId="urn:microsoft.com/office/officeart/2005/8/layout/hList7"/>
    <dgm:cxn modelId="{0581CF0C-E5EB-4651-A9BF-C1FADA4BDB9D}" type="presParOf" srcId="{B3484737-FE95-4FAD-BCA1-F2DAC791B2EE}" destId="{D1B18042-3E98-4440-9DBF-626C15DC6899}" srcOrd="2" destOrd="0" presId="urn:microsoft.com/office/officeart/2005/8/layout/hList7"/>
    <dgm:cxn modelId="{497DA111-C066-4D94-8D22-540313F125B6}" type="presParOf" srcId="{B3484737-FE95-4FAD-BCA1-F2DAC791B2EE}" destId="{C2183F01-109E-409F-9AE7-C18C8B310EE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8BB2D0-624E-4C08-A7DD-9710669D6EC6}" type="doc">
      <dgm:prSet loTypeId="urn:microsoft.com/office/officeart/2005/8/layout/hList7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C273F24-752F-4287-905D-FACEC538E2D9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信贷资金的风险分析和资金监管服务</a:t>
          </a:r>
          <a:endParaRPr lang="zh-CN" altLang="en-US" sz="14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67E680-A438-4889-86A3-09F2A7D98236}" type="parTrans" cxnId="{28BF0F66-AE58-4F35-B196-51FAB4600959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7D9525-8C73-4A33-BBB4-CE1EC8174631}" type="sibTrans" cxnId="{28BF0F66-AE58-4F35-B196-51FAB4600959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CDFB09-3C4E-4036-8C00-10306B41A2D3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房地产证券化中的估值服务</a:t>
          </a:r>
          <a:endParaRPr lang="en-US" altLang="zh-CN" sz="14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尽职调查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房地产估值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现金流分析</a:t>
          </a: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项目资金监管</a:t>
          </a:r>
          <a:endParaRPr lang="zh-CN" altLang="en-US" sz="1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D331D8-CAE2-4340-AB92-3E093DFCCE98}" type="parTrans" cxnId="{035CF387-3761-426E-8BEC-1DDFD63DB446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0F8338-FA85-47B6-ADFA-B156CA6F5BD1}" type="sibTrans" cxnId="{035CF387-3761-426E-8BEC-1DDFD63DB446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12713A-7099-49CF-BB27-660ADE47C86A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“以房养老”服务探索</a:t>
          </a:r>
          <a:endParaRPr lang="en-US" altLang="zh-CN" sz="14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</a:t>
          </a:r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估</a:t>
          </a:r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值</a:t>
          </a:r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期初、处置</a:t>
          </a:r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、定期）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风险分析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选址、建设、运营等方面咨询服务</a:t>
          </a:r>
          <a:endParaRPr lang="zh-CN" altLang="en-US" sz="1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BDBC0E-4459-4B6C-8611-59F938711591}" type="parTrans" cxnId="{6559A451-6D18-403C-8612-AD19E6B01F32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2472FA-E85A-4724-B24F-5E77C377BA24}" type="sibTrans" cxnId="{6559A451-6D18-403C-8612-AD19E6B01F32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922AAD-2629-4D19-A5A9-142A7D1718DD}" type="pres">
      <dgm:prSet presAssocID="{3C8BB2D0-624E-4C08-A7DD-9710669D6E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F86DF4C-EBA8-49BD-A90F-B2DF57EA90B4}" type="pres">
      <dgm:prSet presAssocID="{3C8BB2D0-624E-4C08-A7DD-9710669D6EC6}" presName="fgShape" presStyleLbl="fgShp" presStyleIdx="0" presStyleCnt="1"/>
      <dgm:spPr/>
    </dgm:pt>
    <dgm:pt modelId="{B0835B9B-8A24-4B76-A84A-6F665A38E384}" type="pres">
      <dgm:prSet presAssocID="{3C8BB2D0-624E-4C08-A7DD-9710669D6EC6}" presName="linComp" presStyleCnt="0"/>
      <dgm:spPr/>
    </dgm:pt>
    <dgm:pt modelId="{DED0DB45-F1F6-4206-810A-DB5E0C55D7E3}" type="pres">
      <dgm:prSet presAssocID="{4C273F24-752F-4287-905D-FACEC538E2D9}" presName="compNode" presStyleCnt="0"/>
      <dgm:spPr/>
    </dgm:pt>
    <dgm:pt modelId="{759D218B-FC96-4A04-8257-5880AF1BD235}" type="pres">
      <dgm:prSet presAssocID="{4C273F24-752F-4287-905D-FACEC538E2D9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C7B69C96-C9A8-47E8-8B71-34B16EA8D1F1}" type="pres">
      <dgm:prSet presAssocID="{4C273F24-752F-4287-905D-FACEC538E2D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BCF204-2FD3-4F0D-87F1-95181F269380}" type="pres">
      <dgm:prSet presAssocID="{4C273F24-752F-4287-905D-FACEC538E2D9}" presName="invisiNode" presStyleLbl="node1" presStyleIdx="0" presStyleCnt="3"/>
      <dgm:spPr/>
    </dgm:pt>
    <dgm:pt modelId="{91DBC078-48E3-4F23-95FB-FB3877F68B4F}" type="pres">
      <dgm:prSet presAssocID="{4C273F24-752F-4287-905D-FACEC538E2D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80E6EE4-5198-4C0B-BAC0-542B90A282D9}" type="pres">
      <dgm:prSet presAssocID="{327D9525-8C73-4A33-BBB4-CE1EC8174631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2EBF249-71ED-4D2E-AF8F-42CDCC63A96F}" type="pres">
      <dgm:prSet presAssocID="{D3CDFB09-3C4E-4036-8C00-10306B41A2D3}" presName="compNode" presStyleCnt="0"/>
      <dgm:spPr/>
    </dgm:pt>
    <dgm:pt modelId="{D3A14E01-5525-4E68-8EB7-0614680D1930}" type="pres">
      <dgm:prSet presAssocID="{D3CDFB09-3C4E-4036-8C00-10306B41A2D3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E2BA34EF-6781-4EA1-816F-88ABB0F77776}" type="pres">
      <dgm:prSet presAssocID="{D3CDFB09-3C4E-4036-8C00-10306B41A2D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55384F-7B5E-4569-A3F1-AC25C98E227C}" type="pres">
      <dgm:prSet presAssocID="{D3CDFB09-3C4E-4036-8C00-10306B41A2D3}" presName="invisiNode" presStyleLbl="node1" presStyleIdx="1" presStyleCnt="3"/>
      <dgm:spPr/>
    </dgm:pt>
    <dgm:pt modelId="{F475C2C4-FEBF-498F-BD07-2051246FDAA6}" type="pres">
      <dgm:prSet presAssocID="{D3CDFB09-3C4E-4036-8C00-10306B41A2D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1BEE5B2-EBBB-4B45-9191-8661244ECD4B}" type="pres">
      <dgm:prSet presAssocID="{140F8338-FA85-47B6-ADFA-B156CA6F5BD1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3484737-FE95-4FAD-BCA1-F2DAC791B2EE}" type="pres">
      <dgm:prSet presAssocID="{CD12713A-7099-49CF-BB27-660ADE47C86A}" presName="compNode" presStyleCnt="0"/>
      <dgm:spPr/>
    </dgm:pt>
    <dgm:pt modelId="{C4690E8A-8258-43C0-A664-3093D71B9827}" type="pres">
      <dgm:prSet presAssocID="{CD12713A-7099-49CF-BB27-660ADE47C86A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DA371268-4420-4A37-8B44-F34D626B1B57}" type="pres">
      <dgm:prSet presAssocID="{CD12713A-7099-49CF-BB27-660ADE47C86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B18042-3E98-4440-9DBF-626C15DC6899}" type="pres">
      <dgm:prSet presAssocID="{CD12713A-7099-49CF-BB27-660ADE47C86A}" presName="invisiNode" presStyleLbl="node1" presStyleIdx="2" presStyleCnt="3"/>
      <dgm:spPr/>
    </dgm:pt>
    <dgm:pt modelId="{C2183F01-109E-409F-9AE7-C18C8B310EEA}" type="pres">
      <dgm:prSet presAssocID="{CD12713A-7099-49CF-BB27-660ADE47C86A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CDC64847-7358-46D1-83DD-79E16AF89C12}" type="presOf" srcId="{CD12713A-7099-49CF-BB27-660ADE47C86A}" destId="{DA371268-4420-4A37-8B44-F34D626B1B57}" srcOrd="1" destOrd="0" presId="urn:microsoft.com/office/officeart/2005/8/layout/hList7"/>
    <dgm:cxn modelId="{5AE95D25-E0FC-4FE3-9923-80C1AC89F194}" type="presOf" srcId="{327D9525-8C73-4A33-BBB4-CE1EC8174631}" destId="{080E6EE4-5198-4C0B-BAC0-542B90A282D9}" srcOrd="0" destOrd="0" presId="urn:microsoft.com/office/officeart/2005/8/layout/hList7"/>
    <dgm:cxn modelId="{28BF0F66-AE58-4F35-B196-51FAB4600959}" srcId="{3C8BB2D0-624E-4C08-A7DD-9710669D6EC6}" destId="{4C273F24-752F-4287-905D-FACEC538E2D9}" srcOrd="0" destOrd="0" parTransId="{F067E680-A438-4889-86A3-09F2A7D98236}" sibTransId="{327D9525-8C73-4A33-BBB4-CE1EC8174631}"/>
    <dgm:cxn modelId="{3547C887-72EE-46E8-A991-4693E7C6EE2F}" type="presOf" srcId="{140F8338-FA85-47B6-ADFA-B156CA6F5BD1}" destId="{B1BEE5B2-EBBB-4B45-9191-8661244ECD4B}" srcOrd="0" destOrd="0" presId="urn:microsoft.com/office/officeart/2005/8/layout/hList7"/>
    <dgm:cxn modelId="{5D6CA909-D29B-4E52-B89B-B07400DF8855}" type="presOf" srcId="{3C8BB2D0-624E-4C08-A7DD-9710669D6EC6}" destId="{04922AAD-2629-4D19-A5A9-142A7D1718DD}" srcOrd="0" destOrd="0" presId="urn:microsoft.com/office/officeart/2005/8/layout/hList7"/>
    <dgm:cxn modelId="{7040735A-9362-4F9C-802D-D87C948FD1A3}" type="presOf" srcId="{4C273F24-752F-4287-905D-FACEC538E2D9}" destId="{C7B69C96-C9A8-47E8-8B71-34B16EA8D1F1}" srcOrd="1" destOrd="0" presId="urn:microsoft.com/office/officeart/2005/8/layout/hList7"/>
    <dgm:cxn modelId="{513A23CE-2F52-41AC-97DB-A333D81CEB57}" type="presOf" srcId="{4C273F24-752F-4287-905D-FACEC538E2D9}" destId="{759D218B-FC96-4A04-8257-5880AF1BD235}" srcOrd="0" destOrd="0" presId="urn:microsoft.com/office/officeart/2005/8/layout/hList7"/>
    <dgm:cxn modelId="{6559A451-6D18-403C-8612-AD19E6B01F32}" srcId="{3C8BB2D0-624E-4C08-A7DD-9710669D6EC6}" destId="{CD12713A-7099-49CF-BB27-660ADE47C86A}" srcOrd="2" destOrd="0" parTransId="{11BDBC0E-4459-4B6C-8611-59F938711591}" sibTransId="{5C2472FA-E85A-4724-B24F-5E77C377BA24}"/>
    <dgm:cxn modelId="{035CF387-3761-426E-8BEC-1DDFD63DB446}" srcId="{3C8BB2D0-624E-4C08-A7DD-9710669D6EC6}" destId="{D3CDFB09-3C4E-4036-8C00-10306B41A2D3}" srcOrd="1" destOrd="0" parTransId="{1DD331D8-CAE2-4340-AB92-3E093DFCCE98}" sibTransId="{140F8338-FA85-47B6-ADFA-B156CA6F5BD1}"/>
    <dgm:cxn modelId="{A46B40C8-C67E-41BE-BBFE-201815904664}" type="presOf" srcId="{CD12713A-7099-49CF-BB27-660ADE47C86A}" destId="{C4690E8A-8258-43C0-A664-3093D71B9827}" srcOrd="0" destOrd="0" presId="urn:microsoft.com/office/officeart/2005/8/layout/hList7"/>
    <dgm:cxn modelId="{EA05616F-2A4A-45AB-AB2D-80B820FD48EE}" type="presOf" srcId="{D3CDFB09-3C4E-4036-8C00-10306B41A2D3}" destId="{D3A14E01-5525-4E68-8EB7-0614680D1930}" srcOrd="0" destOrd="0" presId="urn:microsoft.com/office/officeart/2005/8/layout/hList7"/>
    <dgm:cxn modelId="{B203F2F0-43E9-4EE1-9AC3-B3F94E8774E3}" type="presOf" srcId="{D3CDFB09-3C4E-4036-8C00-10306B41A2D3}" destId="{E2BA34EF-6781-4EA1-816F-88ABB0F77776}" srcOrd="1" destOrd="0" presId="urn:microsoft.com/office/officeart/2005/8/layout/hList7"/>
    <dgm:cxn modelId="{9F13E28C-6AFD-4604-87C9-884C1CB26D18}" type="presParOf" srcId="{04922AAD-2629-4D19-A5A9-142A7D1718DD}" destId="{5F86DF4C-EBA8-49BD-A90F-B2DF57EA90B4}" srcOrd="0" destOrd="0" presId="urn:microsoft.com/office/officeart/2005/8/layout/hList7"/>
    <dgm:cxn modelId="{0AA8C06F-24A4-401F-9B54-09DB0188537B}" type="presParOf" srcId="{04922AAD-2629-4D19-A5A9-142A7D1718DD}" destId="{B0835B9B-8A24-4B76-A84A-6F665A38E384}" srcOrd="1" destOrd="0" presId="urn:microsoft.com/office/officeart/2005/8/layout/hList7"/>
    <dgm:cxn modelId="{749DB19E-86FC-4944-827C-66CB0E30AE2D}" type="presParOf" srcId="{B0835B9B-8A24-4B76-A84A-6F665A38E384}" destId="{DED0DB45-F1F6-4206-810A-DB5E0C55D7E3}" srcOrd="0" destOrd="0" presId="urn:microsoft.com/office/officeart/2005/8/layout/hList7"/>
    <dgm:cxn modelId="{FD636A16-7A94-4569-9F1D-9C1561719D58}" type="presParOf" srcId="{DED0DB45-F1F6-4206-810A-DB5E0C55D7E3}" destId="{759D218B-FC96-4A04-8257-5880AF1BD235}" srcOrd="0" destOrd="0" presId="urn:microsoft.com/office/officeart/2005/8/layout/hList7"/>
    <dgm:cxn modelId="{58D8792B-BD4E-40DE-A881-F96AA88DC088}" type="presParOf" srcId="{DED0DB45-F1F6-4206-810A-DB5E0C55D7E3}" destId="{C7B69C96-C9A8-47E8-8B71-34B16EA8D1F1}" srcOrd="1" destOrd="0" presId="urn:microsoft.com/office/officeart/2005/8/layout/hList7"/>
    <dgm:cxn modelId="{EFE8A696-6560-43CB-8D9C-2671212B063A}" type="presParOf" srcId="{DED0DB45-F1F6-4206-810A-DB5E0C55D7E3}" destId="{CFBCF204-2FD3-4F0D-87F1-95181F269380}" srcOrd="2" destOrd="0" presId="urn:microsoft.com/office/officeart/2005/8/layout/hList7"/>
    <dgm:cxn modelId="{C317631F-C40E-4E96-8327-3590F81BAE55}" type="presParOf" srcId="{DED0DB45-F1F6-4206-810A-DB5E0C55D7E3}" destId="{91DBC078-48E3-4F23-95FB-FB3877F68B4F}" srcOrd="3" destOrd="0" presId="urn:microsoft.com/office/officeart/2005/8/layout/hList7"/>
    <dgm:cxn modelId="{05C294BE-9D67-477D-B191-1B1A8483BA5F}" type="presParOf" srcId="{B0835B9B-8A24-4B76-A84A-6F665A38E384}" destId="{080E6EE4-5198-4C0B-BAC0-542B90A282D9}" srcOrd="1" destOrd="0" presId="urn:microsoft.com/office/officeart/2005/8/layout/hList7"/>
    <dgm:cxn modelId="{2A7AAD88-1FAC-44BC-8FD1-4C5B592C73BA}" type="presParOf" srcId="{B0835B9B-8A24-4B76-A84A-6F665A38E384}" destId="{A2EBF249-71ED-4D2E-AF8F-42CDCC63A96F}" srcOrd="2" destOrd="0" presId="urn:microsoft.com/office/officeart/2005/8/layout/hList7"/>
    <dgm:cxn modelId="{1EC86D62-844A-459B-B343-10AB54B6A4B3}" type="presParOf" srcId="{A2EBF249-71ED-4D2E-AF8F-42CDCC63A96F}" destId="{D3A14E01-5525-4E68-8EB7-0614680D1930}" srcOrd="0" destOrd="0" presId="urn:microsoft.com/office/officeart/2005/8/layout/hList7"/>
    <dgm:cxn modelId="{5297C7F5-40AB-435E-A5E2-AFB6EE8F02B2}" type="presParOf" srcId="{A2EBF249-71ED-4D2E-AF8F-42CDCC63A96F}" destId="{E2BA34EF-6781-4EA1-816F-88ABB0F77776}" srcOrd="1" destOrd="0" presId="urn:microsoft.com/office/officeart/2005/8/layout/hList7"/>
    <dgm:cxn modelId="{C0655394-86A2-4B8A-B556-BBB7868C2BA2}" type="presParOf" srcId="{A2EBF249-71ED-4D2E-AF8F-42CDCC63A96F}" destId="{EA55384F-7B5E-4569-A3F1-AC25C98E227C}" srcOrd="2" destOrd="0" presId="urn:microsoft.com/office/officeart/2005/8/layout/hList7"/>
    <dgm:cxn modelId="{32279F14-5339-47E6-8CDF-C3393B930C54}" type="presParOf" srcId="{A2EBF249-71ED-4D2E-AF8F-42CDCC63A96F}" destId="{F475C2C4-FEBF-498F-BD07-2051246FDAA6}" srcOrd="3" destOrd="0" presId="urn:microsoft.com/office/officeart/2005/8/layout/hList7"/>
    <dgm:cxn modelId="{3E7E9BDC-6F43-49FE-9477-E018B50073F9}" type="presParOf" srcId="{B0835B9B-8A24-4B76-A84A-6F665A38E384}" destId="{B1BEE5B2-EBBB-4B45-9191-8661244ECD4B}" srcOrd="3" destOrd="0" presId="urn:microsoft.com/office/officeart/2005/8/layout/hList7"/>
    <dgm:cxn modelId="{FFA3CEB9-266D-4FD3-808E-D40B369C8E93}" type="presParOf" srcId="{B0835B9B-8A24-4B76-A84A-6F665A38E384}" destId="{B3484737-FE95-4FAD-BCA1-F2DAC791B2EE}" srcOrd="4" destOrd="0" presId="urn:microsoft.com/office/officeart/2005/8/layout/hList7"/>
    <dgm:cxn modelId="{598F397E-7D6C-478D-A240-A2B2FE34307D}" type="presParOf" srcId="{B3484737-FE95-4FAD-BCA1-F2DAC791B2EE}" destId="{C4690E8A-8258-43C0-A664-3093D71B9827}" srcOrd="0" destOrd="0" presId="urn:microsoft.com/office/officeart/2005/8/layout/hList7"/>
    <dgm:cxn modelId="{4CF2B902-D878-4636-A8B2-EAD06D102CF4}" type="presParOf" srcId="{B3484737-FE95-4FAD-BCA1-F2DAC791B2EE}" destId="{DA371268-4420-4A37-8B44-F34D626B1B57}" srcOrd="1" destOrd="0" presId="urn:microsoft.com/office/officeart/2005/8/layout/hList7"/>
    <dgm:cxn modelId="{0581CF0C-E5EB-4651-A9BF-C1FADA4BDB9D}" type="presParOf" srcId="{B3484737-FE95-4FAD-BCA1-F2DAC791B2EE}" destId="{D1B18042-3E98-4440-9DBF-626C15DC6899}" srcOrd="2" destOrd="0" presId="urn:microsoft.com/office/officeart/2005/8/layout/hList7"/>
    <dgm:cxn modelId="{497DA111-C066-4D94-8D22-540313F125B6}" type="presParOf" srcId="{B3484737-FE95-4FAD-BCA1-F2DAC791B2EE}" destId="{C2183F01-109E-409F-9AE7-C18C8B310EE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8BB2D0-624E-4C08-A7DD-9710669D6EC6}" type="doc">
      <dgm:prSet loTypeId="urn:microsoft.com/office/officeart/2005/8/layout/hList7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C273F24-752F-4287-905D-FACEC538E2D9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信贷资金的风险分析和资金监管服务</a:t>
          </a:r>
          <a:endParaRPr lang="zh-CN" altLang="en-US" sz="14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67E680-A438-4889-86A3-09F2A7D98236}" type="parTrans" cxnId="{28BF0F66-AE58-4F35-B196-51FAB4600959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7D9525-8C73-4A33-BBB4-CE1EC8174631}" type="sibTrans" cxnId="{28BF0F66-AE58-4F35-B196-51FAB4600959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CDFB09-3C4E-4036-8C00-10306B41A2D3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房地产证券化中的估值服务</a:t>
          </a:r>
          <a:endParaRPr lang="en-US" altLang="zh-CN" sz="14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尽职调查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房地产估值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现金流分析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项目资金监管</a:t>
          </a:r>
          <a:endParaRPr lang="zh-CN" altLang="en-US" sz="1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D331D8-CAE2-4340-AB92-3E093DFCCE98}" type="parTrans" cxnId="{035CF387-3761-426E-8BEC-1DDFD63DB446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0F8338-FA85-47B6-ADFA-B156CA6F5BD1}" type="sibTrans" cxnId="{035CF387-3761-426E-8BEC-1DDFD63DB446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12713A-7099-49CF-BB27-660ADE47C86A}">
      <dgm:prSet phldrT="[文本]" custT="1"/>
      <dgm:spPr/>
      <dgm:t>
        <a:bodyPr/>
        <a:lstStyle/>
        <a:p>
          <a:r>
            <a:rPr lang="zh-CN" altLang="en-US" sz="1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“以房养老”服务探索</a:t>
          </a:r>
          <a:endParaRPr lang="en-US" altLang="zh-CN" sz="14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</a:t>
          </a:r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估</a:t>
          </a:r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值</a:t>
          </a:r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期初、处置</a:t>
          </a:r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、定期）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风险分析</a:t>
          </a:r>
          <a:endParaRPr lang="en-US" altLang="zh-CN" sz="1000" b="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zh-CN" sz="1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选址、建设、运营等方面咨询服务</a:t>
          </a:r>
          <a:endParaRPr lang="zh-CN" altLang="en-US" sz="1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BDBC0E-4459-4B6C-8611-59F938711591}" type="parTrans" cxnId="{6559A451-6D18-403C-8612-AD19E6B01F32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2472FA-E85A-4724-B24F-5E77C377BA24}" type="sibTrans" cxnId="{6559A451-6D18-403C-8612-AD19E6B01F32}">
      <dgm:prSet/>
      <dgm:spPr/>
      <dgm:t>
        <a:bodyPr/>
        <a:lstStyle/>
        <a:p>
          <a:endParaRPr lang="zh-CN" altLang="en-US" sz="11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922AAD-2629-4D19-A5A9-142A7D1718DD}" type="pres">
      <dgm:prSet presAssocID="{3C8BB2D0-624E-4C08-A7DD-9710669D6E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F86DF4C-EBA8-49BD-A90F-B2DF57EA90B4}" type="pres">
      <dgm:prSet presAssocID="{3C8BB2D0-624E-4C08-A7DD-9710669D6EC6}" presName="fgShape" presStyleLbl="fgShp" presStyleIdx="0" presStyleCnt="1"/>
      <dgm:spPr/>
    </dgm:pt>
    <dgm:pt modelId="{B0835B9B-8A24-4B76-A84A-6F665A38E384}" type="pres">
      <dgm:prSet presAssocID="{3C8BB2D0-624E-4C08-A7DD-9710669D6EC6}" presName="linComp" presStyleCnt="0"/>
      <dgm:spPr/>
    </dgm:pt>
    <dgm:pt modelId="{DED0DB45-F1F6-4206-810A-DB5E0C55D7E3}" type="pres">
      <dgm:prSet presAssocID="{4C273F24-752F-4287-905D-FACEC538E2D9}" presName="compNode" presStyleCnt="0"/>
      <dgm:spPr/>
    </dgm:pt>
    <dgm:pt modelId="{759D218B-FC96-4A04-8257-5880AF1BD235}" type="pres">
      <dgm:prSet presAssocID="{4C273F24-752F-4287-905D-FACEC538E2D9}" presName="bkgdShape" presStyleLbl="node1" presStyleIdx="0" presStyleCnt="3"/>
      <dgm:spPr/>
      <dgm:t>
        <a:bodyPr/>
        <a:lstStyle/>
        <a:p>
          <a:endParaRPr lang="zh-CN" altLang="en-US"/>
        </a:p>
      </dgm:t>
    </dgm:pt>
    <dgm:pt modelId="{C7B69C96-C9A8-47E8-8B71-34B16EA8D1F1}" type="pres">
      <dgm:prSet presAssocID="{4C273F24-752F-4287-905D-FACEC538E2D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BCF204-2FD3-4F0D-87F1-95181F269380}" type="pres">
      <dgm:prSet presAssocID="{4C273F24-752F-4287-905D-FACEC538E2D9}" presName="invisiNode" presStyleLbl="node1" presStyleIdx="0" presStyleCnt="3"/>
      <dgm:spPr/>
    </dgm:pt>
    <dgm:pt modelId="{91DBC078-48E3-4F23-95FB-FB3877F68B4F}" type="pres">
      <dgm:prSet presAssocID="{4C273F24-752F-4287-905D-FACEC538E2D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80E6EE4-5198-4C0B-BAC0-542B90A282D9}" type="pres">
      <dgm:prSet presAssocID="{327D9525-8C73-4A33-BBB4-CE1EC8174631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2EBF249-71ED-4D2E-AF8F-42CDCC63A96F}" type="pres">
      <dgm:prSet presAssocID="{D3CDFB09-3C4E-4036-8C00-10306B41A2D3}" presName="compNode" presStyleCnt="0"/>
      <dgm:spPr/>
    </dgm:pt>
    <dgm:pt modelId="{D3A14E01-5525-4E68-8EB7-0614680D1930}" type="pres">
      <dgm:prSet presAssocID="{D3CDFB09-3C4E-4036-8C00-10306B41A2D3}" presName="bkgdShape" presStyleLbl="node1" presStyleIdx="1" presStyleCnt="3"/>
      <dgm:spPr/>
      <dgm:t>
        <a:bodyPr/>
        <a:lstStyle/>
        <a:p>
          <a:endParaRPr lang="zh-CN" altLang="en-US"/>
        </a:p>
      </dgm:t>
    </dgm:pt>
    <dgm:pt modelId="{E2BA34EF-6781-4EA1-816F-88ABB0F77776}" type="pres">
      <dgm:prSet presAssocID="{D3CDFB09-3C4E-4036-8C00-10306B41A2D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55384F-7B5E-4569-A3F1-AC25C98E227C}" type="pres">
      <dgm:prSet presAssocID="{D3CDFB09-3C4E-4036-8C00-10306B41A2D3}" presName="invisiNode" presStyleLbl="node1" presStyleIdx="1" presStyleCnt="3"/>
      <dgm:spPr/>
    </dgm:pt>
    <dgm:pt modelId="{F475C2C4-FEBF-498F-BD07-2051246FDAA6}" type="pres">
      <dgm:prSet presAssocID="{D3CDFB09-3C4E-4036-8C00-10306B41A2D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1BEE5B2-EBBB-4B45-9191-8661244ECD4B}" type="pres">
      <dgm:prSet presAssocID="{140F8338-FA85-47B6-ADFA-B156CA6F5BD1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3484737-FE95-4FAD-BCA1-F2DAC791B2EE}" type="pres">
      <dgm:prSet presAssocID="{CD12713A-7099-49CF-BB27-660ADE47C86A}" presName="compNode" presStyleCnt="0"/>
      <dgm:spPr/>
    </dgm:pt>
    <dgm:pt modelId="{C4690E8A-8258-43C0-A664-3093D71B9827}" type="pres">
      <dgm:prSet presAssocID="{CD12713A-7099-49CF-BB27-660ADE47C86A}" presName="bkgdShape" presStyleLbl="node1" presStyleIdx="2" presStyleCnt="3"/>
      <dgm:spPr/>
      <dgm:t>
        <a:bodyPr/>
        <a:lstStyle/>
        <a:p>
          <a:endParaRPr lang="zh-CN" altLang="en-US"/>
        </a:p>
      </dgm:t>
    </dgm:pt>
    <dgm:pt modelId="{DA371268-4420-4A37-8B44-F34D626B1B57}" type="pres">
      <dgm:prSet presAssocID="{CD12713A-7099-49CF-BB27-660ADE47C86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B18042-3E98-4440-9DBF-626C15DC6899}" type="pres">
      <dgm:prSet presAssocID="{CD12713A-7099-49CF-BB27-660ADE47C86A}" presName="invisiNode" presStyleLbl="node1" presStyleIdx="2" presStyleCnt="3"/>
      <dgm:spPr/>
    </dgm:pt>
    <dgm:pt modelId="{C2183F01-109E-409F-9AE7-C18C8B310EEA}" type="pres">
      <dgm:prSet presAssocID="{CD12713A-7099-49CF-BB27-660ADE47C86A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CDC64847-7358-46D1-83DD-79E16AF89C12}" type="presOf" srcId="{CD12713A-7099-49CF-BB27-660ADE47C86A}" destId="{DA371268-4420-4A37-8B44-F34D626B1B57}" srcOrd="1" destOrd="0" presId="urn:microsoft.com/office/officeart/2005/8/layout/hList7"/>
    <dgm:cxn modelId="{5AE95D25-E0FC-4FE3-9923-80C1AC89F194}" type="presOf" srcId="{327D9525-8C73-4A33-BBB4-CE1EC8174631}" destId="{080E6EE4-5198-4C0B-BAC0-542B90A282D9}" srcOrd="0" destOrd="0" presId="urn:microsoft.com/office/officeart/2005/8/layout/hList7"/>
    <dgm:cxn modelId="{28BF0F66-AE58-4F35-B196-51FAB4600959}" srcId="{3C8BB2D0-624E-4C08-A7DD-9710669D6EC6}" destId="{4C273F24-752F-4287-905D-FACEC538E2D9}" srcOrd="0" destOrd="0" parTransId="{F067E680-A438-4889-86A3-09F2A7D98236}" sibTransId="{327D9525-8C73-4A33-BBB4-CE1EC8174631}"/>
    <dgm:cxn modelId="{3547C887-72EE-46E8-A991-4693E7C6EE2F}" type="presOf" srcId="{140F8338-FA85-47B6-ADFA-B156CA6F5BD1}" destId="{B1BEE5B2-EBBB-4B45-9191-8661244ECD4B}" srcOrd="0" destOrd="0" presId="urn:microsoft.com/office/officeart/2005/8/layout/hList7"/>
    <dgm:cxn modelId="{5D6CA909-D29B-4E52-B89B-B07400DF8855}" type="presOf" srcId="{3C8BB2D0-624E-4C08-A7DD-9710669D6EC6}" destId="{04922AAD-2629-4D19-A5A9-142A7D1718DD}" srcOrd="0" destOrd="0" presId="urn:microsoft.com/office/officeart/2005/8/layout/hList7"/>
    <dgm:cxn modelId="{7040735A-9362-4F9C-802D-D87C948FD1A3}" type="presOf" srcId="{4C273F24-752F-4287-905D-FACEC538E2D9}" destId="{C7B69C96-C9A8-47E8-8B71-34B16EA8D1F1}" srcOrd="1" destOrd="0" presId="urn:microsoft.com/office/officeart/2005/8/layout/hList7"/>
    <dgm:cxn modelId="{513A23CE-2F52-41AC-97DB-A333D81CEB57}" type="presOf" srcId="{4C273F24-752F-4287-905D-FACEC538E2D9}" destId="{759D218B-FC96-4A04-8257-5880AF1BD235}" srcOrd="0" destOrd="0" presId="urn:microsoft.com/office/officeart/2005/8/layout/hList7"/>
    <dgm:cxn modelId="{6559A451-6D18-403C-8612-AD19E6B01F32}" srcId="{3C8BB2D0-624E-4C08-A7DD-9710669D6EC6}" destId="{CD12713A-7099-49CF-BB27-660ADE47C86A}" srcOrd="2" destOrd="0" parTransId="{11BDBC0E-4459-4B6C-8611-59F938711591}" sibTransId="{5C2472FA-E85A-4724-B24F-5E77C377BA24}"/>
    <dgm:cxn modelId="{035CF387-3761-426E-8BEC-1DDFD63DB446}" srcId="{3C8BB2D0-624E-4C08-A7DD-9710669D6EC6}" destId="{D3CDFB09-3C4E-4036-8C00-10306B41A2D3}" srcOrd="1" destOrd="0" parTransId="{1DD331D8-CAE2-4340-AB92-3E093DFCCE98}" sibTransId="{140F8338-FA85-47B6-ADFA-B156CA6F5BD1}"/>
    <dgm:cxn modelId="{A46B40C8-C67E-41BE-BBFE-201815904664}" type="presOf" srcId="{CD12713A-7099-49CF-BB27-660ADE47C86A}" destId="{C4690E8A-8258-43C0-A664-3093D71B9827}" srcOrd="0" destOrd="0" presId="urn:microsoft.com/office/officeart/2005/8/layout/hList7"/>
    <dgm:cxn modelId="{EA05616F-2A4A-45AB-AB2D-80B820FD48EE}" type="presOf" srcId="{D3CDFB09-3C4E-4036-8C00-10306B41A2D3}" destId="{D3A14E01-5525-4E68-8EB7-0614680D1930}" srcOrd="0" destOrd="0" presId="urn:microsoft.com/office/officeart/2005/8/layout/hList7"/>
    <dgm:cxn modelId="{B203F2F0-43E9-4EE1-9AC3-B3F94E8774E3}" type="presOf" srcId="{D3CDFB09-3C4E-4036-8C00-10306B41A2D3}" destId="{E2BA34EF-6781-4EA1-816F-88ABB0F77776}" srcOrd="1" destOrd="0" presId="urn:microsoft.com/office/officeart/2005/8/layout/hList7"/>
    <dgm:cxn modelId="{9F13E28C-6AFD-4604-87C9-884C1CB26D18}" type="presParOf" srcId="{04922AAD-2629-4D19-A5A9-142A7D1718DD}" destId="{5F86DF4C-EBA8-49BD-A90F-B2DF57EA90B4}" srcOrd="0" destOrd="0" presId="urn:microsoft.com/office/officeart/2005/8/layout/hList7"/>
    <dgm:cxn modelId="{0AA8C06F-24A4-401F-9B54-09DB0188537B}" type="presParOf" srcId="{04922AAD-2629-4D19-A5A9-142A7D1718DD}" destId="{B0835B9B-8A24-4B76-A84A-6F665A38E384}" srcOrd="1" destOrd="0" presId="urn:microsoft.com/office/officeart/2005/8/layout/hList7"/>
    <dgm:cxn modelId="{749DB19E-86FC-4944-827C-66CB0E30AE2D}" type="presParOf" srcId="{B0835B9B-8A24-4B76-A84A-6F665A38E384}" destId="{DED0DB45-F1F6-4206-810A-DB5E0C55D7E3}" srcOrd="0" destOrd="0" presId="urn:microsoft.com/office/officeart/2005/8/layout/hList7"/>
    <dgm:cxn modelId="{FD636A16-7A94-4569-9F1D-9C1561719D58}" type="presParOf" srcId="{DED0DB45-F1F6-4206-810A-DB5E0C55D7E3}" destId="{759D218B-FC96-4A04-8257-5880AF1BD235}" srcOrd="0" destOrd="0" presId="urn:microsoft.com/office/officeart/2005/8/layout/hList7"/>
    <dgm:cxn modelId="{58D8792B-BD4E-40DE-A881-F96AA88DC088}" type="presParOf" srcId="{DED0DB45-F1F6-4206-810A-DB5E0C55D7E3}" destId="{C7B69C96-C9A8-47E8-8B71-34B16EA8D1F1}" srcOrd="1" destOrd="0" presId="urn:microsoft.com/office/officeart/2005/8/layout/hList7"/>
    <dgm:cxn modelId="{EFE8A696-6560-43CB-8D9C-2671212B063A}" type="presParOf" srcId="{DED0DB45-F1F6-4206-810A-DB5E0C55D7E3}" destId="{CFBCF204-2FD3-4F0D-87F1-95181F269380}" srcOrd="2" destOrd="0" presId="urn:microsoft.com/office/officeart/2005/8/layout/hList7"/>
    <dgm:cxn modelId="{C317631F-C40E-4E96-8327-3590F81BAE55}" type="presParOf" srcId="{DED0DB45-F1F6-4206-810A-DB5E0C55D7E3}" destId="{91DBC078-48E3-4F23-95FB-FB3877F68B4F}" srcOrd="3" destOrd="0" presId="urn:microsoft.com/office/officeart/2005/8/layout/hList7"/>
    <dgm:cxn modelId="{05C294BE-9D67-477D-B191-1B1A8483BA5F}" type="presParOf" srcId="{B0835B9B-8A24-4B76-A84A-6F665A38E384}" destId="{080E6EE4-5198-4C0B-BAC0-542B90A282D9}" srcOrd="1" destOrd="0" presId="urn:microsoft.com/office/officeart/2005/8/layout/hList7"/>
    <dgm:cxn modelId="{2A7AAD88-1FAC-44BC-8FD1-4C5B592C73BA}" type="presParOf" srcId="{B0835B9B-8A24-4B76-A84A-6F665A38E384}" destId="{A2EBF249-71ED-4D2E-AF8F-42CDCC63A96F}" srcOrd="2" destOrd="0" presId="urn:microsoft.com/office/officeart/2005/8/layout/hList7"/>
    <dgm:cxn modelId="{1EC86D62-844A-459B-B343-10AB54B6A4B3}" type="presParOf" srcId="{A2EBF249-71ED-4D2E-AF8F-42CDCC63A96F}" destId="{D3A14E01-5525-4E68-8EB7-0614680D1930}" srcOrd="0" destOrd="0" presId="urn:microsoft.com/office/officeart/2005/8/layout/hList7"/>
    <dgm:cxn modelId="{5297C7F5-40AB-435E-A5E2-AFB6EE8F02B2}" type="presParOf" srcId="{A2EBF249-71ED-4D2E-AF8F-42CDCC63A96F}" destId="{E2BA34EF-6781-4EA1-816F-88ABB0F77776}" srcOrd="1" destOrd="0" presId="urn:microsoft.com/office/officeart/2005/8/layout/hList7"/>
    <dgm:cxn modelId="{C0655394-86A2-4B8A-B556-BBB7868C2BA2}" type="presParOf" srcId="{A2EBF249-71ED-4D2E-AF8F-42CDCC63A96F}" destId="{EA55384F-7B5E-4569-A3F1-AC25C98E227C}" srcOrd="2" destOrd="0" presId="urn:microsoft.com/office/officeart/2005/8/layout/hList7"/>
    <dgm:cxn modelId="{32279F14-5339-47E6-8CDF-C3393B930C54}" type="presParOf" srcId="{A2EBF249-71ED-4D2E-AF8F-42CDCC63A96F}" destId="{F475C2C4-FEBF-498F-BD07-2051246FDAA6}" srcOrd="3" destOrd="0" presId="urn:microsoft.com/office/officeart/2005/8/layout/hList7"/>
    <dgm:cxn modelId="{3E7E9BDC-6F43-49FE-9477-E018B50073F9}" type="presParOf" srcId="{B0835B9B-8A24-4B76-A84A-6F665A38E384}" destId="{B1BEE5B2-EBBB-4B45-9191-8661244ECD4B}" srcOrd="3" destOrd="0" presId="urn:microsoft.com/office/officeart/2005/8/layout/hList7"/>
    <dgm:cxn modelId="{FFA3CEB9-266D-4FD3-808E-D40B369C8E93}" type="presParOf" srcId="{B0835B9B-8A24-4B76-A84A-6F665A38E384}" destId="{B3484737-FE95-4FAD-BCA1-F2DAC791B2EE}" srcOrd="4" destOrd="0" presId="urn:microsoft.com/office/officeart/2005/8/layout/hList7"/>
    <dgm:cxn modelId="{598F397E-7D6C-478D-A240-A2B2FE34307D}" type="presParOf" srcId="{B3484737-FE95-4FAD-BCA1-F2DAC791B2EE}" destId="{C4690E8A-8258-43C0-A664-3093D71B9827}" srcOrd="0" destOrd="0" presId="urn:microsoft.com/office/officeart/2005/8/layout/hList7"/>
    <dgm:cxn modelId="{4CF2B902-D878-4636-A8B2-EAD06D102CF4}" type="presParOf" srcId="{B3484737-FE95-4FAD-BCA1-F2DAC791B2EE}" destId="{DA371268-4420-4A37-8B44-F34D626B1B57}" srcOrd="1" destOrd="0" presId="urn:microsoft.com/office/officeart/2005/8/layout/hList7"/>
    <dgm:cxn modelId="{0581CF0C-E5EB-4651-A9BF-C1FADA4BDB9D}" type="presParOf" srcId="{B3484737-FE95-4FAD-BCA1-F2DAC791B2EE}" destId="{D1B18042-3E98-4440-9DBF-626C15DC6899}" srcOrd="2" destOrd="0" presId="urn:microsoft.com/office/officeart/2005/8/layout/hList7"/>
    <dgm:cxn modelId="{497DA111-C066-4D94-8D22-540313F125B6}" type="presParOf" srcId="{B3484737-FE95-4FAD-BCA1-F2DAC791B2EE}" destId="{C2183F01-109E-409F-9AE7-C18C8B310EE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9CC755-4402-491B-A602-21F91319ED20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3214291-3BC4-4191-A073-D349DE0148E3}">
      <dgm:prSet phldrT="[文本]" custT="1"/>
      <dgm:spPr/>
      <dgm:t>
        <a:bodyPr/>
        <a:lstStyle/>
        <a:p>
          <a:r>
            <a:rPr lang="zh-CN" altLang="en-US" sz="1600" b="0" dirty="0">
              <a:latin typeface="+mn-ea"/>
              <a:ea typeface="+mn-ea"/>
            </a:rPr>
            <a:t>努力承担土地使用权出让精细化管理中的评估服务</a:t>
          </a:r>
          <a:endParaRPr lang="zh-CN" altLang="en-US" sz="1600" dirty="0">
            <a:latin typeface="+mn-ea"/>
            <a:ea typeface="+mn-ea"/>
          </a:endParaRPr>
        </a:p>
      </dgm:t>
    </dgm:pt>
    <dgm:pt modelId="{4A6A0634-1CAC-4116-AF0C-5925ECDF904F}" type="parTrans" cxnId="{5CAEE9B6-EE04-4496-98EC-6C13542464B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B660D90F-D622-4D8F-9382-145D46D2BDD4}" type="sibTrans" cxnId="{5CAEE9B6-EE04-4496-98EC-6C13542464B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68A77BE-989A-410F-8EA3-4CED57341735}">
      <dgm:prSet phldrT="[文本]" custT="1"/>
      <dgm:spPr/>
      <dgm:t>
        <a:bodyPr/>
        <a:lstStyle/>
        <a:p>
          <a:r>
            <a:rPr lang="zh-CN" altLang="en-US" sz="1200" dirty="0">
              <a:latin typeface="+mn-ea"/>
              <a:ea typeface="+mn-ea"/>
            </a:rPr>
            <a:t>土地出让评估要求精细化，需体现用途细分、运营管理、弹性出让年期的差异；土地利用绩效评估、环境影响和污染修复费用评估、建筑能效测评等多项评估和测评</a:t>
          </a:r>
        </a:p>
      </dgm:t>
    </dgm:pt>
    <dgm:pt modelId="{4FDFED05-E413-4FD8-9152-905C5D47D9E9}" type="parTrans" cxnId="{EE7F79FF-12F9-49E5-B149-C35D66BB42F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E682C5F1-7FE0-4B56-B51F-C53F546A3D96}" type="sibTrans" cxnId="{EE7F79FF-12F9-49E5-B149-C35D66BB42F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C6E885B-281F-4247-929D-701E034E7D21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tx1"/>
              </a:solidFill>
              <a:latin typeface="+mn-ea"/>
              <a:ea typeface="+mn-ea"/>
            </a:rPr>
            <a:t>积极准备为房地产相关税收征缴提供全面服务</a:t>
          </a:r>
          <a:endParaRPr lang="zh-CN" altLang="en-US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9351C14A-F3EC-4E43-9984-795BA467B438}" type="parTrans" cxnId="{63927AA3-CA39-4800-BD95-0DC231901C4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CCEBEEBA-9E7C-4E67-9AC6-BCB0ABF35027}" type="sibTrans" cxnId="{63927AA3-CA39-4800-BD95-0DC231901C4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A9D5DC34-1388-491F-96A9-55B4B3C7F8D7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tx1"/>
              </a:solidFill>
              <a:latin typeface="+mn-ea"/>
              <a:ea typeface="+mn-ea"/>
            </a:rPr>
            <a:t>为保障性住房的价格和佣金体系建立提供服务</a:t>
          </a:r>
          <a:endParaRPr lang="zh-CN" altLang="en-US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55769A68-4B1F-4A32-9D90-1678DA561E51}" type="parTrans" cxnId="{CB4A0D6E-675C-496E-BBFD-DDACA5AA464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3848FD04-9EF9-455B-A432-E18869FE2CFB}" type="sibTrans" cxnId="{CB4A0D6E-675C-496E-BBFD-DDACA5AA464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E5DF3C6E-73D5-4DFE-A8E7-6F34E895D7DF}" type="pres">
      <dgm:prSet presAssocID="{A49CC755-4402-491B-A602-21F91319ED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4361B4-CCEF-4D6D-A31F-696A7E5F542D}" type="pres">
      <dgm:prSet presAssocID="{D3214291-3BC4-4191-A073-D349DE0148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FDED8-0C3F-40A9-A0C8-9E2A75FD47A9}" type="pres">
      <dgm:prSet presAssocID="{D3214291-3BC4-4191-A073-D349DE0148E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0EF8B2-2BF5-4603-82EF-3931FC9AB3FE}" type="pres">
      <dgm:prSet presAssocID="{FC6E885B-281F-4247-929D-701E034E7D21}" presName="parentText" presStyleLbl="node1" presStyleIdx="1" presStyleCnt="3" custLinFactY="-17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395D22-2AFD-4888-8A47-7703FA0C678B}" type="pres">
      <dgm:prSet presAssocID="{CCEBEEBA-9E7C-4E67-9AC6-BCB0ABF35027}" presName="spacer" presStyleCnt="0"/>
      <dgm:spPr/>
    </dgm:pt>
    <dgm:pt modelId="{5E212795-B01C-43D6-B545-8EF42AF55C3C}" type="pres">
      <dgm:prSet presAssocID="{A9D5DC34-1388-491F-96A9-55B4B3C7F8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514DE68-E803-4C44-9E24-C15F55DA7E68}" type="presOf" srcId="{FC6E885B-281F-4247-929D-701E034E7D21}" destId="{E00EF8B2-2BF5-4603-82EF-3931FC9AB3FE}" srcOrd="0" destOrd="0" presId="urn:microsoft.com/office/officeart/2005/8/layout/vList2"/>
    <dgm:cxn modelId="{3C61A770-7BE3-46D7-9207-AE434B4BBFD6}" type="presOf" srcId="{D3214291-3BC4-4191-A073-D349DE0148E3}" destId="{324361B4-CCEF-4D6D-A31F-696A7E5F542D}" srcOrd="0" destOrd="0" presId="urn:microsoft.com/office/officeart/2005/8/layout/vList2"/>
    <dgm:cxn modelId="{F28554EB-2B1E-49BA-BE0E-6D10458BD2A6}" type="presOf" srcId="{F68A77BE-989A-410F-8EA3-4CED57341735}" destId="{420FDED8-0C3F-40A9-A0C8-9E2A75FD47A9}" srcOrd="0" destOrd="0" presId="urn:microsoft.com/office/officeart/2005/8/layout/vList2"/>
    <dgm:cxn modelId="{CB4A0D6E-675C-496E-BBFD-DDACA5AA464B}" srcId="{A49CC755-4402-491B-A602-21F91319ED20}" destId="{A9D5DC34-1388-491F-96A9-55B4B3C7F8D7}" srcOrd="2" destOrd="0" parTransId="{55769A68-4B1F-4A32-9D90-1678DA561E51}" sibTransId="{3848FD04-9EF9-455B-A432-E18869FE2CFB}"/>
    <dgm:cxn modelId="{5CAEE9B6-EE04-4496-98EC-6C13542464BD}" srcId="{A49CC755-4402-491B-A602-21F91319ED20}" destId="{D3214291-3BC4-4191-A073-D349DE0148E3}" srcOrd="0" destOrd="0" parTransId="{4A6A0634-1CAC-4116-AF0C-5925ECDF904F}" sibTransId="{B660D90F-D622-4D8F-9382-145D46D2BDD4}"/>
    <dgm:cxn modelId="{EE7F79FF-12F9-49E5-B149-C35D66BB42FD}" srcId="{D3214291-3BC4-4191-A073-D349DE0148E3}" destId="{F68A77BE-989A-410F-8EA3-4CED57341735}" srcOrd="0" destOrd="0" parTransId="{4FDFED05-E413-4FD8-9152-905C5D47D9E9}" sibTransId="{E682C5F1-7FE0-4B56-B51F-C53F546A3D96}"/>
    <dgm:cxn modelId="{1D88579C-B6E8-43E5-B63E-A6143C629D64}" type="presOf" srcId="{A49CC755-4402-491B-A602-21F91319ED20}" destId="{E5DF3C6E-73D5-4DFE-A8E7-6F34E895D7DF}" srcOrd="0" destOrd="0" presId="urn:microsoft.com/office/officeart/2005/8/layout/vList2"/>
    <dgm:cxn modelId="{63927AA3-CA39-4800-BD95-0DC231901C47}" srcId="{A49CC755-4402-491B-A602-21F91319ED20}" destId="{FC6E885B-281F-4247-929D-701E034E7D21}" srcOrd="1" destOrd="0" parTransId="{9351C14A-F3EC-4E43-9984-795BA467B438}" sibTransId="{CCEBEEBA-9E7C-4E67-9AC6-BCB0ABF35027}"/>
    <dgm:cxn modelId="{253FDE61-2BBB-4ADB-B8A1-987D802C5B9E}" type="presOf" srcId="{A9D5DC34-1388-491F-96A9-55B4B3C7F8D7}" destId="{5E212795-B01C-43D6-B545-8EF42AF55C3C}" srcOrd="0" destOrd="0" presId="urn:microsoft.com/office/officeart/2005/8/layout/vList2"/>
    <dgm:cxn modelId="{310E6FE9-C556-4E54-9627-5D444931C281}" type="presParOf" srcId="{E5DF3C6E-73D5-4DFE-A8E7-6F34E895D7DF}" destId="{324361B4-CCEF-4D6D-A31F-696A7E5F542D}" srcOrd="0" destOrd="0" presId="urn:microsoft.com/office/officeart/2005/8/layout/vList2"/>
    <dgm:cxn modelId="{37D5EB74-8FAC-4CFB-A2E6-C97DC4378743}" type="presParOf" srcId="{E5DF3C6E-73D5-4DFE-A8E7-6F34E895D7DF}" destId="{420FDED8-0C3F-40A9-A0C8-9E2A75FD47A9}" srcOrd="1" destOrd="0" presId="urn:microsoft.com/office/officeart/2005/8/layout/vList2"/>
    <dgm:cxn modelId="{90A6730A-4A4B-4543-9277-0C815E249EB7}" type="presParOf" srcId="{E5DF3C6E-73D5-4DFE-A8E7-6F34E895D7DF}" destId="{E00EF8B2-2BF5-4603-82EF-3931FC9AB3FE}" srcOrd="2" destOrd="0" presId="urn:microsoft.com/office/officeart/2005/8/layout/vList2"/>
    <dgm:cxn modelId="{C9209908-C085-4BE6-9D6A-7E9EE2F19FF1}" type="presParOf" srcId="{E5DF3C6E-73D5-4DFE-A8E7-6F34E895D7DF}" destId="{87395D22-2AFD-4888-8A47-7703FA0C678B}" srcOrd="3" destOrd="0" presId="urn:microsoft.com/office/officeart/2005/8/layout/vList2"/>
    <dgm:cxn modelId="{BCF38629-D7F8-4496-A2D7-12D60404D7C2}" type="presParOf" srcId="{E5DF3C6E-73D5-4DFE-A8E7-6F34E895D7DF}" destId="{5E212795-B01C-43D6-B545-8EF42AF55C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9CC755-4402-491B-A602-21F91319ED20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3214291-3BC4-4191-A073-D349DE0148E3}">
      <dgm:prSet phldrT="[文本]" custT="1"/>
      <dgm:spPr/>
      <dgm:t>
        <a:bodyPr/>
        <a:lstStyle/>
        <a:p>
          <a:r>
            <a:rPr lang="zh-CN" altLang="en-US" sz="1600" b="0" dirty="0">
              <a:latin typeface="+mn-ea"/>
              <a:ea typeface="+mn-ea"/>
            </a:rPr>
            <a:t>努力承担土地使用权出让精细化管理中的评估服务</a:t>
          </a:r>
          <a:endParaRPr lang="zh-CN" altLang="en-US" sz="1600" dirty="0">
            <a:latin typeface="+mn-ea"/>
            <a:ea typeface="+mn-ea"/>
          </a:endParaRPr>
        </a:p>
      </dgm:t>
    </dgm:pt>
    <dgm:pt modelId="{4A6A0634-1CAC-4116-AF0C-5925ECDF904F}" type="parTrans" cxnId="{5CAEE9B6-EE04-4496-98EC-6C13542464B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B660D90F-D622-4D8F-9382-145D46D2BDD4}" type="sibTrans" cxnId="{5CAEE9B6-EE04-4496-98EC-6C13542464B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68A77BE-989A-410F-8EA3-4CED57341735}">
      <dgm:prSet phldrT="[文本]" custT="1"/>
      <dgm:spPr/>
      <dgm:t>
        <a:bodyPr/>
        <a:lstStyle/>
        <a:p>
          <a:r>
            <a:rPr lang="zh-CN" altLang="en-US" sz="1200" dirty="0">
              <a:latin typeface="+mn-ea"/>
              <a:ea typeface="+mn-ea"/>
            </a:rPr>
            <a:t>土地出让评估要求精细化，需体现用途细分、运营管理、弹性出让年期的差异；土地利用绩效评估、环境影响和污染修复费用评估、建筑能效测评等多项评估和测评</a:t>
          </a:r>
        </a:p>
      </dgm:t>
    </dgm:pt>
    <dgm:pt modelId="{4FDFED05-E413-4FD8-9152-905C5D47D9E9}" type="parTrans" cxnId="{EE7F79FF-12F9-49E5-B149-C35D66BB42F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E682C5F1-7FE0-4B56-B51F-C53F546A3D96}" type="sibTrans" cxnId="{EE7F79FF-12F9-49E5-B149-C35D66BB42F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C6E885B-281F-4247-929D-701E034E7D21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tx1"/>
              </a:solidFill>
              <a:latin typeface="+mn-ea"/>
              <a:ea typeface="+mn-ea"/>
            </a:rPr>
            <a:t>积极准备为房地产相关税收征缴提供全面服务</a:t>
          </a:r>
          <a:endParaRPr lang="zh-CN" altLang="en-US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9351C14A-F3EC-4E43-9984-795BA467B438}" type="parTrans" cxnId="{63927AA3-CA39-4800-BD95-0DC231901C4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CCEBEEBA-9E7C-4E67-9AC6-BCB0ABF35027}" type="sibTrans" cxnId="{63927AA3-CA39-4800-BD95-0DC231901C4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A9D5DC34-1388-491F-96A9-55B4B3C7F8D7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tx1"/>
              </a:solidFill>
              <a:latin typeface="+mn-ea"/>
              <a:ea typeface="+mn-ea"/>
            </a:rPr>
            <a:t>为保障性住房的价格和佣金体系建立提供服务</a:t>
          </a:r>
          <a:endParaRPr lang="zh-CN" altLang="en-US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55769A68-4B1F-4A32-9D90-1678DA561E51}" type="parTrans" cxnId="{CB4A0D6E-675C-496E-BBFD-DDACA5AA464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3848FD04-9EF9-455B-A432-E18869FE2CFB}" type="sibTrans" cxnId="{CB4A0D6E-675C-496E-BBFD-DDACA5AA464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E5DF3C6E-73D5-4DFE-A8E7-6F34E895D7DF}" type="pres">
      <dgm:prSet presAssocID="{A49CC755-4402-491B-A602-21F91319ED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4361B4-CCEF-4D6D-A31F-696A7E5F542D}" type="pres">
      <dgm:prSet presAssocID="{D3214291-3BC4-4191-A073-D349DE0148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FDED8-0C3F-40A9-A0C8-9E2A75FD47A9}" type="pres">
      <dgm:prSet presAssocID="{D3214291-3BC4-4191-A073-D349DE0148E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0EF8B2-2BF5-4603-82EF-3931FC9AB3FE}" type="pres">
      <dgm:prSet presAssocID="{FC6E885B-281F-4247-929D-701E034E7D21}" presName="parentText" presStyleLbl="node1" presStyleIdx="1" presStyleCnt="3" custLinFactY="-17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395D22-2AFD-4888-8A47-7703FA0C678B}" type="pres">
      <dgm:prSet presAssocID="{CCEBEEBA-9E7C-4E67-9AC6-BCB0ABF35027}" presName="spacer" presStyleCnt="0"/>
      <dgm:spPr/>
    </dgm:pt>
    <dgm:pt modelId="{5E212795-B01C-43D6-B545-8EF42AF55C3C}" type="pres">
      <dgm:prSet presAssocID="{A9D5DC34-1388-491F-96A9-55B4B3C7F8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514DE68-E803-4C44-9E24-C15F55DA7E68}" type="presOf" srcId="{FC6E885B-281F-4247-929D-701E034E7D21}" destId="{E00EF8B2-2BF5-4603-82EF-3931FC9AB3FE}" srcOrd="0" destOrd="0" presId="urn:microsoft.com/office/officeart/2005/8/layout/vList2"/>
    <dgm:cxn modelId="{3C61A770-7BE3-46D7-9207-AE434B4BBFD6}" type="presOf" srcId="{D3214291-3BC4-4191-A073-D349DE0148E3}" destId="{324361B4-CCEF-4D6D-A31F-696A7E5F542D}" srcOrd="0" destOrd="0" presId="urn:microsoft.com/office/officeart/2005/8/layout/vList2"/>
    <dgm:cxn modelId="{F28554EB-2B1E-49BA-BE0E-6D10458BD2A6}" type="presOf" srcId="{F68A77BE-989A-410F-8EA3-4CED57341735}" destId="{420FDED8-0C3F-40A9-A0C8-9E2A75FD47A9}" srcOrd="0" destOrd="0" presId="urn:microsoft.com/office/officeart/2005/8/layout/vList2"/>
    <dgm:cxn modelId="{CB4A0D6E-675C-496E-BBFD-DDACA5AA464B}" srcId="{A49CC755-4402-491B-A602-21F91319ED20}" destId="{A9D5DC34-1388-491F-96A9-55B4B3C7F8D7}" srcOrd="2" destOrd="0" parTransId="{55769A68-4B1F-4A32-9D90-1678DA561E51}" sibTransId="{3848FD04-9EF9-455B-A432-E18869FE2CFB}"/>
    <dgm:cxn modelId="{5CAEE9B6-EE04-4496-98EC-6C13542464BD}" srcId="{A49CC755-4402-491B-A602-21F91319ED20}" destId="{D3214291-3BC4-4191-A073-D349DE0148E3}" srcOrd="0" destOrd="0" parTransId="{4A6A0634-1CAC-4116-AF0C-5925ECDF904F}" sibTransId="{B660D90F-D622-4D8F-9382-145D46D2BDD4}"/>
    <dgm:cxn modelId="{EE7F79FF-12F9-49E5-B149-C35D66BB42FD}" srcId="{D3214291-3BC4-4191-A073-D349DE0148E3}" destId="{F68A77BE-989A-410F-8EA3-4CED57341735}" srcOrd="0" destOrd="0" parTransId="{4FDFED05-E413-4FD8-9152-905C5D47D9E9}" sibTransId="{E682C5F1-7FE0-4B56-B51F-C53F546A3D96}"/>
    <dgm:cxn modelId="{1D88579C-B6E8-43E5-B63E-A6143C629D64}" type="presOf" srcId="{A49CC755-4402-491B-A602-21F91319ED20}" destId="{E5DF3C6E-73D5-4DFE-A8E7-6F34E895D7DF}" srcOrd="0" destOrd="0" presId="urn:microsoft.com/office/officeart/2005/8/layout/vList2"/>
    <dgm:cxn modelId="{63927AA3-CA39-4800-BD95-0DC231901C47}" srcId="{A49CC755-4402-491B-A602-21F91319ED20}" destId="{FC6E885B-281F-4247-929D-701E034E7D21}" srcOrd="1" destOrd="0" parTransId="{9351C14A-F3EC-4E43-9984-795BA467B438}" sibTransId="{CCEBEEBA-9E7C-4E67-9AC6-BCB0ABF35027}"/>
    <dgm:cxn modelId="{253FDE61-2BBB-4ADB-B8A1-987D802C5B9E}" type="presOf" srcId="{A9D5DC34-1388-491F-96A9-55B4B3C7F8D7}" destId="{5E212795-B01C-43D6-B545-8EF42AF55C3C}" srcOrd="0" destOrd="0" presId="urn:microsoft.com/office/officeart/2005/8/layout/vList2"/>
    <dgm:cxn modelId="{310E6FE9-C556-4E54-9627-5D444931C281}" type="presParOf" srcId="{E5DF3C6E-73D5-4DFE-A8E7-6F34E895D7DF}" destId="{324361B4-CCEF-4D6D-A31F-696A7E5F542D}" srcOrd="0" destOrd="0" presId="urn:microsoft.com/office/officeart/2005/8/layout/vList2"/>
    <dgm:cxn modelId="{37D5EB74-8FAC-4CFB-A2E6-C97DC4378743}" type="presParOf" srcId="{E5DF3C6E-73D5-4DFE-A8E7-6F34E895D7DF}" destId="{420FDED8-0C3F-40A9-A0C8-9E2A75FD47A9}" srcOrd="1" destOrd="0" presId="urn:microsoft.com/office/officeart/2005/8/layout/vList2"/>
    <dgm:cxn modelId="{90A6730A-4A4B-4543-9277-0C815E249EB7}" type="presParOf" srcId="{E5DF3C6E-73D5-4DFE-A8E7-6F34E895D7DF}" destId="{E00EF8B2-2BF5-4603-82EF-3931FC9AB3FE}" srcOrd="2" destOrd="0" presId="urn:microsoft.com/office/officeart/2005/8/layout/vList2"/>
    <dgm:cxn modelId="{C9209908-C085-4BE6-9D6A-7E9EE2F19FF1}" type="presParOf" srcId="{E5DF3C6E-73D5-4DFE-A8E7-6F34E895D7DF}" destId="{87395D22-2AFD-4888-8A47-7703FA0C678B}" srcOrd="3" destOrd="0" presId="urn:microsoft.com/office/officeart/2005/8/layout/vList2"/>
    <dgm:cxn modelId="{BCF38629-D7F8-4496-A2D7-12D60404D7C2}" type="presParOf" srcId="{E5DF3C6E-73D5-4DFE-A8E7-6F34E895D7DF}" destId="{5E212795-B01C-43D6-B545-8EF42AF55C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9CC755-4402-491B-A602-21F91319ED20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3214291-3BC4-4191-A073-D349DE0148E3}">
      <dgm:prSet phldrT="[文本]" custT="1"/>
      <dgm:spPr/>
      <dgm:t>
        <a:bodyPr/>
        <a:lstStyle/>
        <a:p>
          <a:r>
            <a:rPr lang="zh-CN" altLang="en-US" sz="1600" b="0" dirty="0">
              <a:latin typeface="+mn-ea"/>
              <a:ea typeface="+mn-ea"/>
            </a:rPr>
            <a:t>努力承担土地使用权出让精细化管理中的评估服务</a:t>
          </a:r>
          <a:endParaRPr lang="zh-CN" altLang="en-US" sz="1600" dirty="0">
            <a:latin typeface="+mn-ea"/>
            <a:ea typeface="+mn-ea"/>
          </a:endParaRPr>
        </a:p>
      </dgm:t>
    </dgm:pt>
    <dgm:pt modelId="{4A6A0634-1CAC-4116-AF0C-5925ECDF904F}" type="parTrans" cxnId="{5CAEE9B6-EE04-4496-98EC-6C13542464B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B660D90F-D622-4D8F-9382-145D46D2BDD4}" type="sibTrans" cxnId="{5CAEE9B6-EE04-4496-98EC-6C13542464B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68A77BE-989A-410F-8EA3-4CED57341735}">
      <dgm:prSet phldrT="[文本]" custT="1"/>
      <dgm:spPr/>
      <dgm:t>
        <a:bodyPr/>
        <a:lstStyle/>
        <a:p>
          <a:r>
            <a:rPr lang="zh-CN" altLang="en-US" sz="1200" dirty="0">
              <a:latin typeface="+mn-ea"/>
              <a:ea typeface="+mn-ea"/>
            </a:rPr>
            <a:t>土地出让评估要求精细化，需体现用途细分、运营管理、弹性出让年期的差异；土地利用绩效评估、环境影响和污染修复费用评估、建筑能效测评等多项评估和测评</a:t>
          </a:r>
        </a:p>
      </dgm:t>
    </dgm:pt>
    <dgm:pt modelId="{4FDFED05-E413-4FD8-9152-905C5D47D9E9}" type="parTrans" cxnId="{EE7F79FF-12F9-49E5-B149-C35D66BB42F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E682C5F1-7FE0-4B56-B51F-C53F546A3D96}" type="sibTrans" cxnId="{EE7F79FF-12F9-49E5-B149-C35D66BB42FD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FC6E885B-281F-4247-929D-701E034E7D21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tx1"/>
              </a:solidFill>
              <a:latin typeface="+mn-ea"/>
              <a:ea typeface="+mn-ea"/>
            </a:rPr>
            <a:t>积极准备为房地产相关税收征缴提供全面服务</a:t>
          </a:r>
          <a:endParaRPr lang="zh-CN" altLang="en-US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9351C14A-F3EC-4E43-9984-795BA467B438}" type="parTrans" cxnId="{63927AA3-CA39-4800-BD95-0DC231901C4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CCEBEEBA-9E7C-4E67-9AC6-BCB0ABF35027}" type="sibTrans" cxnId="{63927AA3-CA39-4800-BD95-0DC231901C47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A9D5DC34-1388-491F-96A9-55B4B3C7F8D7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tx1"/>
              </a:solidFill>
              <a:latin typeface="+mn-ea"/>
              <a:ea typeface="+mn-ea"/>
            </a:rPr>
            <a:t>为保障性住房的价格和租金体系建立提供服务</a:t>
          </a:r>
          <a:endParaRPr lang="zh-CN" altLang="en-US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55769A68-4B1F-4A32-9D90-1678DA561E51}" type="parTrans" cxnId="{CB4A0D6E-675C-496E-BBFD-DDACA5AA464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3848FD04-9EF9-455B-A432-E18869FE2CFB}" type="sibTrans" cxnId="{CB4A0D6E-675C-496E-BBFD-DDACA5AA464B}">
      <dgm:prSet/>
      <dgm:spPr/>
      <dgm:t>
        <a:bodyPr/>
        <a:lstStyle/>
        <a:p>
          <a:endParaRPr lang="zh-CN" altLang="en-US" sz="1600">
            <a:latin typeface="+mn-ea"/>
            <a:ea typeface="+mn-ea"/>
          </a:endParaRPr>
        </a:p>
      </dgm:t>
    </dgm:pt>
    <dgm:pt modelId="{E5DF3C6E-73D5-4DFE-A8E7-6F34E895D7DF}" type="pres">
      <dgm:prSet presAssocID="{A49CC755-4402-491B-A602-21F91319ED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4361B4-CCEF-4D6D-A31F-696A7E5F542D}" type="pres">
      <dgm:prSet presAssocID="{D3214291-3BC4-4191-A073-D349DE0148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FDED8-0C3F-40A9-A0C8-9E2A75FD47A9}" type="pres">
      <dgm:prSet presAssocID="{D3214291-3BC4-4191-A073-D349DE0148E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0EF8B2-2BF5-4603-82EF-3931FC9AB3FE}" type="pres">
      <dgm:prSet presAssocID="{FC6E885B-281F-4247-929D-701E034E7D21}" presName="parentText" presStyleLbl="node1" presStyleIdx="1" presStyleCnt="3" custLinFactY="-17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395D22-2AFD-4888-8A47-7703FA0C678B}" type="pres">
      <dgm:prSet presAssocID="{CCEBEEBA-9E7C-4E67-9AC6-BCB0ABF35027}" presName="spacer" presStyleCnt="0"/>
      <dgm:spPr/>
    </dgm:pt>
    <dgm:pt modelId="{5E212795-B01C-43D6-B545-8EF42AF55C3C}" type="pres">
      <dgm:prSet presAssocID="{A9D5DC34-1388-491F-96A9-55B4B3C7F8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514DE68-E803-4C44-9E24-C15F55DA7E68}" type="presOf" srcId="{FC6E885B-281F-4247-929D-701E034E7D21}" destId="{E00EF8B2-2BF5-4603-82EF-3931FC9AB3FE}" srcOrd="0" destOrd="0" presId="urn:microsoft.com/office/officeart/2005/8/layout/vList2"/>
    <dgm:cxn modelId="{3C61A770-7BE3-46D7-9207-AE434B4BBFD6}" type="presOf" srcId="{D3214291-3BC4-4191-A073-D349DE0148E3}" destId="{324361B4-CCEF-4D6D-A31F-696A7E5F542D}" srcOrd="0" destOrd="0" presId="urn:microsoft.com/office/officeart/2005/8/layout/vList2"/>
    <dgm:cxn modelId="{F28554EB-2B1E-49BA-BE0E-6D10458BD2A6}" type="presOf" srcId="{F68A77BE-989A-410F-8EA3-4CED57341735}" destId="{420FDED8-0C3F-40A9-A0C8-9E2A75FD47A9}" srcOrd="0" destOrd="0" presId="urn:microsoft.com/office/officeart/2005/8/layout/vList2"/>
    <dgm:cxn modelId="{CB4A0D6E-675C-496E-BBFD-DDACA5AA464B}" srcId="{A49CC755-4402-491B-A602-21F91319ED20}" destId="{A9D5DC34-1388-491F-96A9-55B4B3C7F8D7}" srcOrd="2" destOrd="0" parTransId="{55769A68-4B1F-4A32-9D90-1678DA561E51}" sibTransId="{3848FD04-9EF9-455B-A432-E18869FE2CFB}"/>
    <dgm:cxn modelId="{5CAEE9B6-EE04-4496-98EC-6C13542464BD}" srcId="{A49CC755-4402-491B-A602-21F91319ED20}" destId="{D3214291-3BC4-4191-A073-D349DE0148E3}" srcOrd="0" destOrd="0" parTransId="{4A6A0634-1CAC-4116-AF0C-5925ECDF904F}" sibTransId="{B660D90F-D622-4D8F-9382-145D46D2BDD4}"/>
    <dgm:cxn modelId="{EE7F79FF-12F9-49E5-B149-C35D66BB42FD}" srcId="{D3214291-3BC4-4191-A073-D349DE0148E3}" destId="{F68A77BE-989A-410F-8EA3-4CED57341735}" srcOrd="0" destOrd="0" parTransId="{4FDFED05-E413-4FD8-9152-905C5D47D9E9}" sibTransId="{E682C5F1-7FE0-4B56-B51F-C53F546A3D96}"/>
    <dgm:cxn modelId="{1D88579C-B6E8-43E5-B63E-A6143C629D64}" type="presOf" srcId="{A49CC755-4402-491B-A602-21F91319ED20}" destId="{E5DF3C6E-73D5-4DFE-A8E7-6F34E895D7DF}" srcOrd="0" destOrd="0" presId="urn:microsoft.com/office/officeart/2005/8/layout/vList2"/>
    <dgm:cxn modelId="{63927AA3-CA39-4800-BD95-0DC231901C47}" srcId="{A49CC755-4402-491B-A602-21F91319ED20}" destId="{FC6E885B-281F-4247-929D-701E034E7D21}" srcOrd="1" destOrd="0" parTransId="{9351C14A-F3EC-4E43-9984-795BA467B438}" sibTransId="{CCEBEEBA-9E7C-4E67-9AC6-BCB0ABF35027}"/>
    <dgm:cxn modelId="{253FDE61-2BBB-4ADB-B8A1-987D802C5B9E}" type="presOf" srcId="{A9D5DC34-1388-491F-96A9-55B4B3C7F8D7}" destId="{5E212795-B01C-43D6-B545-8EF42AF55C3C}" srcOrd="0" destOrd="0" presId="urn:microsoft.com/office/officeart/2005/8/layout/vList2"/>
    <dgm:cxn modelId="{310E6FE9-C556-4E54-9627-5D444931C281}" type="presParOf" srcId="{E5DF3C6E-73D5-4DFE-A8E7-6F34E895D7DF}" destId="{324361B4-CCEF-4D6D-A31F-696A7E5F542D}" srcOrd="0" destOrd="0" presId="urn:microsoft.com/office/officeart/2005/8/layout/vList2"/>
    <dgm:cxn modelId="{37D5EB74-8FAC-4CFB-A2E6-C97DC4378743}" type="presParOf" srcId="{E5DF3C6E-73D5-4DFE-A8E7-6F34E895D7DF}" destId="{420FDED8-0C3F-40A9-A0C8-9E2A75FD47A9}" srcOrd="1" destOrd="0" presId="urn:microsoft.com/office/officeart/2005/8/layout/vList2"/>
    <dgm:cxn modelId="{90A6730A-4A4B-4543-9277-0C815E249EB7}" type="presParOf" srcId="{E5DF3C6E-73D5-4DFE-A8E7-6F34E895D7DF}" destId="{E00EF8B2-2BF5-4603-82EF-3931FC9AB3FE}" srcOrd="2" destOrd="0" presId="urn:microsoft.com/office/officeart/2005/8/layout/vList2"/>
    <dgm:cxn modelId="{C9209908-C085-4BE6-9D6A-7E9EE2F19FF1}" type="presParOf" srcId="{E5DF3C6E-73D5-4DFE-A8E7-6F34E895D7DF}" destId="{87395D22-2AFD-4888-8A47-7703FA0C678B}" srcOrd="3" destOrd="0" presId="urn:microsoft.com/office/officeart/2005/8/layout/vList2"/>
    <dgm:cxn modelId="{BCF38629-D7F8-4496-A2D7-12D60404D7C2}" type="presParOf" srcId="{E5DF3C6E-73D5-4DFE-A8E7-6F34E895D7DF}" destId="{5E212795-B01C-43D6-B545-8EF42AF55C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1005FC-CBE2-47D8-9296-73BE32DBA35F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77C9065-9B78-44EB-8773-F2601998C2C4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转变观念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倡导专业服务</a:t>
          </a:r>
        </a:p>
      </dgm:t>
    </dgm:pt>
    <dgm:pt modelId="{FEF821C8-05DA-4FB7-9DFD-C92AA21BF939}" type="parTrans" cxnId="{086E708E-10A0-4618-8AF1-0A99954E2E46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18D987A-D272-463C-B264-A8C3229C979D}" type="sibTrans" cxnId="{086E708E-10A0-4618-8AF1-0A99954E2E46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8D03534E-6CDB-471E-B161-2EC905B20ADC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创新，解决客户问题（痛点、体验等），估价服务像产品一样，也要不断升级换代。</a:t>
          </a:r>
          <a:endParaRPr lang="zh-CN" altLang="en-US" sz="900" dirty="0">
            <a:latin typeface="+mn-ea"/>
            <a:ea typeface="+mn-ea"/>
          </a:endParaRPr>
        </a:p>
      </dgm:t>
    </dgm:pt>
    <dgm:pt modelId="{C1454874-4571-4838-B1FC-270AEECF5FE7}" type="parTrans" cxnId="{C14FFA06-728D-4CE7-BCA2-B0744CE6B66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AA048141-77A2-406E-964C-603AEEBB462C}" type="sibTrans" cxnId="{C14FFA06-728D-4CE7-BCA2-B0744CE6B66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53772D03-A7A7-431E-A89E-BC6E6D5EEAE3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被动需求、鉴证性估价  转变为   以专业服务去满足客户自发的估价和咨询服务需求</a:t>
          </a:r>
          <a:endParaRPr lang="zh-CN" altLang="en-US" sz="900" dirty="0">
            <a:latin typeface="+mn-ea"/>
            <a:ea typeface="+mn-ea"/>
          </a:endParaRPr>
        </a:p>
      </dgm:t>
    </dgm:pt>
    <dgm:pt modelId="{5D6256B2-CD34-43F1-A371-618AC38DDE83}" type="parTrans" cxnId="{43159255-C4D6-45FA-9C0A-B60CB4746C62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4B03F174-A4E8-4B59-B5A2-DF376E98386B}" type="sibTrans" cxnId="{43159255-C4D6-45FA-9C0A-B60CB4746C62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0A4718CF-9AD6-4D73-A486-C8EE4D155137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提高自身服务能力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积累核心竞争力</a:t>
          </a:r>
        </a:p>
      </dgm:t>
    </dgm:pt>
    <dgm:pt modelId="{E2220237-BC84-427E-B8CD-89CEAD3206E3}" type="parTrans" cxnId="{CD97B075-0684-4D69-9905-0DBEA9F932A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1AC6097-E0EF-46F2-8747-294660537408}" type="sibTrans" cxnId="{CD97B075-0684-4D69-9905-0DBEA9F932A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64078A04-8C28-4721-A8AE-5C4C130467C2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能力至上</a:t>
          </a:r>
          <a:endParaRPr lang="zh-CN" altLang="en-US" sz="900" dirty="0">
            <a:latin typeface="+mn-ea"/>
            <a:ea typeface="+mn-ea"/>
          </a:endParaRPr>
        </a:p>
      </dgm:t>
    </dgm:pt>
    <dgm:pt modelId="{4659D36E-E500-49FB-AC07-636161FA6D6F}" type="parTrans" cxnId="{4F0C1785-5053-4CB8-9E93-036B6ECFB39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D997DF12-E640-4B9C-8579-EA2A7B0438E8}" type="sibTrans" cxnId="{4F0C1785-5053-4CB8-9E93-036B6ECFB39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193741D6-A0C6-4748-88FC-DB0C4E918F35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达到某个评估值而调整参数、凑数字   转变为研究市场、模拟市场定价、现实成本积算、合理收益模式等考量</a:t>
          </a:r>
          <a:endParaRPr lang="zh-CN" altLang="en-US" sz="900" dirty="0">
            <a:latin typeface="+mn-ea"/>
            <a:ea typeface="+mn-ea"/>
          </a:endParaRPr>
        </a:p>
      </dgm:t>
    </dgm:pt>
    <dgm:pt modelId="{2E0DE5AF-3A6B-4EF3-89EE-6BC0F527B085}" type="parTrans" cxnId="{DB70D8A5-BE1F-449D-BED1-14449B69F04F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EF64783F-C182-48BB-98B5-182ECB9CAC94}" type="sibTrans" cxnId="{DB70D8A5-BE1F-449D-BED1-14449B69F04F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A027C1DC-1538-41EF-A273-42F450D30C69}">
      <dgm:prSet phldrT="[文本]" custT="1"/>
      <dgm:spPr/>
      <dgm:t>
        <a:bodyPr/>
        <a:lstStyle/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积极培育客户</a:t>
          </a:r>
          <a:endParaRPr lang="en-US" altLang="zh-CN" sz="1200" dirty="0">
            <a:solidFill>
              <a:schemeClr val="tx1"/>
            </a:solidFill>
            <a:latin typeface="+mn-ea"/>
            <a:ea typeface="+mn-ea"/>
          </a:endParaRPr>
        </a:p>
        <a:p>
          <a:r>
            <a:rPr lang="zh-CN" altLang="en-US" sz="1200" dirty="0">
              <a:solidFill>
                <a:schemeClr val="tx1"/>
              </a:solidFill>
              <a:latin typeface="+mn-ea"/>
              <a:ea typeface="+mn-ea"/>
            </a:rPr>
            <a:t>拓展市场</a:t>
          </a:r>
        </a:p>
      </dgm:t>
    </dgm:pt>
    <dgm:pt modelId="{E8F19FCA-80E6-4551-B0A3-3E185FA220D9}" type="parTrans" cxnId="{CD39049A-BA16-433E-99EB-EB7147F6A985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CE957861-FF97-487B-830C-8F479CB2B1F8}" type="sibTrans" cxnId="{CD39049A-BA16-433E-99EB-EB7147F6A985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7CF5AC72-A4E2-4D0A-BBDF-0F6B1CED6FB5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提高市场的粘合度，在每一次为客户解决问题中使之认识到专业服务的优越性，信任我们的专业能力</a:t>
          </a:r>
          <a:endParaRPr lang="zh-CN" altLang="en-US" sz="900" dirty="0">
            <a:latin typeface="+mn-ea"/>
            <a:ea typeface="+mn-ea"/>
          </a:endParaRPr>
        </a:p>
      </dgm:t>
    </dgm:pt>
    <dgm:pt modelId="{3F8D7AA6-2AB1-490B-8370-3CF135CB978B}" type="parTrans" cxnId="{6DFEFAD9-12D5-459E-8E9A-0564F77D3F3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B18488E5-01DF-4119-B47A-5CA3B9648FD3}" type="sibTrans" cxnId="{6DFEFAD9-12D5-459E-8E9A-0564F77D3F3B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F05EC09D-191A-4C5D-B3DE-F37E0DDF419D}">
      <dgm:prSet phldrT="[文本]" custT="1"/>
      <dgm:spPr/>
      <dgm:t>
        <a:bodyPr/>
        <a:lstStyle/>
        <a:p>
          <a:r>
            <a:rPr lang="zh-CN" altLang="en-US" sz="900" b="0" dirty="0">
              <a:latin typeface="+mn-ea"/>
              <a:ea typeface="+mn-ea"/>
            </a:rPr>
            <a:t> 估价行业在社会公众中达到一定的认知度和影响力，估价机构的发展一定能更上一层楼</a:t>
          </a:r>
          <a:endParaRPr lang="zh-CN" altLang="en-US" sz="900" dirty="0">
            <a:latin typeface="+mn-ea"/>
            <a:ea typeface="+mn-ea"/>
          </a:endParaRPr>
        </a:p>
      </dgm:t>
    </dgm:pt>
    <dgm:pt modelId="{C43C710B-0F8B-4A23-8973-A189F1AA9C20}" type="parTrans" cxnId="{42651713-DA86-4FC2-B7B0-125F1BE5CCF1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FB371D75-A1EE-4683-8210-BC4B16B0AEA2}" type="sibTrans" cxnId="{42651713-DA86-4FC2-B7B0-125F1BE5CCF1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41D7BDF6-021B-4BD2-91E2-F4D3DF3B048F}">
      <dgm:prSet phldrT="[文本]" custT="1"/>
      <dgm:spPr/>
      <dgm:t>
        <a:bodyPr/>
        <a:lstStyle/>
        <a:p>
          <a:r>
            <a:rPr lang="zh-CN" altLang="en-US" sz="1200" dirty="0">
              <a:latin typeface="+mn-ea"/>
              <a:ea typeface="+mn-ea"/>
            </a:rPr>
            <a:t>重视宣传推广</a:t>
          </a:r>
          <a:endParaRPr lang="en-US" altLang="zh-CN" sz="1200" dirty="0">
            <a:latin typeface="+mn-ea"/>
            <a:ea typeface="+mn-ea"/>
          </a:endParaRPr>
        </a:p>
        <a:p>
          <a:r>
            <a:rPr lang="zh-CN" altLang="en-US" sz="1200" dirty="0">
              <a:latin typeface="+mn-ea"/>
              <a:ea typeface="+mn-ea"/>
            </a:rPr>
            <a:t>扩大行业影响力</a:t>
          </a:r>
        </a:p>
      </dgm:t>
    </dgm:pt>
    <dgm:pt modelId="{627C4957-DD61-4C65-A930-FE49EA802914}" type="parTrans" cxnId="{39396774-AF0D-4C3D-8841-944C8C342E2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B14CB48B-AC3D-40ED-BBA3-E10D87A388EF}" type="sibTrans" cxnId="{39396774-AF0D-4C3D-8841-944C8C342E23}">
      <dgm:prSet/>
      <dgm:spPr/>
      <dgm:t>
        <a:bodyPr/>
        <a:lstStyle/>
        <a:p>
          <a:endParaRPr lang="zh-CN" altLang="en-US" sz="1000">
            <a:latin typeface="+mn-ea"/>
            <a:ea typeface="+mn-ea"/>
          </a:endParaRPr>
        </a:p>
      </dgm:t>
    </dgm:pt>
    <dgm:pt modelId="{21857B40-3A1E-40DB-B022-9935A3E6B324}" type="pres">
      <dgm:prSet presAssocID="{D21005FC-CBE2-47D8-9296-73BE32DBA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6513E33-904F-4E12-B701-AD8E330726DE}" type="pres">
      <dgm:prSet presAssocID="{477C9065-9B78-44EB-8773-F2601998C2C4}" presName="linNode" presStyleCnt="0"/>
      <dgm:spPr/>
    </dgm:pt>
    <dgm:pt modelId="{B4886ADB-884C-4839-A54C-0E44FE84993F}" type="pres">
      <dgm:prSet presAssocID="{477C9065-9B78-44EB-8773-F2601998C2C4}" presName="parentText" presStyleLbl="node1" presStyleIdx="0" presStyleCnt="4" custScaleX="82163" custLinFactNeighborX="-25723" custLinFactNeighborY="-2228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FBE243-8357-45C7-8616-70BB0D19E8DA}" type="pres">
      <dgm:prSet presAssocID="{477C9065-9B78-44EB-8773-F2601998C2C4}" presName="descendantText" presStyleLbl="alignAccFollowNode1" presStyleIdx="0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B1D199-2D34-4A3E-ABEE-9D3DC2E4E118}" type="pres">
      <dgm:prSet presAssocID="{718D987A-D272-463C-B264-A8C3229C979D}" presName="sp" presStyleCnt="0"/>
      <dgm:spPr/>
    </dgm:pt>
    <dgm:pt modelId="{A1FE8EF6-D6F4-4FB3-BAFE-F90768335065}" type="pres">
      <dgm:prSet presAssocID="{0A4718CF-9AD6-4D73-A486-C8EE4D155137}" presName="linNode" presStyleCnt="0"/>
      <dgm:spPr/>
    </dgm:pt>
    <dgm:pt modelId="{E6767F20-A8B9-4B5D-8603-90507A5AE25B}" type="pres">
      <dgm:prSet presAssocID="{0A4718CF-9AD6-4D73-A486-C8EE4D155137}" presName="parentText" presStyleLbl="node1" presStyleIdx="1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6ABA41-085C-4A76-A014-5A08544AA149}" type="pres">
      <dgm:prSet presAssocID="{0A4718CF-9AD6-4D73-A486-C8EE4D155137}" presName="descendantText" presStyleLbl="alignAccFollowNode1" presStyleIdx="1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0ACE3A-3365-45F2-8D43-AD7E114EB246}" type="pres">
      <dgm:prSet presAssocID="{71AC6097-E0EF-46F2-8747-294660537408}" presName="sp" presStyleCnt="0"/>
      <dgm:spPr/>
    </dgm:pt>
    <dgm:pt modelId="{1D535632-AE5C-48C8-AAA0-84877B08C1E3}" type="pres">
      <dgm:prSet presAssocID="{A027C1DC-1538-41EF-A273-42F450D30C69}" presName="linNode" presStyleCnt="0"/>
      <dgm:spPr/>
    </dgm:pt>
    <dgm:pt modelId="{563FBDE3-1604-4671-943E-C988BF919CA5}" type="pres">
      <dgm:prSet presAssocID="{A027C1DC-1538-41EF-A273-42F450D30C69}" presName="parentText" presStyleLbl="node1" presStyleIdx="2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C43876-CF50-4C50-9E77-F6EE78938748}" type="pres">
      <dgm:prSet presAssocID="{A027C1DC-1538-41EF-A273-42F450D30C69}" presName="descendantText" presStyleLbl="alignAccFollowNode1" presStyleIdx="2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64A3A9-E32D-44AB-B41A-0F34E8B82D2B}" type="pres">
      <dgm:prSet presAssocID="{CE957861-FF97-487B-830C-8F479CB2B1F8}" presName="sp" presStyleCnt="0"/>
      <dgm:spPr/>
    </dgm:pt>
    <dgm:pt modelId="{6998B313-EC9D-473D-8A4A-23F08FD0E5B2}" type="pres">
      <dgm:prSet presAssocID="{41D7BDF6-021B-4BD2-91E2-F4D3DF3B048F}" presName="linNode" presStyleCnt="0"/>
      <dgm:spPr/>
    </dgm:pt>
    <dgm:pt modelId="{CAC6792E-97B2-40F1-A5FE-293FAC11BE60}" type="pres">
      <dgm:prSet presAssocID="{41D7BDF6-021B-4BD2-91E2-F4D3DF3B048F}" presName="parentText" presStyleLbl="node1" presStyleIdx="3" presStyleCnt="4" custScaleX="8216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2460FA-4C08-42B2-A4E6-259389CE6558}" type="pres">
      <dgm:prSet presAssocID="{41D7BDF6-021B-4BD2-91E2-F4D3DF3B048F}" presName="descendantText" presStyleLbl="alignAccFollowNode1" presStyleIdx="3" presStyleCnt="4" custScaleX="1100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E3E2F7B-4F89-4E9F-B7AA-7AF5914D1AB8}" type="presOf" srcId="{64078A04-8C28-4721-A8AE-5C4C130467C2}" destId="{A16ABA41-085C-4A76-A014-5A08544AA149}" srcOrd="0" destOrd="0" presId="urn:microsoft.com/office/officeart/2005/8/layout/vList5"/>
    <dgm:cxn modelId="{57EBD40A-986A-4880-8646-6A48DFBA13AD}" type="presOf" srcId="{7CF5AC72-A4E2-4D0A-BBDF-0F6B1CED6FB5}" destId="{45C43876-CF50-4C50-9E77-F6EE78938748}" srcOrd="0" destOrd="0" presId="urn:microsoft.com/office/officeart/2005/8/layout/vList5"/>
    <dgm:cxn modelId="{C1F3D9C0-0FD2-44F8-8D1B-B3E0F283AE11}" type="presOf" srcId="{F05EC09D-191A-4C5D-B3DE-F37E0DDF419D}" destId="{5C2460FA-4C08-42B2-A4E6-259389CE6558}" srcOrd="0" destOrd="0" presId="urn:microsoft.com/office/officeart/2005/8/layout/vList5"/>
    <dgm:cxn modelId="{5F4D0935-A74B-49D1-8961-5CA3476DCD5F}" type="presOf" srcId="{193741D6-A0C6-4748-88FC-DB0C4E918F35}" destId="{A16ABA41-085C-4A76-A014-5A08544AA149}" srcOrd="0" destOrd="1" presId="urn:microsoft.com/office/officeart/2005/8/layout/vList5"/>
    <dgm:cxn modelId="{F0C9150D-C5F8-4A0B-BAD1-7BBFB2C1CD50}" type="presOf" srcId="{477C9065-9B78-44EB-8773-F2601998C2C4}" destId="{B4886ADB-884C-4839-A54C-0E44FE84993F}" srcOrd="0" destOrd="0" presId="urn:microsoft.com/office/officeart/2005/8/layout/vList5"/>
    <dgm:cxn modelId="{CD97B075-0684-4D69-9905-0DBEA9F932A3}" srcId="{D21005FC-CBE2-47D8-9296-73BE32DBA35F}" destId="{0A4718CF-9AD6-4D73-A486-C8EE4D155137}" srcOrd="1" destOrd="0" parTransId="{E2220237-BC84-427E-B8CD-89CEAD3206E3}" sibTransId="{71AC6097-E0EF-46F2-8747-294660537408}"/>
    <dgm:cxn modelId="{4F0C1785-5053-4CB8-9E93-036B6ECFB39B}" srcId="{0A4718CF-9AD6-4D73-A486-C8EE4D155137}" destId="{64078A04-8C28-4721-A8AE-5C4C130467C2}" srcOrd="0" destOrd="0" parTransId="{4659D36E-E500-49FB-AC07-636161FA6D6F}" sibTransId="{D997DF12-E640-4B9C-8579-EA2A7B0438E8}"/>
    <dgm:cxn modelId="{DB70D8A5-BE1F-449D-BED1-14449B69F04F}" srcId="{0A4718CF-9AD6-4D73-A486-C8EE4D155137}" destId="{193741D6-A0C6-4748-88FC-DB0C4E918F35}" srcOrd="1" destOrd="0" parTransId="{2E0DE5AF-3A6B-4EF3-89EE-6BC0F527B085}" sibTransId="{EF64783F-C182-48BB-98B5-182ECB9CAC94}"/>
    <dgm:cxn modelId="{42651713-DA86-4FC2-B7B0-125F1BE5CCF1}" srcId="{41D7BDF6-021B-4BD2-91E2-F4D3DF3B048F}" destId="{F05EC09D-191A-4C5D-B3DE-F37E0DDF419D}" srcOrd="0" destOrd="0" parTransId="{C43C710B-0F8B-4A23-8973-A189F1AA9C20}" sibTransId="{FB371D75-A1EE-4683-8210-BC4B16B0AEA2}"/>
    <dgm:cxn modelId="{CD39049A-BA16-433E-99EB-EB7147F6A985}" srcId="{D21005FC-CBE2-47D8-9296-73BE32DBA35F}" destId="{A027C1DC-1538-41EF-A273-42F450D30C69}" srcOrd="2" destOrd="0" parTransId="{E8F19FCA-80E6-4551-B0A3-3E185FA220D9}" sibTransId="{CE957861-FF97-487B-830C-8F479CB2B1F8}"/>
    <dgm:cxn modelId="{8DA26BF5-65DA-4476-958B-E9EBE0FEC6A7}" type="presOf" srcId="{41D7BDF6-021B-4BD2-91E2-F4D3DF3B048F}" destId="{CAC6792E-97B2-40F1-A5FE-293FAC11BE60}" srcOrd="0" destOrd="0" presId="urn:microsoft.com/office/officeart/2005/8/layout/vList5"/>
    <dgm:cxn modelId="{F1B8D6B8-9456-4BC2-AF94-6984035B79B1}" type="presOf" srcId="{D21005FC-CBE2-47D8-9296-73BE32DBA35F}" destId="{21857B40-3A1E-40DB-B022-9935A3E6B324}" srcOrd="0" destOrd="0" presId="urn:microsoft.com/office/officeart/2005/8/layout/vList5"/>
    <dgm:cxn modelId="{39396774-AF0D-4C3D-8841-944C8C342E23}" srcId="{D21005FC-CBE2-47D8-9296-73BE32DBA35F}" destId="{41D7BDF6-021B-4BD2-91E2-F4D3DF3B048F}" srcOrd="3" destOrd="0" parTransId="{627C4957-DD61-4C65-A930-FE49EA802914}" sibTransId="{B14CB48B-AC3D-40ED-BBA3-E10D87A388EF}"/>
    <dgm:cxn modelId="{A7A9B0B2-666C-4340-AC12-DBB65B36A536}" type="presOf" srcId="{0A4718CF-9AD6-4D73-A486-C8EE4D155137}" destId="{E6767F20-A8B9-4B5D-8603-90507A5AE25B}" srcOrd="0" destOrd="0" presId="urn:microsoft.com/office/officeart/2005/8/layout/vList5"/>
    <dgm:cxn modelId="{7F2A7EE0-B790-4CC5-9CBE-9822E625DAB7}" type="presOf" srcId="{A027C1DC-1538-41EF-A273-42F450D30C69}" destId="{563FBDE3-1604-4671-943E-C988BF919CA5}" srcOrd="0" destOrd="0" presId="urn:microsoft.com/office/officeart/2005/8/layout/vList5"/>
    <dgm:cxn modelId="{43159255-C4D6-45FA-9C0A-B60CB4746C62}" srcId="{477C9065-9B78-44EB-8773-F2601998C2C4}" destId="{53772D03-A7A7-431E-A89E-BC6E6D5EEAE3}" srcOrd="1" destOrd="0" parTransId="{5D6256B2-CD34-43F1-A371-618AC38DDE83}" sibTransId="{4B03F174-A4E8-4B59-B5A2-DF376E98386B}"/>
    <dgm:cxn modelId="{36F95EAA-D964-4602-9BFE-7FEDDECA043F}" type="presOf" srcId="{8D03534E-6CDB-471E-B161-2EC905B20ADC}" destId="{44FBE243-8357-45C7-8616-70BB0D19E8DA}" srcOrd="0" destOrd="0" presId="urn:microsoft.com/office/officeart/2005/8/layout/vList5"/>
    <dgm:cxn modelId="{6DFEFAD9-12D5-459E-8E9A-0564F77D3F3B}" srcId="{A027C1DC-1538-41EF-A273-42F450D30C69}" destId="{7CF5AC72-A4E2-4D0A-BBDF-0F6B1CED6FB5}" srcOrd="0" destOrd="0" parTransId="{3F8D7AA6-2AB1-490B-8370-3CF135CB978B}" sibTransId="{B18488E5-01DF-4119-B47A-5CA3B9648FD3}"/>
    <dgm:cxn modelId="{086E708E-10A0-4618-8AF1-0A99954E2E46}" srcId="{D21005FC-CBE2-47D8-9296-73BE32DBA35F}" destId="{477C9065-9B78-44EB-8773-F2601998C2C4}" srcOrd="0" destOrd="0" parTransId="{FEF821C8-05DA-4FB7-9DFD-C92AA21BF939}" sibTransId="{718D987A-D272-463C-B264-A8C3229C979D}"/>
    <dgm:cxn modelId="{2019AE48-EC5E-4020-A2B7-E8AC7CE02170}" type="presOf" srcId="{53772D03-A7A7-431E-A89E-BC6E6D5EEAE3}" destId="{44FBE243-8357-45C7-8616-70BB0D19E8DA}" srcOrd="0" destOrd="1" presId="urn:microsoft.com/office/officeart/2005/8/layout/vList5"/>
    <dgm:cxn modelId="{C14FFA06-728D-4CE7-BCA2-B0744CE6B663}" srcId="{477C9065-9B78-44EB-8773-F2601998C2C4}" destId="{8D03534E-6CDB-471E-B161-2EC905B20ADC}" srcOrd="0" destOrd="0" parTransId="{C1454874-4571-4838-B1FC-270AEECF5FE7}" sibTransId="{AA048141-77A2-406E-964C-603AEEBB462C}"/>
    <dgm:cxn modelId="{56E382AE-0B27-4D8C-BADA-738CFE4D0E20}" type="presParOf" srcId="{21857B40-3A1E-40DB-B022-9935A3E6B324}" destId="{C6513E33-904F-4E12-B701-AD8E330726DE}" srcOrd="0" destOrd="0" presId="urn:microsoft.com/office/officeart/2005/8/layout/vList5"/>
    <dgm:cxn modelId="{A6468A70-FC93-4F4D-8F91-58C19E05A6E1}" type="presParOf" srcId="{C6513E33-904F-4E12-B701-AD8E330726DE}" destId="{B4886ADB-884C-4839-A54C-0E44FE84993F}" srcOrd="0" destOrd="0" presId="urn:microsoft.com/office/officeart/2005/8/layout/vList5"/>
    <dgm:cxn modelId="{770628D0-AE53-44F5-8869-63C5A09FF2B2}" type="presParOf" srcId="{C6513E33-904F-4E12-B701-AD8E330726DE}" destId="{44FBE243-8357-45C7-8616-70BB0D19E8DA}" srcOrd="1" destOrd="0" presId="urn:microsoft.com/office/officeart/2005/8/layout/vList5"/>
    <dgm:cxn modelId="{5AA54F28-3502-4179-9AD7-B7926E938010}" type="presParOf" srcId="{21857B40-3A1E-40DB-B022-9935A3E6B324}" destId="{1FB1D199-2D34-4A3E-ABEE-9D3DC2E4E118}" srcOrd="1" destOrd="0" presId="urn:microsoft.com/office/officeart/2005/8/layout/vList5"/>
    <dgm:cxn modelId="{8A7C0284-5577-4A39-BE85-D0B76B18848F}" type="presParOf" srcId="{21857B40-3A1E-40DB-B022-9935A3E6B324}" destId="{A1FE8EF6-D6F4-4FB3-BAFE-F90768335065}" srcOrd="2" destOrd="0" presId="urn:microsoft.com/office/officeart/2005/8/layout/vList5"/>
    <dgm:cxn modelId="{602604FC-7E36-4028-8E3D-B6CF72FF4822}" type="presParOf" srcId="{A1FE8EF6-D6F4-4FB3-BAFE-F90768335065}" destId="{E6767F20-A8B9-4B5D-8603-90507A5AE25B}" srcOrd="0" destOrd="0" presId="urn:microsoft.com/office/officeart/2005/8/layout/vList5"/>
    <dgm:cxn modelId="{DDE09859-6411-41E7-B355-92C40A9EA1CC}" type="presParOf" srcId="{A1FE8EF6-D6F4-4FB3-BAFE-F90768335065}" destId="{A16ABA41-085C-4A76-A014-5A08544AA149}" srcOrd="1" destOrd="0" presId="urn:microsoft.com/office/officeart/2005/8/layout/vList5"/>
    <dgm:cxn modelId="{2FD8890A-B4D5-46F5-9FB9-DEAB21B8F214}" type="presParOf" srcId="{21857B40-3A1E-40DB-B022-9935A3E6B324}" destId="{B70ACE3A-3365-45F2-8D43-AD7E114EB246}" srcOrd="3" destOrd="0" presId="urn:microsoft.com/office/officeart/2005/8/layout/vList5"/>
    <dgm:cxn modelId="{8B4C33E7-1031-41F1-A0A6-6833820BDC4C}" type="presParOf" srcId="{21857B40-3A1E-40DB-B022-9935A3E6B324}" destId="{1D535632-AE5C-48C8-AAA0-84877B08C1E3}" srcOrd="4" destOrd="0" presId="urn:microsoft.com/office/officeart/2005/8/layout/vList5"/>
    <dgm:cxn modelId="{216D07D9-2E0A-4266-920C-641E7CC7F438}" type="presParOf" srcId="{1D535632-AE5C-48C8-AAA0-84877B08C1E3}" destId="{563FBDE3-1604-4671-943E-C988BF919CA5}" srcOrd="0" destOrd="0" presId="urn:microsoft.com/office/officeart/2005/8/layout/vList5"/>
    <dgm:cxn modelId="{CED5AA8F-9186-4D3D-93F8-998A1A0B4964}" type="presParOf" srcId="{1D535632-AE5C-48C8-AAA0-84877B08C1E3}" destId="{45C43876-CF50-4C50-9E77-F6EE78938748}" srcOrd="1" destOrd="0" presId="urn:microsoft.com/office/officeart/2005/8/layout/vList5"/>
    <dgm:cxn modelId="{DFCB74B6-CC6F-483A-A37E-88A3306DD421}" type="presParOf" srcId="{21857B40-3A1E-40DB-B022-9935A3E6B324}" destId="{8A64A3A9-E32D-44AB-B41A-0F34E8B82D2B}" srcOrd="5" destOrd="0" presId="urn:microsoft.com/office/officeart/2005/8/layout/vList5"/>
    <dgm:cxn modelId="{CD899E01-5093-43CE-BEE9-0F08E0130F54}" type="presParOf" srcId="{21857B40-3A1E-40DB-B022-9935A3E6B324}" destId="{6998B313-EC9D-473D-8A4A-23F08FD0E5B2}" srcOrd="6" destOrd="0" presId="urn:microsoft.com/office/officeart/2005/8/layout/vList5"/>
    <dgm:cxn modelId="{8C7532C5-DF13-41AF-8EDF-239027D9009A}" type="presParOf" srcId="{6998B313-EC9D-473D-8A4A-23F08FD0E5B2}" destId="{CAC6792E-97B2-40F1-A5FE-293FAC11BE60}" srcOrd="0" destOrd="0" presId="urn:microsoft.com/office/officeart/2005/8/layout/vList5"/>
    <dgm:cxn modelId="{8653575A-1B2E-4BA5-A7E0-24EF2E88BAB7}" type="presParOf" srcId="{6998B313-EC9D-473D-8A4A-23F08FD0E5B2}" destId="{5C2460FA-4C08-42B2-A4E6-259389CE65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DBE9-D7C9-47AE-9463-904542002990}">
      <dsp:nvSpPr>
        <dsp:cNvPr id="0" name=""/>
        <dsp:cNvSpPr/>
      </dsp:nvSpPr>
      <dsp:spPr>
        <a:xfrm>
          <a:off x="1570759" y="545"/>
          <a:ext cx="639750" cy="6397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/>
            <a:t>规模</a:t>
          </a:r>
        </a:p>
      </dsp:txBody>
      <dsp:txXfrm>
        <a:off x="1664448" y="94234"/>
        <a:ext cx="452372" cy="452372"/>
      </dsp:txXfrm>
    </dsp:sp>
    <dsp:sp modelId="{FDBFE38B-CD77-4FEC-B662-E893F0E1BC9D}">
      <dsp:nvSpPr>
        <dsp:cNvPr id="0" name=""/>
        <dsp:cNvSpPr/>
      </dsp:nvSpPr>
      <dsp:spPr>
        <a:xfrm rot="1800000">
          <a:off x="2217373" y="450174"/>
          <a:ext cx="169981" cy="21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2220789" y="480609"/>
        <a:ext cx="118987" cy="129549"/>
      </dsp:txXfrm>
    </dsp:sp>
    <dsp:sp modelId="{3EE1E039-92DF-4A6E-82D0-CD8EFB3417A3}">
      <dsp:nvSpPr>
        <dsp:cNvPr id="0" name=""/>
        <dsp:cNvSpPr/>
      </dsp:nvSpPr>
      <dsp:spPr>
        <a:xfrm>
          <a:off x="2402550" y="480780"/>
          <a:ext cx="639750" cy="6397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/>
            <a:t>业务</a:t>
          </a:r>
        </a:p>
      </dsp:txBody>
      <dsp:txXfrm>
        <a:off x="2496239" y="574469"/>
        <a:ext cx="452372" cy="452372"/>
      </dsp:txXfrm>
    </dsp:sp>
    <dsp:sp modelId="{16910306-7DFC-4653-8EDF-705CA4FA44EE}">
      <dsp:nvSpPr>
        <dsp:cNvPr id="0" name=""/>
        <dsp:cNvSpPr/>
      </dsp:nvSpPr>
      <dsp:spPr>
        <a:xfrm rot="5400000">
          <a:off x="2637435" y="1168122"/>
          <a:ext cx="169981" cy="21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2662932" y="1185808"/>
        <a:ext cx="118987" cy="129549"/>
      </dsp:txXfrm>
    </dsp:sp>
    <dsp:sp modelId="{261EC488-D08D-4CB4-B0B0-15790F1B6660}">
      <dsp:nvSpPr>
        <dsp:cNvPr id="0" name=""/>
        <dsp:cNvSpPr/>
      </dsp:nvSpPr>
      <dsp:spPr>
        <a:xfrm>
          <a:off x="2402550" y="1441250"/>
          <a:ext cx="639750" cy="6397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>
              <a:solidFill>
                <a:schemeClr val="tx1"/>
              </a:solidFill>
            </a:rPr>
            <a:t>技术</a:t>
          </a:r>
        </a:p>
      </dsp:txBody>
      <dsp:txXfrm>
        <a:off x="2496239" y="1534939"/>
        <a:ext cx="452372" cy="452372"/>
      </dsp:txXfrm>
    </dsp:sp>
    <dsp:sp modelId="{1CC6490F-F61B-45C7-AEA1-AA201D2F0302}">
      <dsp:nvSpPr>
        <dsp:cNvPr id="0" name=""/>
        <dsp:cNvSpPr/>
      </dsp:nvSpPr>
      <dsp:spPr>
        <a:xfrm rot="9000000">
          <a:off x="2225705" y="1890880"/>
          <a:ext cx="169981" cy="21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0800000">
        <a:off x="2273283" y="1921315"/>
        <a:ext cx="118987" cy="129549"/>
      </dsp:txXfrm>
    </dsp:sp>
    <dsp:sp modelId="{903C9F6C-DE4C-41F6-84DE-EEEBB6EF0106}">
      <dsp:nvSpPr>
        <dsp:cNvPr id="0" name=""/>
        <dsp:cNvSpPr/>
      </dsp:nvSpPr>
      <dsp:spPr>
        <a:xfrm>
          <a:off x="1570759" y="1921486"/>
          <a:ext cx="639750" cy="6397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/>
            <a:t>数据</a:t>
          </a:r>
        </a:p>
      </dsp:txBody>
      <dsp:txXfrm>
        <a:off x="1664448" y="2015175"/>
        <a:ext cx="452372" cy="452372"/>
      </dsp:txXfrm>
    </dsp:sp>
    <dsp:sp modelId="{ABDA7E8B-D249-4E62-ACFF-95AE57E69942}">
      <dsp:nvSpPr>
        <dsp:cNvPr id="0" name=""/>
        <dsp:cNvSpPr/>
      </dsp:nvSpPr>
      <dsp:spPr>
        <a:xfrm rot="12600000">
          <a:off x="1393914" y="1895691"/>
          <a:ext cx="169981" cy="21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0800000">
        <a:off x="1441492" y="1951623"/>
        <a:ext cx="118987" cy="129549"/>
      </dsp:txXfrm>
    </dsp:sp>
    <dsp:sp modelId="{D310A18E-FEDC-4F9E-BBF7-A95A867E5D5F}">
      <dsp:nvSpPr>
        <dsp:cNvPr id="0" name=""/>
        <dsp:cNvSpPr/>
      </dsp:nvSpPr>
      <dsp:spPr>
        <a:xfrm>
          <a:off x="738967" y="1441250"/>
          <a:ext cx="639750" cy="6397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/>
            <a:t>资金</a:t>
          </a:r>
        </a:p>
      </dsp:txBody>
      <dsp:txXfrm>
        <a:off x="832656" y="1534939"/>
        <a:ext cx="452372" cy="452372"/>
      </dsp:txXfrm>
    </dsp:sp>
    <dsp:sp modelId="{379576BE-405F-45F9-A996-2F919BC035C1}">
      <dsp:nvSpPr>
        <dsp:cNvPr id="0" name=""/>
        <dsp:cNvSpPr/>
      </dsp:nvSpPr>
      <dsp:spPr>
        <a:xfrm rot="16200000">
          <a:off x="973851" y="1177743"/>
          <a:ext cx="169981" cy="21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999348" y="1246423"/>
        <a:ext cx="118987" cy="129549"/>
      </dsp:txXfrm>
    </dsp:sp>
    <dsp:sp modelId="{77E963DA-BAAC-45EC-B352-FDF0AB247FBA}">
      <dsp:nvSpPr>
        <dsp:cNvPr id="0" name=""/>
        <dsp:cNvSpPr/>
      </dsp:nvSpPr>
      <dsp:spPr>
        <a:xfrm>
          <a:off x="738967" y="480780"/>
          <a:ext cx="639750" cy="6397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/>
            <a:t>知名度</a:t>
          </a:r>
        </a:p>
      </dsp:txBody>
      <dsp:txXfrm>
        <a:off x="832656" y="574469"/>
        <a:ext cx="452372" cy="452372"/>
      </dsp:txXfrm>
    </dsp:sp>
    <dsp:sp modelId="{9008ACD0-05B1-4146-AFF1-2DC28C234294}">
      <dsp:nvSpPr>
        <dsp:cNvPr id="0" name=""/>
        <dsp:cNvSpPr/>
      </dsp:nvSpPr>
      <dsp:spPr>
        <a:xfrm rot="19800000">
          <a:off x="1385581" y="454985"/>
          <a:ext cx="169981" cy="2159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1388997" y="510917"/>
        <a:ext cx="118987" cy="1295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BE243-8357-45C7-8616-70BB0D19E8DA}">
      <dsp:nvSpPr>
        <dsp:cNvPr id="0" name=""/>
        <dsp:cNvSpPr/>
      </dsp:nvSpPr>
      <dsp:spPr>
        <a:xfrm rot="5400000">
          <a:off x="3877148" y="-1828568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创新，解决客户问题（痛点、体验等），估价服务像产品一样，也要不断升级换代。</a:t>
          </a:r>
          <a:endParaRPr lang="zh-CN" altLang="en-US" sz="900" kern="1200" dirty="0">
            <a:latin typeface="+mn-ea"/>
            <a:ea typeface="+mn-ea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被动需求、鉴证性估价  转变为   以专业服务去满足客户自发的估价和咨询服务需求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138068"/>
        <a:ext cx="4601296" cy="706227"/>
      </dsp:txXfrm>
    </dsp:sp>
    <dsp:sp modelId="{B4886ADB-884C-4839-A54C-0E44FE84993F}">
      <dsp:nvSpPr>
        <dsp:cNvPr id="0" name=""/>
        <dsp:cNvSpPr/>
      </dsp:nvSpPr>
      <dsp:spPr>
        <a:xfrm>
          <a:off x="0" y="0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转变观念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倡导专业服务</a:t>
          </a:r>
        </a:p>
      </dsp:txBody>
      <dsp:txXfrm>
        <a:off x="47756" y="47756"/>
        <a:ext cx="1853197" cy="882784"/>
      </dsp:txXfrm>
    </dsp:sp>
    <dsp:sp modelId="{A16ABA41-085C-4A76-A014-5A08544AA149}">
      <dsp:nvSpPr>
        <dsp:cNvPr id="0" name=""/>
        <dsp:cNvSpPr/>
      </dsp:nvSpPr>
      <dsp:spPr>
        <a:xfrm rot="5400000">
          <a:off x="3877148" y="-801356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能力至上</a:t>
          </a:r>
          <a:endParaRPr lang="zh-CN" altLang="en-US" sz="900" kern="1200" dirty="0">
            <a:latin typeface="+mn-ea"/>
            <a:ea typeface="+mn-ea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达到某个评估值而调整参数、凑数字   转变为研究市场、模拟市场定价、现实成本积算、合理收益模式等考量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1165280"/>
        <a:ext cx="4601296" cy="706227"/>
      </dsp:txXfrm>
    </dsp:sp>
    <dsp:sp modelId="{E6767F20-A8B9-4B5D-8603-90507A5AE25B}">
      <dsp:nvSpPr>
        <dsp:cNvPr id="0" name=""/>
        <dsp:cNvSpPr/>
      </dsp:nvSpPr>
      <dsp:spPr>
        <a:xfrm>
          <a:off x="6" y="1029245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提高自身服务能力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积累核心竞争力</a:t>
          </a:r>
        </a:p>
      </dsp:txBody>
      <dsp:txXfrm>
        <a:off x="47762" y="1077001"/>
        <a:ext cx="1853197" cy="882784"/>
      </dsp:txXfrm>
    </dsp:sp>
    <dsp:sp modelId="{45C43876-CF50-4C50-9E77-F6EE78938748}">
      <dsp:nvSpPr>
        <dsp:cNvPr id="0" name=""/>
        <dsp:cNvSpPr/>
      </dsp:nvSpPr>
      <dsp:spPr>
        <a:xfrm rot="5400000">
          <a:off x="3877148" y="225855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提高市场的粘合度，在每一次为客户解决问题中使之认识到专业服务的优越性，信任我们的专业能力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2192492"/>
        <a:ext cx="4601296" cy="706227"/>
      </dsp:txXfrm>
    </dsp:sp>
    <dsp:sp modelId="{563FBDE3-1604-4671-943E-C988BF919CA5}">
      <dsp:nvSpPr>
        <dsp:cNvPr id="0" name=""/>
        <dsp:cNvSpPr/>
      </dsp:nvSpPr>
      <dsp:spPr>
        <a:xfrm>
          <a:off x="6" y="2056457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积极培育客户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拓展市场</a:t>
          </a:r>
        </a:p>
      </dsp:txBody>
      <dsp:txXfrm>
        <a:off x="47762" y="2104213"/>
        <a:ext cx="1853197" cy="882784"/>
      </dsp:txXfrm>
    </dsp:sp>
    <dsp:sp modelId="{5C2460FA-4C08-42B2-A4E6-259389CE6558}">
      <dsp:nvSpPr>
        <dsp:cNvPr id="0" name=""/>
        <dsp:cNvSpPr/>
      </dsp:nvSpPr>
      <dsp:spPr>
        <a:xfrm rot="5400000">
          <a:off x="3877148" y="1253067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估价行业在社会公众中达到一定的认知度和影响力，估价机构的发展一定能更上一层楼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3219704"/>
        <a:ext cx="4601296" cy="706227"/>
      </dsp:txXfrm>
    </dsp:sp>
    <dsp:sp modelId="{CAC6792E-97B2-40F1-A5FE-293FAC11BE60}">
      <dsp:nvSpPr>
        <dsp:cNvPr id="0" name=""/>
        <dsp:cNvSpPr/>
      </dsp:nvSpPr>
      <dsp:spPr>
        <a:xfrm>
          <a:off x="6" y="3083669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+mn-ea"/>
              <a:ea typeface="+mn-ea"/>
            </a:rPr>
            <a:t>重视宣传推广</a:t>
          </a:r>
          <a:endParaRPr lang="en-US" altLang="zh-CN" sz="1200" kern="1200" dirty="0"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+mn-ea"/>
              <a:ea typeface="+mn-ea"/>
            </a:rPr>
            <a:t>扩大行业影响力</a:t>
          </a:r>
        </a:p>
      </dsp:txBody>
      <dsp:txXfrm>
        <a:off x="47762" y="3131425"/>
        <a:ext cx="1853197" cy="8827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BE243-8357-45C7-8616-70BB0D19E8DA}">
      <dsp:nvSpPr>
        <dsp:cNvPr id="0" name=""/>
        <dsp:cNvSpPr/>
      </dsp:nvSpPr>
      <dsp:spPr>
        <a:xfrm rot="5400000">
          <a:off x="3877148" y="-1828568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创新，解决客户问题（痛点、体验等），估价服务像产品一样，也要不断升级换代。</a:t>
          </a:r>
          <a:endParaRPr lang="zh-CN" altLang="en-US" sz="900" kern="1200" dirty="0">
            <a:latin typeface="+mn-ea"/>
            <a:ea typeface="+mn-ea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被动需求、鉴证性估价  转变为   以专业服务去满足客户自发的估价和咨询服务需求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138068"/>
        <a:ext cx="4601296" cy="706227"/>
      </dsp:txXfrm>
    </dsp:sp>
    <dsp:sp modelId="{B4886ADB-884C-4839-A54C-0E44FE84993F}">
      <dsp:nvSpPr>
        <dsp:cNvPr id="0" name=""/>
        <dsp:cNvSpPr/>
      </dsp:nvSpPr>
      <dsp:spPr>
        <a:xfrm>
          <a:off x="0" y="0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转变观念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倡导专业服务</a:t>
          </a:r>
        </a:p>
      </dsp:txBody>
      <dsp:txXfrm>
        <a:off x="47756" y="47756"/>
        <a:ext cx="1853197" cy="882784"/>
      </dsp:txXfrm>
    </dsp:sp>
    <dsp:sp modelId="{A16ABA41-085C-4A76-A014-5A08544AA149}">
      <dsp:nvSpPr>
        <dsp:cNvPr id="0" name=""/>
        <dsp:cNvSpPr/>
      </dsp:nvSpPr>
      <dsp:spPr>
        <a:xfrm rot="5400000">
          <a:off x="3877148" y="-801356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能力至上</a:t>
          </a:r>
          <a:endParaRPr lang="zh-CN" altLang="en-US" sz="900" kern="1200" dirty="0">
            <a:latin typeface="+mn-ea"/>
            <a:ea typeface="+mn-ea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达到某个评估值而调整参数、凑数字   转变为研究市场、模拟市场定价、现实成本积算、合理收益模式等考量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1165280"/>
        <a:ext cx="4601296" cy="706227"/>
      </dsp:txXfrm>
    </dsp:sp>
    <dsp:sp modelId="{E6767F20-A8B9-4B5D-8603-90507A5AE25B}">
      <dsp:nvSpPr>
        <dsp:cNvPr id="0" name=""/>
        <dsp:cNvSpPr/>
      </dsp:nvSpPr>
      <dsp:spPr>
        <a:xfrm>
          <a:off x="6" y="1029245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提高自身服务能力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积累核心竞争力</a:t>
          </a:r>
        </a:p>
      </dsp:txBody>
      <dsp:txXfrm>
        <a:off x="47762" y="1077001"/>
        <a:ext cx="1853197" cy="882784"/>
      </dsp:txXfrm>
    </dsp:sp>
    <dsp:sp modelId="{45C43876-CF50-4C50-9E77-F6EE78938748}">
      <dsp:nvSpPr>
        <dsp:cNvPr id="0" name=""/>
        <dsp:cNvSpPr/>
      </dsp:nvSpPr>
      <dsp:spPr>
        <a:xfrm rot="5400000">
          <a:off x="3877148" y="225855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提高市场的粘合度，在每一次为客户解决问题中使之认识到专业服务的优越性，信任我们的专业能力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2192492"/>
        <a:ext cx="4601296" cy="706227"/>
      </dsp:txXfrm>
    </dsp:sp>
    <dsp:sp modelId="{563FBDE3-1604-4671-943E-C988BF919CA5}">
      <dsp:nvSpPr>
        <dsp:cNvPr id="0" name=""/>
        <dsp:cNvSpPr/>
      </dsp:nvSpPr>
      <dsp:spPr>
        <a:xfrm>
          <a:off x="6" y="2056457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积极培育客户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拓展市场</a:t>
          </a:r>
        </a:p>
      </dsp:txBody>
      <dsp:txXfrm>
        <a:off x="47762" y="2104213"/>
        <a:ext cx="1853197" cy="882784"/>
      </dsp:txXfrm>
    </dsp:sp>
    <dsp:sp modelId="{5C2460FA-4C08-42B2-A4E6-259389CE6558}">
      <dsp:nvSpPr>
        <dsp:cNvPr id="0" name=""/>
        <dsp:cNvSpPr/>
      </dsp:nvSpPr>
      <dsp:spPr>
        <a:xfrm rot="5400000">
          <a:off x="3877148" y="1253067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估价行业在社会公众中达到一定的认知度和影响力，估价机构的发展一定能更上一层楼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3219704"/>
        <a:ext cx="4601296" cy="706227"/>
      </dsp:txXfrm>
    </dsp:sp>
    <dsp:sp modelId="{CAC6792E-97B2-40F1-A5FE-293FAC11BE60}">
      <dsp:nvSpPr>
        <dsp:cNvPr id="0" name=""/>
        <dsp:cNvSpPr/>
      </dsp:nvSpPr>
      <dsp:spPr>
        <a:xfrm>
          <a:off x="6" y="3083669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+mn-ea"/>
              <a:ea typeface="+mn-ea"/>
            </a:rPr>
            <a:t>重视宣传推广</a:t>
          </a:r>
          <a:endParaRPr lang="en-US" altLang="zh-CN" sz="1200" kern="1200" dirty="0"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+mn-ea"/>
              <a:ea typeface="+mn-ea"/>
            </a:rPr>
            <a:t>扩大行业影响力</a:t>
          </a:r>
        </a:p>
      </dsp:txBody>
      <dsp:txXfrm>
        <a:off x="47762" y="3131425"/>
        <a:ext cx="1853197" cy="8827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BE243-8357-45C7-8616-70BB0D19E8DA}">
      <dsp:nvSpPr>
        <dsp:cNvPr id="0" name=""/>
        <dsp:cNvSpPr/>
      </dsp:nvSpPr>
      <dsp:spPr>
        <a:xfrm rot="5400000">
          <a:off x="3877148" y="-1828568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创新，解决客户问题（痛点、体验等），估价服务像产品一样，也要不断升级换代。</a:t>
          </a:r>
          <a:endParaRPr lang="zh-CN" altLang="en-US" sz="900" kern="1200" dirty="0">
            <a:latin typeface="+mn-ea"/>
            <a:ea typeface="+mn-ea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被动需求、鉴证性估价  转变为   以专业服务去满足客户自发的估价和咨询服务需求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138068"/>
        <a:ext cx="4601296" cy="706227"/>
      </dsp:txXfrm>
    </dsp:sp>
    <dsp:sp modelId="{B4886ADB-884C-4839-A54C-0E44FE84993F}">
      <dsp:nvSpPr>
        <dsp:cNvPr id="0" name=""/>
        <dsp:cNvSpPr/>
      </dsp:nvSpPr>
      <dsp:spPr>
        <a:xfrm>
          <a:off x="0" y="0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转变观念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倡导专业服务</a:t>
          </a:r>
        </a:p>
      </dsp:txBody>
      <dsp:txXfrm>
        <a:off x="47756" y="47756"/>
        <a:ext cx="1853197" cy="882784"/>
      </dsp:txXfrm>
    </dsp:sp>
    <dsp:sp modelId="{A16ABA41-085C-4A76-A014-5A08544AA149}">
      <dsp:nvSpPr>
        <dsp:cNvPr id="0" name=""/>
        <dsp:cNvSpPr/>
      </dsp:nvSpPr>
      <dsp:spPr>
        <a:xfrm rot="5400000">
          <a:off x="3877148" y="-801356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能力至上</a:t>
          </a:r>
          <a:endParaRPr lang="zh-CN" altLang="en-US" sz="900" kern="1200" dirty="0">
            <a:latin typeface="+mn-ea"/>
            <a:ea typeface="+mn-ea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达到某个评估值而调整参数、凑数字   转变为研究市场、模拟市场定价、现实成本积算、合理收益模式等考量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1165280"/>
        <a:ext cx="4601296" cy="706227"/>
      </dsp:txXfrm>
    </dsp:sp>
    <dsp:sp modelId="{E6767F20-A8B9-4B5D-8603-90507A5AE25B}">
      <dsp:nvSpPr>
        <dsp:cNvPr id="0" name=""/>
        <dsp:cNvSpPr/>
      </dsp:nvSpPr>
      <dsp:spPr>
        <a:xfrm>
          <a:off x="6" y="1029245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提高自身服务能力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积累核心竞争力</a:t>
          </a:r>
        </a:p>
      </dsp:txBody>
      <dsp:txXfrm>
        <a:off x="47762" y="1077001"/>
        <a:ext cx="1853197" cy="882784"/>
      </dsp:txXfrm>
    </dsp:sp>
    <dsp:sp modelId="{45C43876-CF50-4C50-9E77-F6EE78938748}">
      <dsp:nvSpPr>
        <dsp:cNvPr id="0" name=""/>
        <dsp:cNvSpPr/>
      </dsp:nvSpPr>
      <dsp:spPr>
        <a:xfrm rot="5400000">
          <a:off x="3877148" y="225855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提高市场的粘合度，在每一次为客户解决问题中使之认识到专业服务的优越性，信任我们的专业能力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2192492"/>
        <a:ext cx="4601296" cy="706227"/>
      </dsp:txXfrm>
    </dsp:sp>
    <dsp:sp modelId="{563FBDE3-1604-4671-943E-C988BF919CA5}">
      <dsp:nvSpPr>
        <dsp:cNvPr id="0" name=""/>
        <dsp:cNvSpPr/>
      </dsp:nvSpPr>
      <dsp:spPr>
        <a:xfrm>
          <a:off x="6" y="2056457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积极培育客户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拓展市场</a:t>
          </a:r>
        </a:p>
      </dsp:txBody>
      <dsp:txXfrm>
        <a:off x="47762" y="2104213"/>
        <a:ext cx="1853197" cy="882784"/>
      </dsp:txXfrm>
    </dsp:sp>
    <dsp:sp modelId="{5C2460FA-4C08-42B2-A4E6-259389CE6558}">
      <dsp:nvSpPr>
        <dsp:cNvPr id="0" name=""/>
        <dsp:cNvSpPr/>
      </dsp:nvSpPr>
      <dsp:spPr>
        <a:xfrm rot="5400000">
          <a:off x="3877148" y="1253067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估价行业在社会公众中达到一定的认知度和影响力，估价机构的发展一定能更上一层楼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3219704"/>
        <a:ext cx="4601296" cy="706227"/>
      </dsp:txXfrm>
    </dsp:sp>
    <dsp:sp modelId="{CAC6792E-97B2-40F1-A5FE-293FAC11BE60}">
      <dsp:nvSpPr>
        <dsp:cNvPr id="0" name=""/>
        <dsp:cNvSpPr/>
      </dsp:nvSpPr>
      <dsp:spPr>
        <a:xfrm>
          <a:off x="6" y="3083669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+mn-ea"/>
              <a:ea typeface="+mn-ea"/>
            </a:rPr>
            <a:t>重视宣传推广</a:t>
          </a:r>
          <a:endParaRPr lang="en-US" altLang="zh-CN" sz="1200" kern="1200" dirty="0"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+mn-ea"/>
              <a:ea typeface="+mn-ea"/>
            </a:rPr>
            <a:t>扩大行业影响力</a:t>
          </a:r>
        </a:p>
      </dsp:txBody>
      <dsp:txXfrm>
        <a:off x="47762" y="3131425"/>
        <a:ext cx="1853197" cy="882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A818F-53BE-4683-90E3-C7FF02CC798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E634C-2D91-46A2-A495-499E0B60CBF3}">
      <dsp:nvSpPr>
        <dsp:cNvPr id="0" name=""/>
        <dsp:cNvSpPr/>
      </dsp:nvSpPr>
      <dsp:spPr>
        <a:xfrm>
          <a:off x="564979" y="406400"/>
          <a:ext cx="5650445" cy="812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互联网大数据的兴起</a:t>
          </a:r>
          <a:r>
            <a:rPr lang="zh-CN" altLang="en-US" sz="1800" b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与抵押业务的</a:t>
          </a:r>
          <a:r>
            <a:rPr lang="zh-CN" altLang="en-US" sz="18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减少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4979" y="406400"/>
        <a:ext cx="5650445" cy="812800"/>
      </dsp:txXfrm>
    </dsp:sp>
    <dsp:sp modelId="{0C4D302A-3626-46AE-9F07-FCBE5FAB8F26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E327AC-0BA1-45B3-A566-2C2F702DB6DC}">
      <dsp:nvSpPr>
        <dsp:cNvPr id="0" name=""/>
        <dsp:cNvSpPr/>
      </dsp:nvSpPr>
      <dsp:spPr>
        <a:xfrm>
          <a:off x="860432" y="1625599"/>
          <a:ext cx="5354992" cy="812800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批量估价技术的进步与个案评税业务的下降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60432" y="1625599"/>
        <a:ext cx="5354992" cy="812800"/>
      </dsp:txXfrm>
    </dsp:sp>
    <dsp:sp modelId="{E6E02DA5-86E4-45D7-9E69-8BF88587FB9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1A006-F7AC-4D55-86F1-79E32B3748AE}">
      <dsp:nvSpPr>
        <dsp:cNvPr id="0" name=""/>
        <dsp:cNvSpPr/>
      </dsp:nvSpPr>
      <dsp:spPr>
        <a:xfrm>
          <a:off x="564979" y="2844800"/>
          <a:ext cx="5650445" cy="81280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>
              <a:latin typeface="微软雅黑" panose="020B0503020204020204" pitchFamily="34" charset="-122"/>
              <a:ea typeface="微软雅黑" panose="020B0503020204020204" pitchFamily="34" charset="-122"/>
            </a:rPr>
            <a:t>土地集约利用的导向与土地出让估价业务的减少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4979" y="2844800"/>
        <a:ext cx="5650445" cy="812800"/>
      </dsp:txXfrm>
    </dsp:sp>
    <dsp:sp modelId="{ABF25347-9C51-4D8A-B953-8ACDD4F7AB2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D218B-FC96-4A04-8257-5880AF1BD235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信贷资金的风险分析和资金监管服务</a:t>
          </a:r>
          <a:endParaRPr lang="zh-CN" altLang="en-US" sz="14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79" y="1625600"/>
        <a:ext cx="1991320" cy="1625600"/>
      </dsp:txXfrm>
    </dsp:sp>
    <dsp:sp modelId="{91DBC078-48E3-4F23-95FB-FB3877F68B4F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A14E01-5525-4E68-8EB7-0614680D1930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房地产证券化中的估值服务</a:t>
          </a:r>
          <a:endParaRPr lang="en-US" altLang="zh-CN" sz="14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尽职调查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房地产估值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现金流分析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项目资金监管</a:t>
          </a:r>
          <a:endParaRPr lang="zh-CN" altLang="en-US" sz="1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52339" y="1625600"/>
        <a:ext cx="1991320" cy="1625600"/>
      </dsp:txXfrm>
    </dsp:sp>
    <dsp:sp modelId="{F475C2C4-FEBF-498F-BD07-2051246FDAA6}">
      <dsp:nvSpPr>
        <dsp:cNvPr id="0" name=""/>
        <dsp:cNvSpPr/>
      </dsp:nvSpPr>
      <dsp:spPr>
        <a:xfrm>
          <a:off x="237134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690E8A-8258-43C0-A664-3093D71B9827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“以房养老”服务探索</a:t>
          </a:r>
          <a:endParaRPr lang="en-US" altLang="zh-CN" sz="14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</a:t>
          </a: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估</a:t>
          </a: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值</a:t>
          </a: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期初、处置</a:t>
          </a: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、定期）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风险分析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选址、建设、运营等方面咨询服务</a:t>
          </a:r>
          <a:endParaRPr lang="zh-CN" altLang="en-US" sz="1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03399" y="1625600"/>
        <a:ext cx="1991320" cy="1625600"/>
      </dsp:txXfrm>
    </dsp:sp>
    <dsp:sp modelId="{C2183F01-109E-409F-9AE7-C18C8B310EEA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86DF4C-EBA8-49BD-A90F-B2DF57EA90B4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D218B-FC96-4A04-8257-5880AF1BD235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信贷资金的风险分析和资金监管服务</a:t>
          </a:r>
          <a:endParaRPr lang="zh-CN" altLang="en-US" sz="14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79" y="1625600"/>
        <a:ext cx="1991320" cy="1625600"/>
      </dsp:txXfrm>
    </dsp:sp>
    <dsp:sp modelId="{91DBC078-48E3-4F23-95FB-FB3877F68B4F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A14E01-5525-4E68-8EB7-0614680D1930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房地产证券化中的估值服务</a:t>
          </a:r>
          <a:endParaRPr lang="en-US" altLang="zh-CN" sz="14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尽职调查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房地产估值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现金流分析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项目资金监管</a:t>
          </a:r>
          <a:endParaRPr lang="zh-CN" altLang="en-US" sz="1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52339" y="1625600"/>
        <a:ext cx="1991320" cy="1625600"/>
      </dsp:txXfrm>
    </dsp:sp>
    <dsp:sp modelId="{F475C2C4-FEBF-498F-BD07-2051246FDAA6}">
      <dsp:nvSpPr>
        <dsp:cNvPr id="0" name=""/>
        <dsp:cNvSpPr/>
      </dsp:nvSpPr>
      <dsp:spPr>
        <a:xfrm>
          <a:off x="237134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690E8A-8258-43C0-A664-3093D71B9827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“以房养老”服务探索</a:t>
          </a:r>
          <a:endParaRPr lang="en-US" altLang="zh-CN" sz="14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</a:t>
          </a: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估</a:t>
          </a: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值</a:t>
          </a: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期初、处置</a:t>
          </a: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、定期）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风险分析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选址、建设、运营等方面咨询服务</a:t>
          </a:r>
          <a:endParaRPr lang="zh-CN" altLang="en-US" sz="1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03399" y="1625600"/>
        <a:ext cx="1991320" cy="1625600"/>
      </dsp:txXfrm>
    </dsp:sp>
    <dsp:sp modelId="{C2183F01-109E-409F-9AE7-C18C8B310EEA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86DF4C-EBA8-49BD-A90F-B2DF57EA90B4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D218B-FC96-4A04-8257-5880AF1BD235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信贷资金的风险分析和资金监管服务</a:t>
          </a:r>
          <a:endParaRPr lang="zh-CN" altLang="en-US" sz="14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79" y="1625600"/>
        <a:ext cx="1991320" cy="1625600"/>
      </dsp:txXfrm>
    </dsp:sp>
    <dsp:sp modelId="{91DBC078-48E3-4F23-95FB-FB3877F68B4F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A14E01-5525-4E68-8EB7-0614680D1930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房地产证券化中的估值服务</a:t>
          </a:r>
          <a:endParaRPr lang="en-US" altLang="zh-CN" sz="14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尽职调查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房地产估值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现金流分析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项目资金监管</a:t>
          </a:r>
          <a:endParaRPr lang="zh-CN" altLang="en-US" sz="1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52339" y="1625600"/>
        <a:ext cx="1991320" cy="1625600"/>
      </dsp:txXfrm>
    </dsp:sp>
    <dsp:sp modelId="{F475C2C4-FEBF-498F-BD07-2051246FDAA6}">
      <dsp:nvSpPr>
        <dsp:cNvPr id="0" name=""/>
        <dsp:cNvSpPr/>
      </dsp:nvSpPr>
      <dsp:spPr>
        <a:xfrm>
          <a:off x="237134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690E8A-8258-43C0-A664-3093D71B9827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“以房养老”服务探索</a:t>
          </a:r>
          <a:endParaRPr lang="en-US" altLang="zh-CN" sz="14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房地产</a:t>
          </a: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估</a:t>
          </a: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值</a:t>
          </a: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（</a:t>
          </a: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期初、处置</a:t>
          </a: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、定期）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风险分析</a:t>
          </a:r>
          <a:endParaRPr lang="en-US" altLang="zh-CN" sz="1000" b="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000" b="0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选址、建设、运营等方面咨询服务</a:t>
          </a:r>
          <a:endParaRPr lang="zh-CN" altLang="en-US" sz="1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03399" y="1625600"/>
        <a:ext cx="1991320" cy="1625600"/>
      </dsp:txXfrm>
    </dsp:sp>
    <dsp:sp modelId="{C2183F01-109E-409F-9AE7-C18C8B310EEA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86DF4C-EBA8-49BD-A90F-B2DF57EA90B4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361B4-CCEF-4D6D-A31F-696A7E5F542D}">
      <dsp:nvSpPr>
        <dsp:cNvPr id="0" name=""/>
        <dsp:cNvSpPr/>
      </dsp:nvSpPr>
      <dsp:spPr>
        <a:xfrm>
          <a:off x="0" y="28599"/>
          <a:ext cx="6096000" cy="992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>
              <a:latin typeface="+mn-ea"/>
              <a:ea typeface="+mn-ea"/>
            </a:rPr>
            <a:t>努力承担土地使用权出让精细化管理中的评估服务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48433" y="77032"/>
        <a:ext cx="5999134" cy="895294"/>
      </dsp:txXfrm>
    </dsp:sp>
    <dsp:sp modelId="{420FDED8-0C3F-40A9-A0C8-9E2A75FD47A9}">
      <dsp:nvSpPr>
        <dsp:cNvPr id="0" name=""/>
        <dsp:cNvSpPr/>
      </dsp:nvSpPr>
      <dsp:spPr>
        <a:xfrm>
          <a:off x="0" y="1020760"/>
          <a:ext cx="60960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200" kern="1200" dirty="0">
              <a:latin typeface="+mn-ea"/>
              <a:ea typeface="+mn-ea"/>
            </a:rPr>
            <a:t>土地出让评估要求精细化，需体现用途细分、运营管理、弹性出让年期的差异；土地利用绩效评估、环境影响和污染修复费用评估、建筑能效测评等多项评估和测评</a:t>
          </a:r>
        </a:p>
      </dsp:txBody>
      <dsp:txXfrm>
        <a:off x="0" y="1020760"/>
        <a:ext cx="6096000" cy="877680"/>
      </dsp:txXfrm>
    </dsp:sp>
    <dsp:sp modelId="{E00EF8B2-2BF5-4603-82EF-3931FC9AB3FE}">
      <dsp:nvSpPr>
        <dsp:cNvPr id="0" name=""/>
        <dsp:cNvSpPr/>
      </dsp:nvSpPr>
      <dsp:spPr>
        <a:xfrm>
          <a:off x="0" y="1728189"/>
          <a:ext cx="6096000" cy="99216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>
              <a:solidFill>
                <a:schemeClr val="tx1"/>
              </a:solidFill>
              <a:latin typeface="+mn-ea"/>
              <a:ea typeface="+mn-ea"/>
            </a:rPr>
            <a:t>积极准备为房地产相关税收征缴提供全面服务</a:t>
          </a:r>
          <a:endParaRPr lang="zh-CN" altLang="en-US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8433" y="1776622"/>
        <a:ext cx="5999134" cy="895294"/>
      </dsp:txXfrm>
    </dsp:sp>
    <dsp:sp modelId="{5E212795-B01C-43D6-B545-8EF42AF55C3C}">
      <dsp:nvSpPr>
        <dsp:cNvPr id="0" name=""/>
        <dsp:cNvSpPr/>
      </dsp:nvSpPr>
      <dsp:spPr>
        <a:xfrm>
          <a:off x="0" y="3043239"/>
          <a:ext cx="6096000" cy="99216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>
              <a:solidFill>
                <a:schemeClr val="tx1"/>
              </a:solidFill>
              <a:latin typeface="+mn-ea"/>
              <a:ea typeface="+mn-ea"/>
            </a:rPr>
            <a:t>为保障性住房的价格和佣金体系建立提供服务</a:t>
          </a:r>
          <a:endParaRPr lang="zh-CN" altLang="en-US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8433" y="3091672"/>
        <a:ext cx="5999134" cy="895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361B4-CCEF-4D6D-A31F-696A7E5F542D}">
      <dsp:nvSpPr>
        <dsp:cNvPr id="0" name=""/>
        <dsp:cNvSpPr/>
      </dsp:nvSpPr>
      <dsp:spPr>
        <a:xfrm>
          <a:off x="0" y="28599"/>
          <a:ext cx="6096000" cy="992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>
              <a:latin typeface="+mn-ea"/>
              <a:ea typeface="+mn-ea"/>
            </a:rPr>
            <a:t>努力承担土地使用权出让精细化管理中的评估服务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48433" y="77032"/>
        <a:ext cx="5999134" cy="895294"/>
      </dsp:txXfrm>
    </dsp:sp>
    <dsp:sp modelId="{420FDED8-0C3F-40A9-A0C8-9E2A75FD47A9}">
      <dsp:nvSpPr>
        <dsp:cNvPr id="0" name=""/>
        <dsp:cNvSpPr/>
      </dsp:nvSpPr>
      <dsp:spPr>
        <a:xfrm>
          <a:off x="0" y="1020760"/>
          <a:ext cx="60960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200" kern="1200" dirty="0">
              <a:latin typeface="+mn-ea"/>
              <a:ea typeface="+mn-ea"/>
            </a:rPr>
            <a:t>土地出让评估要求精细化，需体现用途细分、运营管理、弹性出让年期的差异；土地利用绩效评估、环境影响和污染修复费用评估、建筑能效测评等多项评估和测评</a:t>
          </a:r>
        </a:p>
      </dsp:txBody>
      <dsp:txXfrm>
        <a:off x="0" y="1020760"/>
        <a:ext cx="6096000" cy="877680"/>
      </dsp:txXfrm>
    </dsp:sp>
    <dsp:sp modelId="{E00EF8B2-2BF5-4603-82EF-3931FC9AB3FE}">
      <dsp:nvSpPr>
        <dsp:cNvPr id="0" name=""/>
        <dsp:cNvSpPr/>
      </dsp:nvSpPr>
      <dsp:spPr>
        <a:xfrm>
          <a:off x="0" y="1728189"/>
          <a:ext cx="6096000" cy="99216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>
              <a:solidFill>
                <a:schemeClr val="tx1"/>
              </a:solidFill>
              <a:latin typeface="+mn-ea"/>
              <a:ea typeface="+mn-ea"/>
            </a:rPr>
            <a:t>积极准备为房地产相关税收征缴提供全面服务</a:t>
          </a:r>
          <a:endParaRPr lang="zh-CN" altLang="en-US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8433" y="1776622"/>
        <a:ext cx="5999134" cy="895294"/>
      </dsp:txXfrm>
    </dsp:sp>
    <dsp:sp modelId="{5E212795-B01C-43D6-B545-8EF42AF55C3C}">
      <dsp:nvSpPr>
        <dsp:cNvPr id="0" name=""/>
        <dsp:cNvSpPr/>
      </dsp:nvSpPr>
      <dsp:spPr>
        <a:xfrm>
          <a:off x="0" y="3043239"/>
          <a:ext cx="6096000" cy="99216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>
              <a:solidFill>
                <a:schemeClr val="tx1"/>
              </a:solidFill>
              <a:latin typeface="+mn-ea"/>
              <a:ea typeface="+mn-ea"/>
            </a:rPr>
            <a:t>为保障性住房的价格和佣金体系建立提供服务</a:t>
          </a:r>
          <a:endParaRPr lang="zh-CN" altLang="en-US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8433" y="3091672"/>
        <a:ext cx="5999134" cy="8952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361B4-CCEF-4D6D-A31F-696A7E5F542D}">
      <dsp:nvSpPr>
        <dsp:cNvPr id="0" name=""/>
        <dsp:cNvSpPr/>
      </dsp:nvSpPr>
      <dsp:spPr>
        <a:xfrm>
          <a:off x="0" y="28599"/>
          <a:ext cx="6096000" cy="992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>
              <a:latin typeface="+mn-ea"/>
              <a:ea typeface="+mn-ea"/>
            </a:rPr>
            <a:t>努力承担土地使用权出让精细化管理中的评估服务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48433" y="77032"/>
        <a:ext cx="5999134" cy="895294"/>
      </dsp:txXfrm>
    </dsp:sp>
    <dsp:sp modelId="{420FDED8-0C3F-40A9-A0C8-9E2A75FD47A9}">
      <dsp:nvSpPr>
        <dsp:cNvPr id="0" name=""/>
        <dsp:cNvSpPr/>
      </dsp:nvSpPr>
      <dsp:spPr>
        <a:xfrm>
          <a:off x="0" y="1020760"/>
          <a:ext cx="60960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200" kern="1200" dirty="0">
              <a:latin typeface="+mn-ea"/>
              <a:ea typeface="+mn-ea"/>
            </a:rPr>
            <a:t>土地出让评估要求精细化，需体现用途细分、运营管理、弹性出让年期的差异；土地利用绩效评估、环境影响和污染修复费用评估、建筑能效测评等多项评估和测评</a:t>
          </a:r>
        </a:p>
      </dsp:txBody>
      <dsp:txXfrm>
        <a:off x="0" y="1020760"/>
        <a:ext cx="6096000" cy="877680"/>
      </dsp:txXfrm>
    </dsp:sp>
    <dsp:sp modelId="{E00EF8B2-2BF5-4603-82EF-3931FC9AB3FE}">
      <dsp:nvSpPr>
        <dsp:cNvPr id="0" name=""/>
        <dsp:cNvSpPr/>
      </dsp:nvSpPr>
      <dsp:spPr>
        <a:xfrm>
          <a:off x="0" y="1728189"/>
          <a:ext cx="6096000" cy="99216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>
              <a:solidFill>
                <a:schemeClr val="tx1"/>
              </a:solidFill>
              <a:latin typeface="+mn-ea"/>
              <a:ea typeface="+mn-ea"/>
            </a:rPr>
            <a:t>积极准备为房地产相关税收征缴提供全面服务</a:t>
          </a:r>
          <a:endParaRPr lang="zh-CN" altLang="en-US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8433" y="1776622"/>
        <a:ext cx="5999134" cy="895294"/>
      </dsp:txXfrm>
    </dsp:sp>
    <dsp:sp modelId="{5E212795-B01C-43D6-B545-8EF42AF55C3C}">
      <dsp:nvSpPr>
        <dsp:cNvPr id="0" name=""/>
        <dsp:cNvSpPr/>
      </dsp:nvSpPr>
      <dsp:spPr>
        <a:xfrm>
          <a:off x="0" y="3043239"/>
          <a:ext cx="6096000" cy="99216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0" kern="1200" dirty="0">
              <a:solidFill>
                <a:schemeClr val="tx1"/>
              </a:solidFill>
              <a:latin typeface="+mn-ea"/>
              <a:ea typeface="+mn-ea"/>
            </a:rPr>
            <a:t>为保障性住房的价格和租金体系建立提供服务</a:t>
          </a:r>
          <a:endParaRPr lang="zh-CN" altLang="en-US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8433" y="3091672"/>
        <a:ext cx="5999134" cy="8952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BE243-8357-45C7-8616-70BB0D19E8DA}">
      <dsp:nvSpPr>
        <dsp:cNvPr id="0" name=""/>
        <dsp:cNvSpPr/>
      </dsp:nvSpPr>
      <dsp:spPr>
        <a:xfrm rot="5400000">
          <a:off x="3877148" y="-1828568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创新，解决客户问题（痛点、体验等），估价服务像产品一样，也要不断升级换代。</a:t>
          </a:r>
          <a:endParaRPr lang="zh-CN" altLang="en-US" sz="900" kern="1200" dirty="0">
            <a:latin typeface="+mn-ea"/>
            <a:ea typeface="+mn-ea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被动需求、鉴证性估价  转变为   以专业服务去满足客户自发的估价和咨询服务需求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138068"/>
        <a:ext cx="4601296" cy="706227"/>
      </dsp:txXfrm>
    </dsp:sp>
    <dsp:sp modelId="{B4886ADB-884C-4839-A54C-0E44FE84993F}">
      <dsp:nvSpPr>
        <dsp:cNvPr id="0" name=""/>
        <dsp:cNvSpPr/>
      </dsp:nvSpPr>
      <dsp:spPr>
        <a:xfrm>
          <a:off x="0" y="0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转变观念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倡导专业服务</a:t>
          </a:r>
        </a:p>
      </dsp:txBody>
      <dsp:txXfrm>
        <a:off x="47756" y="47756"/>
        <a:ext cx="1853197" cy="882784"/>
      </dsp:txXfrm>
    </dsp:sp>
    <dsp:sp modelId="{A16ABA41-085C-4A76-A014-5A08544AA149}">
      <dsp:nvSpPr>
        <dsp:cNvPr id="0" name=""/>
        <dsp:cNvSpPr/>
      </dsp:nvSpPr>
      <dsp:spPr>
        <a:xfrm rot="5400000">
          <a:off x="3877148" y="-801356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能力至上</a:t>
          </a:r>
          <a:endParaRPr lang="zh-CN" altLang="en-US" sz="900" kern="1200" dirty="0">
            <a:latin typeface="+mn-ea"/>
            <a:ea typeface="+mn-ea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达到某个评估值而调整参数、凑数字   转变为研究市场、模拟市场定价、现实成本积算、合理收益模式等考量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1165280"/>
        <a:ext cx="4601296" cy="706227"/>
      </dsp:txXfrm>
    </dsp:sp>
    <dsp:sp modelId="{E6767F20-A8B9-4B5D-8603-90507A5AE25B}">
      <dsp:nvSpPr>
        <dsp:cNvPr id="0" name=""/>
        <dsp:cNvSpPr/>
      </dsp:nvSpPr>
      <dsp:spPr>
        <a:xfrm>
          <a:off x="6" y="1029245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提高自身服务能力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积累核心竞争力</a:t>
          </a:r>
        </a:p>
      </dsp:txBody>
      <dsp:txXfrm>
        <a:off x="47762" y="1077001"/>
        <a:ext cx="1853197" cy="882784"/>
      </dsp:txXfrm>
    </dsp:sp>
    <dsp:sp modelId="{45C43876-CF50-4C50-9E77-F6EE78938748}">
      <dsp:nvSpPr>
        <dsp:cNvPr id="0" name=""/>
        <dsp:cNvSpPr/>
      </dsp:nvSpPr>
      <dsp:spPr>
        <a:xfrm rot="5400000">
          <a:off x="3877148" y="225855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提高市场的粘合度，在每一次为客户解决问题中使之认识到专业服务的优越性，信任我们的专业能力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2192492"/>
        <a:ext cx="4601296" cy="706227"/>
      </dsp:txXfrm>
    </dsp:sp>
    <dsp:sp modelId="{563FBDE3-1604-4671-943E-C988BF919CA5}">
      <dsp:nvSpPr>
        <dsp:cNvPr id="0" name=""/>
        <dsp:cNvSpPr/>
      </dsp:nvSpPr>
      <dsp:spPr>
        <a:xfrm>
          <a:off x="6" y="2056457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积极培育客户</a:t>
          </a:r>
          <a:endParaRPr lang="en-US" altLang="zh-CN" sz="1200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solidFill>
                <a:schemeClr val="tx1"/>
              </a:solidFill>
              <a:latin typeface="+mn-ea"/>
              <a:ea typeface="+mn-ea"/>
            </a:rPr>
            <a:t>拓展市场</a:t>
          </a:r>
        </a:p>
      </dsp:txBody>
      <dsp:txXfrm>
        <a:off x="47762" y="2104213"/>
        <a:ext cx="1853197" cy="882784"/>
      </dsp:txXfrm>
    </dsp:sp>
    <dsp:sp modelId="{5C2460FA-4C08-42B2-A4E6-259389CE6558}">
      <dsp:nvSpPr>
        <dsp:cNvPr id="0" name=""/>
        <dsp:cNvSpPr/>
      </dsp:nvSpPr>
      <dsp:spPr>
        <a:xfrm rot="5400000">
          <a:off x="3877148" y="1253067"/>
          <a:ext cx="782637" cy="4639501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900" b="0" kern="1200" dirty="0">
              <a:latin typeface="+mn-ea"/>
              <a:ea typeface="+mn-ea"/>
            </a:rPr>
            <a:t> 估价行业在社会公众中达到一定的认知度和影响力，估价机构的发展一定能更上一层楼</a:t>
          </a:r>
          <a:endParaRPr lang="zh-CN" altLang="en-US" sz="900" kern="1200" dirty="0">
            <a:latin typeface="+mn-ea"/>
            <a:ea typeface="+mn-ea"/>
          </a:endParaRPr>
        </a:p>
      </dsp:txBody>
      <dsp:txXfrm rot="-5400000">
        <a:off x="1948717" y="3219704"/>
        <a:ext cx="4601296" cy="706227"/>
      </dsp:txXfrm>
    </dsp:sp>
    <dsp:sp modelId="{CAC6792E-97B2-40F1-A5FE-293FAC11BE60}">
      <dsp:nvSpPr>
        <dsp:cNvPr id="0" name=""/>
        <dsp:cNvSpPr/>
      </dsp:nvSpPr>
      <dsp:spPr>
        <a:xfrm>
          <a:off x="6" y="3083669"/>
          <a:ext cx="1948709" cy="97829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+mn-ea"/>
              <a:ea typeface="+mn-ea"/>
            </a:rPr>
            <a:t>重视宣传推广</a:t>
          </a:r>
          <a:endParaRPr lang="en-US" altLang="zh-CN" sz="1200" kern="1200" dirty="0">
            <a:latin typeface="+mn-ea"/>
            <a:ea typeface="+mn-ea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>
              <a:latin typeface="+mn-ea"/>
              <a:ea typeface="+mn-ea"/>
            </a:rPr>
            <a:t>扩大行业影响力</a:t>
          </a:r>
        </a:p>
      </dsp:txBody>
      <dsp:txXfrm>
        <a:off x="47762" y="3131425"/>
        <a:ext cx="1853197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85800"/>
            <a:ext cx="60039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9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29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9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379506C9-423A-41F0-994C-007FECD44E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803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9506C9-423A-41F0-994C-007FECD44E42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959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170484"/>
            <a:ext cx="9144000" cy="2882784"/>
          </a:xfrm>
          <a:prstGeom prst="rect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3476928" y="632864"/>
            <a:ext cx="945890" cy="2862540"/>
          </a:xfrm>
          <a:prstGeom prst="rect">
            <a:avLst/>
          </a:prstGeom>
          <a:solidFill>
            <a:srgbClr val="2A3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3690764"/>
            <a:ext cx="720000" cy="362504"/>
          </a:xfrm>
          <a:prstGeom prst="rect">
            <a:avLst/>
          </a:prstGeom>
          <a:solidFill>
            <a:srgbClr val="2A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cxnSp>
        <p:nvCxnSpPr>
          <p:cNvPr id="19" name="直接连接符 18"/>
          <p:cNvCxnSpPr/>
          <p:nvPr userDrawn="1"/>
        </p:nvCxnSpPr>
        <p:spPr bwMode="auto">
          <a:xfrm flipV="1">
            <a:off x="720000" y="3536080"/>
            <a:ext cx="899672" cy="5171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2A374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接连接符 24"/>
          <p:cNvCxnSpPr/>
          <p:nvPr userDrawn="1"/>
        </p:nvCxnSpPr>
        <p:spPr bwMode="auto">
          <a:xfrm flipH="1" flipV="1">
            <a:off x="1614506" y="3530914"/>
            <a:ext cx="879594" cy="14421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2A374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等腰三角形 28"/>
          <p:cNvSpPr/>
          <p:nvPr userDrawn="1"/>
        </p:nvSpPr>
        <p:spPr bwMode="auto">
          <a:xfrm flipV="1">
            <a:off x="1819438" y="3285276"/>
            <a:ext cx="1797851" cy="764998"/>
          </a:xfrm>
          <a:prstGeom prst="triangle">
            <a:avLst>
              <a:gd name="adj" fmla="val 74137"/>
            </a:avLst>
          </a:prstGeom>
          <a:solidFill>
            <a:srgbClr val="2A374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0" name="等腰三角形 29"/>
          <p:cNvSpPr/>
          <p:nvPr userDrawn="1"/>
        </p:nvSpPr>
        <p:spPr bwMode="auto">
          <a:xfrm flipV="1">
            <a:off x="-108520" y="3412169"/>
            <a:ext cx="2744496" cy="1572168"/>
          </a:xfrm>
          <a:prstGeom prst="triangle">
            <a:avLst>
              <a:gd name="adj" fmla="val 74137"/>
            </a:avLst>
          </a:prstGeom>
          <a:solidFill>
            <a:srgbClr val="2A3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9144000" cy="1177200"/>
          </a:xfrm>
          <a:prstGeom prst="rect">
            <a:avLst/>
          </a:prstGeom>
          <a:solidFill>
            <a:srgbClr val="2A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053268"/>
            <a:ext cx="9144000" cy="1170484"/>
          </a:xfrm>
          <a:prstGeom prst="rect">
            <a:avLst/>
          </a:prstGeom>
          <a:solidFill>
            <a:srgbClr val="2A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52009" y="1047152"/>
            <a:ext cx="807586" cy="3024000"/>
          </a:xfrm>
          <a:prstGeom prst="rect">
            <a:avLst/>
          </a:prstGeom>
          <a:solidFill>
            <a:srgbClr val="212A37"/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34386" y="602441"/>
            <a:ext cx="1265148" cy="3509354"/>
          </a:xfrm>
          <a:prstGeom prst="rect">
            <a:avLst/>
          </a:prstGeom>
          <a:solidFill>
            <a:srgbClr val="2A3747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568328" y="656290"/>
            <a:ext cx="977116" cy="3024000"/>
          </a:xfrm>
          <a:prstGeom prst="rect">
            <a:avLst/>
          </a:prstGeom>
          <a:solidFill>
            <a:srgbClr val="212A37"/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2411760" y="358047"/>
            <a:ext cx="602876" cy="3509354"/>
          </a:xfrm>
          <a:prstGeom prst="rect">
            <a:avLst/>
          </a:prstGeom>
          <a:solidFill>
            <a:srgbClr val="2A3747"/>
          </a:solidFill>
          <a:ln>
            <a:noFill/>
          </a:ln>
          <a:scene3d>
            <a:camera prst="isometricRightUp">
              <a:rot lat="21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2900144" y="512080"/>
            <a:ext cx="604800" cy="3024000"/>
          </a:xfrm>
          <a:prstGeom prst="rect">
            <a:avLst/>
          </a:prstGeom>
          <a:solidFill>
            <a:srgbClr val="212A37"/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3295306" y="53547"/>
            <a:ext cx="1265148" cy="3509354"/>
          </a:xfrm>
          <a:prstGeom prst="rect">
            <a:avLst/>
          </a:prstGeom>
          <a:solidFill>
            <a:srgbClr val="2A3747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等腰三角形 27"/>
          <p:cNvSpPr/>
          <p:nvPr userDrawn="1"/>
        </p:nvSpPr>
        <p:spPr bwMode="auto">
          <a:xfrm flipV="1">
            <a:off x="696249" y="4058194"/>
            <a:ext cx="1637671" cy="457667"/>
          </a:xfrm>
          <a:prstGeom prst="triangle">
            <a:avLst>
              <a:gd name="adj" fmla="val 87071"/>
            </a:avLst>
          </a:prstGeom>
          <a:solidFill>
            <a:srgbClr val="212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1501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224232"/>
          </a:xfrm>
          <a:prstGeom prst="rect">
            <a:avLst/>
          </a:prstGeom>
          <a:solidFill>
            <a:srgbClr val="2A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0" y="10984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DFE8F1"/>
                </a:solidFill>
                <a:latin typeface="+mn-lt"/>
              </a:rPr>
              <a:t>THANKS </a:t>
            </a:r>
            <a:endParaRPr lang="zh-CN" altLang="en-US" sz="9600" dirty="0">
              <a:solidFill>
                <a:srgbClr val="DFE8F1"/>
              </a:solidFill>
              <a:latin typeface="+mn-lt"/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904961" y="2610644"/>
            <a:ext cx="5372663" cy="360000"/>
            <a:chOff x="1909811" y="2503634"/>
            <a:chExt cx="5372663" cy="360000"/>
          </a:xfrm>
        </p:grpSpPr>
        <p:sp>
          <p:nvSpPr>
            <p:cNvPr id="11" name="矩形 10"/>
            <p:cNvSpPr/>
            <p:nvPr userDrawn="1"/>
          </p:nvSpPr>
          <p:spPr>
            <a:xfrm>
              <a:off x="1909811" y="2503634"/>
              <a:ext cx="1350000" cy="360000"/>
            </a:xfrm>
            <a:prstGeom prst="rect">
              <a:avLst/>
            </a:prstGeom>
            <a:solidFill>
              <a:srgbClr val="E96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3232474" y="2503634"/>
              <a:ext cx="1350000" cy="360000"/>
            </a:xfrm>
            <a:prstGeom prst="rect">
              <a:avLst/>
            </a:prstGeom>
            <a:solidFill>
              <a:srgbClr val="88C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4582474" y="2503634"/>
              <a:ext cx="1350000" cy="360000"/>
            </a:xfrm>
            <a:prstGeom prst="rect">
              <a:avLst/>
            </a:prstGeom>
            <a:solidFill>
              <a:srgbClr val="FEB7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5932474" y="2503634"/>
              <a:ext cx="1350000" cy="360000"/>
            </a:xfrm>
            <a:prstGeom prst="rect">
              <a:avLst/>
            </a:prstGeom>
            <a:solidFill>
              <a:srgbClr val="4B9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 userDrawn="1"/>
        </p:nvSpPr>
        <p:spPr>
          <a:xfrm>
            <a:off x="0" y="29731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01B0F1"/>
                </a:solidFill>
                <a:latin typeface="+mn-lt"/>
              </a:rPr>
              <a:t>Please Enjoy Your Work</a:t>
            </a:r>
            <a:endParaRPr lang="zh-CN" altLang="en-US" sz="3600" dirty="0">
              <a:solidFill>
                <a:srgbClr val="01B0F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40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2A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44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" y="450404"/>
            <a:ext cx="1800000" cy="4320480"/>
          </a:xfrm>
          <a:prstGeom prst="rect">
            <a:avLst/>
          </a:prstGeom>
          <a:solidFill>
            <a:srgbClr val="2A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761718" y="450404"/>
            <a:ext cx="382282" cy="4320480"/>
          </a:xfrm>
          <a:prstGeom prst="rect">
            <a:avLst/>
          </a:prstGeom>
          <a:solidFill>
            <a:srgbClr val="2A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83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865305" cy="441858"/>
          </a:xfrm>
          <a:prstGeom prst="rect">
            <a:avLst/>
          </a:prstGeom>
          <a:solidFill>
            <a:srgbClr val="2A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65305" y="0"/>
            <a:ext cx="865305" cy="441858"/>
          </a:xfrm>
          <a:prstGeom prst="rect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6428"/>
            <a:ext cx="865305" cy="441858"/>
          </a:xfrm>
          <a:prstGeom prst="rect">
            <a:avLst/>
          </a:prstGeom>
          <a:solidFill>
            <a:srgbClr val="E9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65305" y="666428"/>
            <a:ext cx="865305" cy="441858"/>
          </a:xfrm>
          <a:prstGeom prst="rect">
            <a:avLst/>
          </a:prstGeom>
          <a:solidFill>
            <a:srgbClr val="88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730610" y="666428"/>
            <a:ext cx="865305" cy="441858"/>
          </a:xfrm>
          <a:prstGeom prst="rect">
            <a:avLst/>
          </a:prstGeom>
          <a:solidFill>
            <a:srgbClr val="FEB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595915" y="666428"/>
            <a:ext cx="865305" cy="441858"/>
          </a:xfrm>
          <a:prstGeom prst="rect">
            <a:avLst/>
          </a:prstGeom>
          <a:solidFill>
            <a:srgbClr val="4B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" y="1332856"/>
            <a:ext cx="865305" cy="441858"/>
          </a:xfrm>
          <a:prstGeom prst="rect">
            <a:avLst/>
          </a:prstGeom>
          <a:solidFill>
            <a:srgbClr val="DF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09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2411759" cy="5221288"/>
          </a:xfrm>
          <a:prstGeom prst="rect">
            <a:avLst/>
          </a:prstGeom>
          <a:solidFill>
            <a:srgbClr val="2A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234380"/>
            <a:ext cx="2411759" cy="720080"/>
          </a:xfrm>
          <a:prstGeom prst="rect">
            <a:avLst/>
          </a:prstGeom>
          <a:solidFill>
            <a:srgbClr val="01B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411759" y="234380"/>
            <a:ext cx="6732241" cy="720080"/>
          </a:xfrm>
          <a:prstGeom prst="rect">
            <a:avLst/>
          </a:prstGeom>
          <a:solidFill>
            <a:srgbClr val="01B0F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57788" y="92328"/>
            <a:ext cx="179077" cy="721322"/>
          </a:xfrm>
          <a:prstGeom prst="rect">
            <a:avLst/>
          </a:prstGeom>
          <a:solidFill>
            <a:srgbClr val="2A3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469" y="862878"/>
            <a:ext cx="136311" cy="91346"/>
          </a:xfrm>
          <a:prstGeom prst="rect">
            <a:avLst/>
          </a:prstGeom>
          <a:solidFill>
            <a:srgbClr val="2A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 bwMode="auto">
          <a:xfrm flipH="1" flipV="1">
            <a:off x="305191" y="822598"/>
            <a:ext cx="166526" cy="3633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2A374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等腰三角形 11"/>
          <p:cNvSpPr/>
          <p:nvPr userDrawn="1"/>
        </p:nvSpPr>
        <p:spPr bwMode="auto">
          <a:xfrm flipV="1">
            <a:off x="343989" y="760700"/>
            <a:ext cx="340371" cy="192769"/>
          </a:xfrm>
          <a:prstGeom prst="triangle">
            <a:avLst>
              <a:gd name="adj" fmla="val 74137"/>
            </a:avLst>
          </a:prstGeom>
          <a:solidFill>
            <a:srgbClr val="2A374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 bwMode="auto">
          <a:xfrm flipV="1">
            <a:off x="-21014" y="792676"/>
            <a:ext cx="519591" cy="396165"/>
          </a:xfrm>
          <a:prstGeom prst="triangle">
            <a:avLst>
              <a:gd name="adj" fmla="val 74137"/>
            </a:avLst>
          </a:prstGeom>
          <a:solidFill>
            <a:srgbClr val="2A3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10315" y="196723"/>
            <a:ext cx="152893" cy="762007"/>
          </a:xfrm>
          <a:prstGeom prst="rect">
            <a:avLst/>
          </a:prstGeom>
          <a:solidFill>
            <a:srgbClr val="212A37"/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0702" y="84662"/>
            <a:ext cx="239519" cy="884310"/>
          </a:xfrm>
          <a:prstGeom prst="rect">
            <a:avLst/>
          </a:prstGeom>
          <a:solidFill>
            <a:srgbClr val="2A3747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296449" y="98231"/>
            <a:ext cx="184989" cy="762007"/>
          </a:xfrm>
          <a:prstGeom prst="rect">
            <a:avLst/>
          </a:prstGeom>
          <a:solidFill>
            <a:srgbClr val="212A37"/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456129" y="23078"/>
            <a:ext cx="114137" cy="884310"/>
          </a:xfrm>
          <a:prstGeom prst="rect">
            <a:avLst/>
          </a:prstGeom>
          <a:solidFill>
            <a:srgbClr val="2A3747"/>
          </a:solidFill>
          <a:ln>
            <a:noFill/>
          </a:ln>
          <a:scene3d>
            <a:camera prst="isometricRightUp">
              <a:rot lat="21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548590" y="61892"/>
            <a:ext cx="114501" cy="762007"/>
          </a:xfrm>
          <a:prstGeom prst="rect">
            <a:avLst/>
          </a:prstGeom>
          <a:solidFill>
            <a:srgbClr val="212A37"/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623403" y="-53652"/>
            <a:ext cx="239519" cy="884310"/>
          </a:xfrm>
          <a:prstGeom prst="rect">
            <a:avLst/>
          </a:prstGeom>
          <a:solidFill>
            <a:srgbClr val="2A3747"/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0" name="等腰三角形 19"/>
          <p:cNvSpPr/>
          <p:nvPr userDrawn="1"/>
        </p:nvSpPr>
        <p:spPr bwMode="auto">
          <a:xfrm flipV="1">
            <a:off x="131346" y="955465"/>
            <a:ext cx="310046" cy="115326"/>
          </a:xfrm>
          <a:prstGeom prst="triangle">
            <a:avLst>
              <a:gd name="adj" fmla="val 87071"/>
            </a:avLst>
          </a:prstGeom>
          <a:solidFill>
            <a:srgbClr val="212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2" name="直接连接符 21"/>
          <p:cNvCxnSpPr/>
          <p:nvPr userDrawn="1"/>
        </p:nvCxnSpPr>
        <p:spPr bwMode="auto">
          <a:xfrm>
            <a:off x="393376" y="1962572"/>
            <a:ext cx="16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接连接符 23"/>
          <p:cNvCxnSpPr/>
          <p:nvPr userDrawn="1"/>
        </p:nvCxnSpPr>
        <p:spPr bwMode="auto">
          <a:xfrm>
            <a:off x="388454" y="4050804"/>
            <a:ext cx="16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0391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914" r:id="rId2"/>
    <p:sldLayoutId id="2147483895" r:id="rId3"/>
    <p:sldLayoutId id="2147483845" r:id="rId4"/>
    <p:sldLayoutId id="2147483846" r:id="rId5"/>
    <p:sldLayoutId id="2147483915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24350" y="1842180"/>
            <a:ext cx="471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125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不动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估价机构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lnSpc>
                <a:spcPct val="125000"/>
              </a:lnSpc>
            </a:pP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服务多元化的方向与思考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89434" y="3094008"/>
            <a:ext cx="1137600" cy="143222"/>
          </a:xfrm>
          <a:prstGeom prst="rect">
            <a:avLst/>
          </a:prstGeom>
          <a:solidFill>
            <a:srgbClr val="E96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27034" y="3094008"/>
            <a:ext cx="1137600" cy="143222"/>
          </a:xfrm>
          <a:prstGeom prst="rect">
            <a:avLst/>
          </a:prstGeom>
          <a:solidFill>
            <a:srgbClr val="88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64634" y="3094008"/>
            <a:ext cx="1137600" cy="143222"/>
          </a:xfrm>
          <a:prstGeom prst="rect">
            <a:avLst/>
          </a:prstGeom>
          <a:solidFill>
            <a:srgbClr val="FEB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002234" y="3089570"/>
            <a:ext cx="1137600" cy="143222"/>
          </a:xfrm>
          <a:prstGeom prst="rect">
            <a:avLst/>
          </a:prstGeom>
          <a:solidFill>
            <a:srgbClr val="4B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9102" y="4233556"/>
            <a:ext cx="4560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丨上海百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盛土地估价</a:t>
            </a:r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有限责任公司</a:t>
            </a:r>
          </a:p>
        </p:txBody>
      </p:sp>
      <p:sp>
        <p:nvSpPr>
          <p:cNvPr id="11" name="矩形 10"/>
          <p:cNvSpPr/>
          <p:nvPr/>
        </p:nvSpPr>
        <p:spPr>
          <a:xfrm>
            <a:off x="5868144" y="4679350"/>
            <a:ext cx="2938165" cy="338554"/>
          </a:xfrm>
          <a:prstGeom prst="rect">
            <a:avLst/>
          </a:prstGeom>
          <a:solidFill>
            <a:srgbClr val="01B0F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杨斌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37" y="4212780"/>
            <a:ext cx="534522" cy="3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4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2"/>
          <a:stretch/>
        </p:blipFill>
        <p:spPr>
          <a:xfrm>
            <a:off x="4427984" y="1170484"/>
            <a:ext cx="4528626" cy="39563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5536" y="2538636"/>
            <a:ext cx="168853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相关背景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98476"/>
            <a:ext cx="2375522" cy="345638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459844">
            <a:off x="5475668" y="2064837"/>
            <a:ext cx="3415298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200" b="0" dirty="0">
                <a:solidFill>
                  <a:srgbClr val="2A374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这是一个摧毁你，却与你无关的时代</a:t>
            </a:r>
          </a:p>
          <a:p>
            <a:pPr marL="171450" indent="-17145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200" b="0" dirty="0">
                <a:solidFill>
                  <a:srgbClr val="2A374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这是一个跨界打劫你，你却无力反击的时代</a:t>
            </a:r>
          </a:p>
          <a:p>
            <a:pPr marL="171450" indent="-17145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200" b="0" dirty="0">
                <a:solidFill>
                  <a:srgbClr val="2A374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这是一个你醒来太慢，干脆就不用醒来的时代</a:t>
            </a:r>
          </a:p>
          <a:p>
            <a:pPr marL="171450" indent="-17145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200" b="0" dirty="0">
                <a:solidFill>
                  <a:srgbClr val="2A374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这是一个不是对手比你强，而是你根本连对手是谁都不知道的时代</a:t>
            </a:r>
          </a:p>
          <a:p>
            <a:pPr marL="171450" indent="-17145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200" b="0" dirty="0">
                <a:solidFill>
                  <a:srgbClr val="2A374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在这个大跨界的时代，告诫你唯有不断学习，才能立于不败之地</a:t>
            </a:r>
            <a:endParaRPr lang="zh-CN" altLang="en-US" sz="1200" dirty="0">
              <a:solidFill>
                <a:srgbClr val="2A3747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713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不动产估价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机构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业务发展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面临的主要问题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162372"/>
            <a:ext cx="666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科技进步的冲击、市场及政策变化转变与传统业务的萎缩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4262116575"/>
              </p:ext>
            </p:extLst>
          </p:nvPr>
        </p:nvGraphicFramePr>
        <p:xfrm>
          <a:off x="2765884" y="1026468"/>
          <a:ext cx="62706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椭圆 6"/>
          <p:cNvSpPr/>
          <p:nvPr/>
        </p:nvSpPr>
        <p:spPr>
          <a:xfrm>
            <a:off x="2791322" y="1311756"/>
            <a:ext cx="1060598" cy="1060598"/>
          </a:xfrm>
          <a:prstGeom prst="ellipse">
            <a:avLst/>
          </a:prstGeom>
          <a:solidFill>
            <a:srgbClr val="7AB65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" name="组合 101"/>
          <p:cNvGrpSpPr/>
          <p:nvPr/>
        </p:nvGrpSpPr>
        <p:grpSpPr>
          <a:xfrm>
            <a:off x="3000110" y="1520546"/>
            <a:ext cx="643020" cy="643020"/>
            <a:chOff x="13057188" y="3740150"/>
            <a:chExt cx="474663" cy="474663"/>
          </a:xfrm>
          <a:solidFill>
            <a:schemeClr val="bg1"/>
          </a:solidFill>
        </p:grpSpPr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13114338" y="4019550"/>
              <a:ext cx="360363" cy="195263"/>
            </a:xfrm>
            <a:custGeom>
              <a:avLst/>
              <a:gdLst>
                <a:gd name="T0" fmla="*/ 227 w 227"/>
                <a:gd name="T1" fmla="*/ 123 h 123"/>
                <a:gd name="T2" fmla="*/ 0 w 227"/>
                <a:gd name="T3" fmla="*/ 123 h 123"/>
                <a:gd name="T4" fmla="*/ 0 w 227"/>
                <a:gd name="T5" fmla="*/ 0 h 123"/>
                <a:gd name="T6" fmla="*/ 19 w 227"/>
                <a:gd name="T7" fmla="*/ 0 h 123"/>
                <a:gd name="T8" fmla="*/ 19 w 227"/>
                <a:gd name="T9" fmla="*/ 104 h 123"/>
                <a:gd name="T10" fmla="*/ 208 w 227"/>
                <a:gd name="T11" fmla="*/ 104 h 123"/>
                <a:gd name="T12" fmla="*/ 208 w 227"/>
                <a:gd name="T13" fmla="*/ 0 h 123"/>
                <a:gd name="T14" fmla="*/ 227 w 227"/>
                <a:gd name="T15" fmla="*/ 0 h 123"/>
                <a:gd name="T16" fmla="*/ 227 w 227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23">
                  <a:moveTo>
                    <a:pt x="227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4"/>
                  </a:lnTo>
                  <a:lnTo>
                    <a:pt x="208" y="104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13057188" y="3740150"/>
              <a:ext cx="474663" cy="274638"/>
            </a:xfrm>
            <a:custGeom>
              <a:avLst/>
              <a:gdLst>
                <a:gd name="T0" fmla="*/ 284 w 299"/>
                <a:gd name="T1" fmla="*/ 173 h 173"/>
                <a:gd name="T2" fmla="*/ 149 w 299"/>
                <a:gd name="T3" fmla="*/ 29 h 173"/>
                <a:gd name="T4" fmla="*/ 14 w 299"/>
                <a:gd name="T5" fmla="*/ 173 h 173"/>
                <a:gd name="T6" fmla="*/ 0 w 299"/>
                <a:gd name="T7" fmla="*/ 159 h 173"/>
                <a:gd name="T8" fmla="*/ 149 w 299"/>
                <a:gd name="T9" fmla="*/ 0 h 173"/>
                <a:gd name="T10" fmla="*/ 299 w 299"/>
                <a:gd name="T11" fmla="*/ 159 h 173"/>
                <a:gd name="T12" fmla="*/ 284 w 299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173">
                  <a:moveTo>
                    <a:pt x="284" y="173"/>
                  </a:moveTo>
                  <a:lnTo>
                    <a:pt x="149" y="29"/>
                  </a:lnTo>
                  <a:lnTo>
                    <a:pt x="14" y="173"/>
                  </a:lnTo>
                  <a:lnTo>
                    <a:pt x="0" y="159"/>
                  </a:lnTo>
                  <a:lnTo>
                    <a:pt x="149" y="0"/>
                  </a:lnTo>
                  <a:lnTo>
                    <a:pt x="299" y="159"/>
                  </a:lnTo>
                  <a:lnTo>
                    <a:pt x="28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3233400" y="4019550"/>
              <a:ext cx="120650" cy="134938"/>
            </a:xfrm>
            <a:custGeom>
              <a:avLst/>
              <a:gdLst>
                <a:gd name="T0" fmla="*/ 76 w 76"/>
                <a:gd name="T1" fmla="*/ 85 h 85"/>
                <a:gd name="T2" fmla="*/ 57 w 76"/>
                <a:gd name="T3" fmla="*/ 85 h 85"/>
                <a:gd name="T4" fmla="*/ 57 w 76"/>
                <a:gd name="T5" fmla="*/ 19 h 85"/>
                <a:gd name="T6" fmla="*/ 19 w 76"/>
                <a:gd name="T7" fmla="*/ 19 h 85"/>
                <a:gd name="T8" fmla="*/ 19 w 76"/>
                <a:gd name="T9" fmla="*/ 85 h 85"/>
                <a:gd name="T10" fmla="*/ 0 w 76"/>
                <a:gd name="T11" fmla="*/ 85 h 85"/>
                <a:gd name="T12" fmla="*/ 0 w 76"/>
                <a:gd name="T13" fmla="*/ 0 h 85"/>
                <a:gd name="T14" fmla="*/ 76 w 76"/>
                <a:gd name="T15" fmla="*/ 0 h 85"/>
                <a:gd name="T16" fmla="*/ 76 w 76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76" y="85"/>
                  </a:moveTo>
                  <a:lnTo>
                    <a:pt x="57" y="85"/>
                  </a:lnTo>
                  <a:lnTo>
                    <a:pt x="57" y="19"/>
                  </a:lnTo>
                  <a:lnTo>
                    <a:pt x="19" y="19"/>
                  </a:lnTo>
                  <a:lnTo>
                    <a:pt x="19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"/>
            <p:cNvSpPr>
              <a:spLocks noEditPoints="1"/>
            </p:cNvSpPr>
            <p:nvPr/>
          </p:nvSpPr>
          <p:spPr bwMode="auto">
            <a:xfrm>
              <a:off x="13233400" y="3868738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>
            <a:off x="3085919" y="2522588"/>
            <a:ext cx="1060598" cy="1060598"/>
          </a:xfrm>
          <a:prstGeom prst="ellipse">
            <a:avLst/>
          </a:prstGeom>
          <a:solidFill>
            <a:srgbClr val="4F79C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01"/>
          <p:cNvGrpSpPr/>
          <p:nvPr/>
        </p:nvGrpSpPr>
        <p:grpSpPr>
          <a:xfrm>
            <a:off x="3286318" y="2731378"/>
            <a:ext cx="643020" cy="643020"/>
            <a:chOff x="13057188" y="3740150"/>
            <a:chExt cx="474663" cy="474663"/>
          </a:xfrm>
          <a:solidFill>
            <a:schemeClr val="bg1"/>
          </a:solidFill>
        </p:grpSpPr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3114338" y="4019550"/>
              <a:ext cx="360363" cy="195263"/>
            </a:xfrm>
            <a:custGeom>
              <a:avLst/>
              <a:gdLst>
                <a:gd name="T0" fmla="*/ 227 w 227"/>
                <a:gd name="T1" fmla="*/ 123 h 123"/>
                <a:gd name="T2" fmla="*/ 0 w 227"/>
                <a:gd name="T3" fmla="*/ 123 h 123"/>
                <a:gd name="T4" fmla="*/ 0 w 227"/>
                <a:gd name="T5" fmla="*/ 0 h 123"/>
                <a:gd name="T6" fmla="*/ 19 w 227"/>
                <a:gd name="T7" fmla="*/ 0 h 123"/>
                <a:gd name="T8" fmla="*/ 19 w 227"/>
                <a:gd name="T9" fmla="*/ 104 h 123"/>
                <a:gd name="T10" fmla="*/ 208 w 227"/>
                <a:gd name="T11" fmla="*/ 104 h 123"/>
                <a:gd name="T12" fmla="*/ 208 w 227"/>
                <a:gd name="T13" fmla="*/ 0 h 123"/>
                <a:gd name="T14" fmla="*/ 227 w 227"/>
                <a:gd name="T15" fmla="*/ 0 h 123"/>
                <a:gd name="T16" fmla="*/ 227 w 227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23">
                  <a:moveTo>
                    <a:pt x="227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4"/>
                  </a:lnTo>
                  <a:lnTo>
                    <a:pt x="208" y="104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3057188" y="3740150"/>
              <a:ext cx="474663" cy="274638"/>
            </a:xfrm>
            <a:custGeom>
              <a:avLst/>
              <a:gdLst>
                <a:gd name="T0" fmla="*/ 284 w 299"/>
                <a:gd name="T1" fmla="*/ 173 h 173"/>
                <a:gd name="T2" fmla="*/ 149 w 299"/>
                <a:gd name="T3" fmla="*/ 29 h 173"/>
                <a:gd name="T4" fmla="*/ 14 w 299"/>
                <a:gd name="T5" fmla="*/ 173 h 173"/>
                <a:gd name="T6" fmla="*/ 0 w 299"/>
                <a:gd name="T7" fmla="*/ 159 h 173"/>
                <a:gd name="T8" fmla="*/ 149 w 299"/>
                <a:gd name="T9" fmla="*/ 0 h 173"/>
                <a:gd name="T10" fmla="*/ 299 w 299"/>
                <a:gd name="T11" fmla="*/ 159 h 173"/>
                <a:gd name="T12" fmla="*/ 284 w 299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173">
                  <a:moveTo>
                    <a:pt x="284" y="173"/>
                  </a:moveTo>
                  <a:lnTo>
                    <a:pt x="149" y="29"/>
                  </a:lnTo>
                  <a:lnTo>
                    <a:pt x="14" y="173"/>
                  </a:lnTo>
                  <a:lnTo>
                    <a:pt x="0" y="159"/>
                  </a:lnTo>
                  <a:lnTo>
                    <a:pt x="149" y="0"/>
                  </a:lnTo>
                  <a:lnTo>
                    <a:pt x="299" y="159"/>
                  </a:lnTo>
                  <a:lnTo>
                    <a:pt x="28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3233400" y="4019550"/>
              <a:ext cx="120650" cy="134938"/>
            </a:xfrm>
            <a:custGeom>
              <a:avLst/>
              <a:gdLst>
                <a:gd name="T0" fmla="*/ 76 w 76"/>
                <a:gd name="T1" fmla="*/ 85 h 85"/>
                <a:gd name="T2" fmla="*/ 57 w 76"/>
                <a:gd name="T3" fmla="*/ 85 h 85"/>
                <a:gd name="T4" fmla="*/ 57 w 76"/>
                <a:gd name="T5" fmla="*/ 19 h 85"/>
                <a:gd name="T6" fmla="*/ 19 w 76"/>
                <a:gd name="T7" fmla="*/ 19 h 85"/>
                <a:gd name="T8" fmla="*/ 19 w 76"/>
                <a:gd name="T9" fmla="*/ 85 h 85"/>
                <a:gd name="T10" fmla="*/ 0 w 76"/>
                <a:gd name="T11" fmla="*/ 85 h 85"/>
                <a:gd name="T12" fmla="*/ 0 w 76"/>
                <a:gd name="T13" fmla="*/ 0 h 85"/>
                <a:gd name="T14" fmla="*/ 76 w 76"/>
                <a:gd name="T15" fmla="*/ 0 h 85"/>
                <a:gd name="T16" fmla="*/ 76 w 76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76" y="85"/>
                  </a:moveTo>
                  <a:lnTo>
                    <a:pt x="57" y="85"/>
                  </a:lnTo>
                  <a:lnTo>
                    <a:pt x="57" y="19"/>
                  </a:lnTo>
                  <a:lnTo>
                    <a:pt x="19" y="19"/>
                  </a:lnTo>
                  <a:lnTo>
                    <a:pt x="19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13233400" y="3868738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2791322" y="3732043"/>
            <a:ext cx="1060598" cy="1060598"/>
          </a:xfrm>
          <a:prstGeom prst="ellipse">
            <a:avLst/>
          </a:prstGeom>
          <a:solidFill>
            <a:srgbClr val="57C39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1" name="组合 101"/>
          <p:cNvGrpSpPr/>
          <p:nvPr/>
        </p:nvGrpSpPr>
        <p:grpSpPr>
          <a:xfrm>
            <a:off x="3000110" y="3940833"/>
            <a:ext cx="643020" cy="643020"/>
            <a:chOff x="13057188" y="3740150"/>
            <a:chExt cx="474663" cy="474663"/>
          </a:xfrm>
          <a:solidFill>
            <a:schemeClr val="bg1"/>
          </a:solidFill>
        </p:grpSpPr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3114338" y="4019550"/>
              <a:ext cx="360363" cy="195263"/>
            </a:xfrm>
            <a:custGeom>
              <a:avLst/>
              <a:gdLst>
                <a:gd name="T0" fmla="*/ 227 w 227"/>
                <a:gd name="T1" fmla="*/ 123 h 123"/>
                <a:gd name="T2" fmla="*/ 0 w 227"/>
                <a:gd name="T3" fmla="*/ 123 h 123"/>
                <a:gd name="T4" fmla="*/ 0 w 227"/>
                <a:gd name="T5" fmla="*/ 0 h 123"/>
                <a:gd name="T6" fmla="*/ 19 w 227"/>
                <a:gd name="T7" fmla="*/ 0 h 123"/>
                <a:gd name="T8" fmla="*/ 19 w 227"/>
                <a:gd name="T9" fmla="*/ 104 h 123"/>
                <a:gd name="T10" fmla="*/ 208 w 227"/>
                <a:gd name="T11" fmla="*/ 104 h 123"/>
                <a:gd name="T12" fmla="*/ 208 w 227"/>
                <a:gd name="T13" fmla="*/ 0 h 123"/>
                <a:gd name="T14" fmla="*/ 227 w 227"/>
                <a:gd name="T15" fmla="*/ 0 h 123"/>
                <a:gd name="T16" fmla="*/ 227 w 227"/>
                <a:gd name="T1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123">
                  <a:moveTo>
                    <a:pt x="227" y="123"/>
                  </a:moveTo>
                  <a:lnTo>
                    <a:pt x="0" y="12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4"/>
                  </a:lnTo>
                  <a:lnTo>
                    <a:pt x="208" y="104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27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3057188" y="3740150"/>
              <a:ext cx="474663" cy="274638"/>
            </a:xfrm>
            <a:custGeom>
              <a:avLst/>
              <a:gdLst>
                <a:gd name="T0" fmla="*/ 284 w 299"/>
                <a:gd name="T1" fmla="*/ 173 h 173"/>
                <a:gd name="T2" fmla="*/ 149 w 299"/>
                <a:gd name="T3" fmla="*/ 29 h 173"/>
                <a:gd name="T4" fmla="*/ 14 w 299"/>
                <a:gd name="T5" fmla="*/ 173 h 173"/>
                <a:gd name="T6" fmla="*/ 0 w 299"/>
                <a:gd name="T7" fmla="*/ 159 h 173"/>
                <a:gd name="T8" fmla="*/ 149 w 299"/>
                <a:gd name="T9" fmla="*/ 0 h 173"/>
                <a:gd name="T10" fmla="*/ 299 w 299"/>
                <a:gd name="T11" fmla="*/ 159 h 173"/>
                <a:gd name="T12" fmla="*/ 284 w 299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9" h="173">
                  <a:moveTo>
                    <a:pt x="284" y="173"/>
                  </a:moveTo>
                  <a:lnTo>
                    <a:pt x="149" y="29"/>
                  </a:lnTo>
                  <a:lnTo>
                    <a:pt x="14" y="173"/>
                  </a:lnTo>
                  <a:lnTo>
                    <a:pt x="0" y="159"/>
                  </a:lnTo>
                  <a:lnTo>
                    <a:pt x="149" y="0"/>
                  </a:lnTo>
                  <a:lnTo>
                    <a:pt x="299" y="159"/>
                  </a:lnTo>
                  <a:lnTo>
                    <a:pt x="28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3233400" y="4019550"/>
              <a:ext cx="120650" cy="134938"/>
            </a:xfrm>
            <a:custGeom>
              <a:avLst/>
              <a:gdLst>
                <a:gd name="T0" fmla="*/ 76 w 76"/>
                <a:gd name="T1" fmla="*/ 85 h 85"/>
                <a:gd name="T2" fmla="*/ 57 w 76"/>
                <a:gd name="T3" fmla="*/ 85 h 85"/>
                <a:gd name="T4" fmla="*/ 57 w 76"/>
                <a:gd name="T5" fmla="*/ 19 h 85"/>
                <a:gd name="T6" fmla="*/ 19 w 76"/>
                <a:gd name="T7" fmla="*/ 19 h 85"/>
                <a:gd name="T8" fmla="*/ 19 w 76"/>
                <a:gd name="T9" fmla="*/ 85 h 85"/>
                <a:gd name="T10" fmla="*/ 0 w 76"/>
                <a:gd name="T11" fmla="*/ 85 h 85"/>
                <a:gd name="T12" fmla="*/ 0 w 76"/>
                <a:gd name="T13" fmla="*/ 0 h 85"/>
                <a:gd name="T14" fmla="*/ 76 w 76"/>
                <a:gd name="T15" fmla="*/ 0 h 85"/>
                <a:gd name="T16" fmla="*/ 76 w 76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76" y="85"/>
                  </a:moveTo>
                  <a:lnTo>
                    <a:pt x="57" y="85"/>
                  </a:lnTo>
                  <a:lnTo>
                    <a:pt x="57" y="19"/>
                  </a:lnTo>
                  <a:lnTo>
                    <a:pt x="19" y="19"/>
                  </a:lnTo>
                  <a:lnTo>
                    <a:pt x="19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13233400" y="3868738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32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房地产估价机构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业务发展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面临的主要问题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估价机构服务意识的不足</a:t>
            </a:r>
          </a:p>
        </p:txBody>
      </p:sp>
      <p:sp>
        <p:nvSpPr>
          <p:cNvPr id="14" name="矩形 13"/>
          <p:cNvSpPr/>
          <p:nvPr/>
        </p:nvSpPr>
        <p:spPr>
          <a:xfrm>
            <a:off x="4346975" y="433883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收费竞争导致服务质量难以提高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38" b="74800"/>
          <a:stretch/>
        </p:blipFill>
        <p:spPr>
          <a:xfrm>
            <a:off x="3851920" y="1206488"/>
            <a:ext cx="4374486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0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房地产估价机构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业务发展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面临的主要问题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估价机构服务意识的不足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14499"/>
            <a:ext cx="3960440" cy="285151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067944" y="4338836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服务意识的欠缺与竞争力的缺失</a:t>
            </a:r>
          </a:p>
        </p:txBody>
      </p:sp>
    </p:spTree>
    <p:extLst>
      <p:ext uri="{BB962C8B-B14F-4D97-AF65-F5344CB8AC3E}">
        <p14:creationId xmlns:p14="http://schemas.microsoft.com/office/powerpoint/2010/main" val="412290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在房地产开发经营生命周期中拓展估价服务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987824" y="1170484"/>
            <a:ext cx="5616624" cy="592561"/>
            <a:chOff x="2463" y="911220"/>
            <a:chExt cx="1481402" cy="592561"/>
          </a:xfrm>
        </p:grpSpPr>
        <p:sp>
          <p:nvSpPr>
            <p:cNvPr id="8" name="矩形 7"/>
            <p:cNvSpPr/>
            <p:nvPr/>
          </p:nvSpPr>
          <p:spPr>
            <a:xfrm>
              <a:off x="2463" y="911220"/>
              <a:ext cx="1481402" cy="592561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 9"/>
            <p:cNvSpPr/>
            <p:nvPr/>
          </p:nvSpPr>
          <p:spPr>
            <a:xfrm>
              <a:off x="2463" y="911220"/>
              <a:ext cx="1481402" cy="592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b="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土地储备、房屋征收或城市更新的全流程服务</a:t>
              </a:r>
              <a:endPara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59832" y="2133020"/>
            <a:ext cx="5544616" cy="2493848"/>
            <a:chOff x="4" y="1856349"/>
            <a:chExt cx="1481402" cy="2854800"/>
          </a:xfrm>
        </p:grpSpPr>
        <p:sp>
          <p:nvSpPr>
            <p:cNvPr id="12" name="矩形 11"/>
            <p:cNvSpPr/>
            <p:nvPr/>
          </p:nvSpPr>
          <p:spPr>
            <a:xfrm>
              <a:off x="4" y="1856349"/>
              <a:ext cx="1481402" cy="28548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矩形 12"/>
            <p:cNvSpPr/>
            <p:nvPr/>
          </p:nvSpPr>
          <p:spPr>
            <a:xfrm>
              <a:off x="4" y="1856349"/>
              <a:ext cx="1481402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前期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调查</a:t>
              </a:r>
              <a:endPara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7150" lvl="1" indent="-57150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成本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估算及风险评估</a:t>
              </a:r>
              <a:endPara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7150" lvl="1" indent="-57150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审核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督导</a:t>
              </a:r>
              <a:endParaRPr lang="en-US" altLang="zh-CN" sz="1800" b="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7150" lvl="1" indent="-57150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征收（拆迁）全流程服务</a:t>
              </a:r>
              <a:endPara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97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在房地产开发经营生命周期中拓展估价服务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987824" y="1171817"/>
            <a:ext cx="5472608" cy="592561"/>
            <a:chOff x="1691262" y="911220"/>
            <a:chExt cx="1481402" cy="592561"/>
          </a:xfrm>
        </p:grpSpPr>
        <p:sp>
          <p:nvSpPr>
            <p:cNvPr id="15" name="矩形 14"/>
            <p:cNvSpPr/>
            <p:nvPr/>
          </p:nvSpPr>
          <p:spPr>
            <a:xfrm>
              <a:off x="1691262" y="911220"/>
              <a:ext cx="1481402" cy="592561"/>
            </a:xfrm>
            <a:prstGeom prst="rect">
              <a:avLst/>
            </a:prstGeom>
          </p:spPr>
          <p:style>
            <a:lnRef idx="1">
              <a:schemeClr val="accent4">
                <a:hueOff val="3465231"/>
                <a:satOff val="-15989"/>
                <a:lumOff val="588"/>
                <a:alphaOff val="0"/>
              </a:schemeClr>
            </a:lnRef>
            <a:fillRef idx="3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3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 15"/>
            <p:cNvSpPr/>
            <p:nvPr/>
          </p:nvSpPr>
          <p:spPr>
            <a:xfrm>
              <a:off x="1691262" y="911220"/>
              <a:ext cx="1481402" cy="592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b="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为科学规划提供经济分析</a:t>
              </a:r>
              <a:endPara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987824" y="2169221"/>
            <a:ext cx="5544616" cy="2097607"/>
            <a:chOff x="1688803" y="1856349"/>
            <a:chExt cx="1481402" cy="2854800"/>
          </a:xfrm>
        </p:grpSpPr>
        <p:sp>
          <p:nvSpPr>
            <p:cNvPr id="18" name="矩形 17"/>
            <p:cNvSpPr/>
            <p:nvPr/>
          </p:nvSpPr>
          <p:spPr>
            <a:xfrm>
              <a:off x="1688803" y="1856349"/>
              <a:ext cx="1481402" cy="28548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3837973"/>
                <a:satOff val="-20420"/>
                <a:lumOff val="-1163"/>
                <a:alphaOff val="0"/>
              </a:schemeClr>
            </a:lnRef>
            <a:fillRef idx="1">
              <a:schemeClr val="accent4">
                <a:tint val="40000"/>
                <a:alpha val="90000"/>
                <a:hueOff val="3837973"/>
                <a:satOff val="-20420"/>
                <a:lumOff val="-1163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3837973"/>
                <a:satOff val="-20420"/>
                <a:lumOff val="-116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1688803" y="1856349"/>
              <a:ext cx="1481402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土地开发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的最有效利用方式</a:t>
              </a:r>
            </a:p>
            <a:p>
              <a:pPr marL="57150" lvl="1" indent="-57150" algn="l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规划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的经济效益分析</a:t>
              </a:r>
            </a:p>
            <a:p>
              <a:pPr marL="57150" lvl="1" indent="-57150" algn="l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开发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定位分析，对地块的组合、供地时间等提供专业意见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19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在房地产开发经营生命周期中拓展估价服务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131840" y="1259797"/>
            <a:ext cx="5112568" cy="592561"/>
            <a:chOff x="3380062" y="911220"/>
            <a:chExt cx="1481402" cy="592561"/>
          </a:xfrm>
        </p:grpSpPr>
        <p:sp>
          <p:nvSpPr>
            <p:cNvPr id="12" name="矩形 11"/>
            <p:cNvSpPr/>
            <p:nvPr/>
          </p:nvSpPr>
          <p:spPr>
            <a:xfrm>
              <a:off x="3380062" y="911220"/>
              <a:ext cx="1481402" cy="592561"/>
            </a:xfrm>
            <a:prstGeom prst="rect">
              <a:avLst/>
            </a:prstGeom>
          </p:spPr>
          <p:style>
            <a:lnRef idx="1">
              <a:schemeClr val="accent4">
                <a:hueOff val="6930461"/>
                <a:satOff val="-31979"/>
                <a:lumOff val="1177"/>
                <a:alphaOff val="0"/>
              </a:schemeClr>
            </a:lnRef>
            <a:fillRef idx="3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3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矩形 12"/>
            <p:cNvSpPr/>
            <p:nvPr/>
          </p:nvSpPr>
          <p:spPr>
            <a:xfrm>
              <a:off x="3380062" y="911220"/>
              <a:ext cx="1481402" cy="592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b="0" kern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房地产开发建设中的专业服务</a:t>
              </a:r>
              <a:endParaRPr lang="zh-CN" altLang="en-US" sz="18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67844" y="2217539"/>
            <a:ext cx="5040560" cy="2471622"/>
            <a:chOff x="3377603" y="1856349"/>
            <a:chExt cx="1481402" cy="2854800"/>
          </a:xfrm>
        </p:grpSpPr>
        <p:sp>
          <p:nvSpPr>
            <p:cNvPr id="21" name="矩形 20"/>
            <p:cNvSpPr/>
            <p:nvPr/>
          </p:nvSpPr>
          <p:spPr>
            <a:xfrm>
              <a:off x="3377603" y="1856349"/>
              <a:ext cx="1481402" cy="28548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7675946"/>
                <a:satOff val="-40841"/>
                <a:lumOff val="-2327"/>
                <a:alphaOff val="0"/>
              </a:schemeClr>
            </a:lnRef>
            <a:fillRef idx="1">
              <a:schemeClr val="accent4">
                <a:tint val="40000"/>
                <a:alpha val="90000"/>
                <a:hueOff val="7675946"/>
                <a:satOff val="-40841"/>
                <a:lumOff val="-2327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7675946"/>
                <a:satOff val="-40841"/>
                <a:lumOff val="-232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矩形 21"/>
            <p:cNvSpPr/>
            <p:nvPr/>
          </p:nvSpPr>
          <p:spPr>
            <a:xfrm>
              <a:off x="3377603" y="1856349"/>
              <a:ext cx="1481402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开发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立项可行性分析</a:t>
              </a:r>
            </a:p>
            <a:p>
              <a:pPr marL="57150" lvl="1" indent="-57150" algn="l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在建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工程抵押价值评估</a:t>
              </a:r>
            </a:p>
            <a:p>
              <a:pPr marL="57150" lvl="1" indent="-57150" algn="l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房地产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投融资的咨询服务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47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在房地产开发经营生命周期中拓展估价服务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29354" y="1170485"/>
            <a:ext cx="4987062" cy="696680"/>
            <a:chOff x="5068861" y="911220"/>
            <a:chExt cx="1481402" cy="592561"/>
          </a:xfrm>
        </p:grpSpPr>
        <p:sp>
          <p:nvSpPr>
            <p:cNvPr id="15" name="矩形 14"/>
            <p:cNvSpPr/>
            <p:nvPr/>
          </p:nvSpPr>
          <p:spPr>
            <a:xfrm>
              <a:off x="5068861" y="911220"/>
              <a:ext cx="1481402" cy="592561"/>
            </a:xfrm>
            <a:prstGeom prst="rect">
              <a:avLst/>
            </a:prstGeom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3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 15"/>
            <p:cNvSpPr/>
            <p:nvPr/>
          </p:nvSpPr>
          <p:spPr>
            <a:xfrm>
              <a:off x="5068861" y="911220"/>
              <a:ext cx="1481402" cy="592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40640" rIns="71120" bIns="40640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房地产经营中的专业服务</a:t>
              </a:r>
              <a:endPara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47864" y="2237456"/>
            <a:ext cx="4968551" cy="2245396"/>
            <a:chOff x="5066402" y="1856349"/>
            <a:chExt cx="1481402" cy="2854800"/>
          </a:xfrm>
        </p:grpSpPr>
        <p:sp>
          <p:nvSpPr>
            <p:cNvPr id="18" name="矩形 17"/>
            <p:cNvSpPr/>
            <p:nvPr/>
          </p:nvSpPr>
          <p:spPr>
            <a:xfrm>
              <a:off x="5066402" y="1856349"/>
              <a:ext cx="1481402" cy="28548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5066402" y="1856349"/>
              <a:ext cx="1481402" cy="2854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市场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调研分析服务</a:t>
              </a:r>
              <a:endPara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7150" lvl="1" indent="-57150" algn="l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制定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价格方案</a:t>
              </a:r>
              <a:endPara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57150" lvl="1" indent="-57150" algn="l" defTabSz="48895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1800" b="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商业</a:t>
              </a:r>
              <a:r>
                <a:rPr lang="zh-CN" altLang="en-US" sz="1800" b="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地产的运营分析</a:t>
              </a:r>
              <a:endParaRPr lang="zh-CN" altLang="en-US" sz="1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776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积极开拓房地产金融领域的服务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573134699"/>
              </p:ext>
            </p:extLst>
          </p:nvPr>
        </p:nvGraphicFramePr>
        <p:xfrm>
          <a:off x="2843808" y="10264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4860032" y="997062"/>
            <a:ext cx="4176464" cy="4122812"/>
          </a:xfrm>
          <a:prstGeom prst="rect">
            <a:avLst/>
          </a:prstGeom>
          <a:solidFill>
            <a:srgbClr val="FBFB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25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积极开拓房地产金融领域的服务</a:t>
            </a:r>
          </a:p>
        </p:txBody>
      </p:sp>
      <p:graphicFrame>
        <p:nvGraphicFramePr>
          <p:cNvPr id="6" name="图示 5"/>
          <p:cNvGraphicFramePr/>
          <p:nvPr>
            <p:extLst/>
          </p:nvPr>
        </p:nvGraphicFramePr>
        <p:xfrm>
          <a:off x="2843808" y="10264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6933396" y="997062"/>
            <a:ext cx="2088232" cy="4122812"/>
          </a:xfrm>
          <a:prstGeom prst="rect">
            <a:avLst/>
          </a:prstGeom>
          <a:solidFill>
            <a:srgbClr val="FBFB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182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2538636"/>
            <a:ext cx="1688537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演讲人</a:t>
            </a:r>
            <a:endParaRPr lang="en-US" altLang="zh-CN" sz="28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简介</a:t>
            </a:r>
          </a:p>
        </p:txBody>
      </p:sp>
      <p:sp>
        <p:nvSpPr>
          <p:cNvPr id="4" name="矩形 3"/>
          <p:cNvSpPr/>
          <p:nvPr/>
        </p:nvSpPr>
        <p:spPr>
          <a:xfrm>
            <a:off x="2627784" y="1382600"/>
            <a:ext cx="6264696" cy="334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上海百</a:t>
            </a:r>
            <a:r>
              <a:rPr lang="zh-CN" altLang="en-US" sz="1400" b="0" kern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盛土地估价</a:t>
            </a: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有限责任公司副总经理、总估价师</a:t>
            </a:r>
            <a:endParaRPr lang="zh-CN" altLang="en-US" sz="1400" b="0" kern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注册房地产估价师、土地估价师</a:t>
            </a:r>
            <a:endParaRPr lang="en-US" altLang="zh-CN" sz="1400" b="0" kern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上海市房地产估价师协会副秘书长、上海市房地产估价专家委员会副主任</a:t>
            </a:r>
            <a:endParaRPr lang="en-US" altLang="zh-CN" sz="1400" b="0" kern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上海市土地估价师协会副会长、上海市土地估价专家委员会主任</a:t>
            </a:r>
            <a:endParaRPr lang="en-US" altLang="zh-CN" sz="1400" b="0" kern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中国房地产估价师与房地产经纪人学会资深会员 </a:t>
            </a:r>
            <a:endParaRPr lang="zh-CN" altLang="en-US" sz="1400" b="0" kern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中国土地估价师协会资深会员、专家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英国皇家特许测量师学会会员</a:t>
            </a:r>
            <a:r>
              <a:rPr lang="en-US" altLang="zh-CN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(MRICS)</a:t>
            </a: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、面试考官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美国估价学会</a:t>
            </a:r>
            <a:r>
              <a:rPr lang="zh-CN" altLang="en-US" sz="1400" b="0" kern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 </a:t>
            </a:r>
            <a:r>
              <a:rPr lang="en-US" altLang="zh-CN" sz="1400" b="0" kern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MAI)</a:t>
            </a:r>
            <a:endParaRPr lang="zh-CN" altLang="en-US" sz="1400" b="0" kern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香港测量师学会会员</a:t>
            </a:r>
            <a:r>
              <a:rPr lang="en-US" altLang="zh-CN" sz="1400" b="0" kern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(MHKIS)</a:t>
            </a:r>
            <a:endParaRPr lang="zh-CN" altLang="en-US" sz="1400" b="0" kern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图片 61" descr="杨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4" y="1155616"/>
            <a:ext cx="1058863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601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积极开拓房地产金融领域的服务</a:t>
            </a:r>
          </a:p>
        </p:txBody>
      </p:sp>
      <p:graphicFrame>
        <p:nvGraphicFramePr>
          <p:cNvPr id="6" name="图示 5"/>
          <p:cNvGraphicFramePr/>
          <p:nvPr>
            <p:extLst/>
          </p:nvPr>
        </p:nvGraphicFramePr>
        <p:xfrm>
          <a:off x="2843808" y="10264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426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积极为政府相关部门提供第三方服务</a:t>
            </a: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3047894866"/>
              </p:ext>
            </p:extLst>
          </p:nvPr>
        </p:nvGraphicFramePr>
        <p:xfrm>
          <a:off x="2765884" y="10264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 bwMode="auto">
          <a:xfrm>
            <a:off x="2616962" y="2740782"/>
            <a:ext cx="6393844" cy="2365214"/>
          </a:xfrm>
          <a:prstGeom prst="rect">
            <a:avLst/>
          </a:prstGeom>
          <a:solidFill>
            <a:srgbClr val="FBFB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5461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积极为政府相关部门提供第三方服务</a:t>
            </a:r>
          </a:p>
        </p:txBody>
      </p:sp>
      <p:graphicFrame>
        <p:nvGraphicFramePr>
          <p:cNvPr id="11" name="图示 10"/>
          <p:cNvGraphicFramePr/>
          <p:nvPr>
            <p:extLst/>
          </p:nvPr>
        </p:nvGraphicFramePr>
        <p:xfrm>
          <a:off x="2765884" y="10264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 bwMode="auto">
          <a:xfrm>
            <a:off x="2616962" y="3906788"/>
            <a:ext cx="6393844" cy="1199208"/>
          </a:xfrm>
          <a:prstGeom prst="rect">
            <a:avLst/>
          </a:prstGeom>
          <a:solidFill>
            <a:srgbClr val="FBFB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562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积极为政府相关部门提供第三方服务</a:t>
            </a: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1062391662"/>
              </p:ext>
            </p:extLst>
          </p:nvPr>
        </p:nvGraphicFramePr>
        <p:xfrm>
          <a:off x="2765884" y="10264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51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0604"/>
            <a:ext cx="241176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房地产估价服务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多元化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方向探索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努力为社会各界提供专业服务</a:t>
            </a:r>
            <a:endParaRPr lang="zh-CN" altLang="en-US" sz="2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5884" y="1258444"/>
            <a:ext cx="6096000" cy="992160"/>
            <a:chOff x="0" y="28599"/>
            <a:chExt cx="6096000" cy="9921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圆角矩形 6"/>
            <p:cNvSpPr/>
            <p:nvPr/>
          </p:nvSpPr>
          <p:spPr>
            <a:xfrm>
              <a:off x="0" y="28599"/>
              <a:ext cx="6096000" cy="9921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4"/>
            <p:cNvSpPr/>
            <p:nvPr/>
          </p:nvSpPr>
          <p:spPr>
            <a:xfrm>
              <a:off x="48433" y="77032"/>
              <a:ext cx="5999134" cy="8952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0" dirty="0" smtClean="0">
                  <a:latin typeface="+mn-ea"/>
                </a:rPr>
                <a:t>  房地产投资、大宗交易等</a:t>
              </a:r>
              <a:endParaRPr lang="zh-CN" altLang="en-US" sz="1600" kern="1200" dirty="0">
                <a:latin typeface="+mn-ea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47084" y="2538636"/>
            <a:ext cx="6096000" cy="992160"/>
            <a:chOff x="0" y="1728189"/>
            <a:chExt cx="6096000" cy="9921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圆角矩形 9"/>
            <p:cNvSpPr/>
            <p:nvPr/>
          </p:nvSpPr>
          <p:spPr>
            <a:xfrm>
              <a:off x="0" y="1728189"/>
              <a:ext cx="6096000" cy="9921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/>
            <p:cNvSpPr/>
            <p:nvPr/>
          </p:nvSpPr>
          <p:spPr>
            <a:xfrm>
              <a:off x="48433" y="1776622"/>
              <a:ext cx="5999134" cy="8952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0" dirty="0" smtClean="0">
                  <a:solidFill>
                    <a:schemeClr val="tx1"/>
                  </a:solidFill>
                  <a:latin typeface="+mn-ea"/>
                </a:rPr>
                <a:t>  房地产纠纷、损坏赔偿等</a:t>
              </a:r>
              <a:endParaRPr lang="zh-CN" altLang="en-US" sz="1600" kern="12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98421" y="3898077"/>
            <a:ext cx="6096000" cy="992160"/>
            <a:chOff x="0" y="3043239"/>
            <a:chExt cx="6096000" cy="9921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圆角矩形 13"/>
            <p:cNvSpPr/>
            <p:nvPr/>
          </p:nvSpPr>
          <p:spPr>
            <a:xfrm>
              <a:off x="0" y="3043239"/>
              <a:ext cx="6096000" cy="9921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圆角矩形 4"/>
            <p:cNvSpPr/>
            <p:nvPr/>
          </p:nvSpPr>
          <p:spPr>
            <a:xfrm>
              <a:off x="48433" y="3091672"/>
              <a:ext cx="5999134" cy="8952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0" kern="1200" dirty="0" smtClean="0">
                  <a:solidFill>
                    <a:schemeClr val="tx1"/>
                  </a:solidFill>
                  <a:latin typeface="+mn-ea"/>
                  <a:ea typeface="+mn-ea"/>
                </a:rPr>
                <a:t>  房地产保险等</a:t>
              </a:r>
              <a:endParaRPr lang="zh-CN" altLang="en-US" sz="1600" kern="1200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215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66628"/>
            <a:ext cx="241176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房地产估价机构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自我改造与提升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4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4066769466"/>
              </p:ext>
            </p:extLst>
          </p:nvPr>
        </p:nvGraphicFramePr>
        <p:xfrm>
          <a:off x="2483768" y="1026468"/>
          <a:ext cx="65882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 bwMode="auto">
          <a:xfrm>
            <a:off x="2457606" y="2039981"/>
            <a:ext cx="6686394" cy="3181307"/>
          </a:xfrm>
          <a:prstGeom prst="rect">
            <a:avLst/>
          </a:prstGeom>
          <a:solidFill>
            <a:srgbClr val="FBFB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721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66628"/>
            <a:ext cx="241176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房地产估价机构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自我改造与提升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4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/>
          </p:nvPr>
        </p:nvGraphicFramePr>
        <p:xfrm>
          <a:off x="2483768" y="1026468"/>
          <a:ext cx="65882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 bwMode="auto">
          <a:xfrm>
            <a:off x="2457606" y="3042692"/>
            <a:ext cx="6686394" cy="2178596"/>
          </a:xfrm>
          <a:prstGeom prst="rect">
            <a:avLst/>
          </a:prstGeom>
          <a:solidFill>
            <a:srgbClr val="FBFB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8028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66628"/>
            <a:ext cx="241176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房地产估价机构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自我改造与提升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4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/>
          </p:nvPr>
        </p:nvGraphicFramePr>
        <p:xfrm>
          <a:off x="2483768" y="1026468"/>
          <a:ext cx="65882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 bwMode="auto">
          <a:xfrm>
            <a:off x="2457606" y="4087974"/>
            <a:ext cx="6686394" cy="1170484"/>
          </a:xfrm>
          <a:prstGeom prst="rect">
            <a:avLst/>
          </a:prstGeom>
          <a:solidFill>
            <a:srgbClr val="FBFB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443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66628"/>
            <a:ext cx="241176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房地产估价机构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自我改造与提升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4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图示 4"/>
          <p:cNvGraphicFramePr/>
          <p:nvPr>
            <p:extLst/>
          </p:nvPr>
        </p:nvGraphicFramePr>
        <p:xfrm>
          <a:off x="2483768" y="1026468"/>
          <a:ext cx="65882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844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929" y="2989964"/>
            <a:ext cx="2271167" cy="155880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6" r="5670" b="7891"/>
          <a:stretch/>
        </p:blipFill>
        <p:spPr bwMode="auto">
          <a:xfrm>
            <a:off x="3167532" y="1428143"/>
            <a:ext cx="2453963" cy="148178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/>
        </p:blipFill>
        <p:spPr bwMode="auto">
          <a:xfrm>
            <a:off x="5778354" y="1426963"/>
            <a:ext cx="2453963" cy="14753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E:\图片\shutterstock_1411906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19656" r="7769" b="9412"/>
          <a:stretch/>
        </p:blipFill>
        <p:spPr bwMode="auto">
          <a:xfrm>
            <a:off x="5859253" y="3020242"/>
            <a:ext cx="2292164" cy="147537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2" name="矩形 1"/>
          <p:cNvSpPr/>
          <p:nvPr/>
        </p:nvSpPr>
        <p:spPr>
          <a:xfrm>
            <a:off x="0" y="2466628"/>
            <a:ext cx="2411760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ea typeface="+mn-ea"/>
              </a:rPr>
              <a:t>结  语</a:t>
            </a:r>
          </a:p>
        </p:txBody>
      </p:sp>
      <p:sp>
        <p:nvSpPr>
          <p:cNvPr id="3" name="矩形 2"/>
          <p:cNvSpPr/>
          <p:nvPr/>
        </p:nvSpPr>
        <p:spPr>
          <a:xfrm>
            <a:off x="5118673" y="1379821"/>
            <a:ext cx="4940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面</a:t>
            </a:r>
            <a:endParaRPr lang="en-US" altLang="zh-CN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向</a:t>
            </a:r>
            <a:endParaRPr lang="en-US" altLang="zh-CN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未</a:t>
            </a:r>
            <a:endParaRPr lang="en-US" altLang="zh-CN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来</a:t>
            </a:r>
          </a:p>
        </p:txBody>
      </p:sp>
      <p:sp>
        <p:nvSpPr>
          <p:cNvPr id="9" name="矩形 8"/>
          <p:cNvSpPr/>
          <p:nvPr/>
        </p:nvSpPr>
        <p:spPr>
          <a:xfrm>
            <a:off x="5769578" y="1428538"/>
            <a:ext cx="4924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拓</a:t>
            </a:r>
            <a:endParaRPr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展</a:t>
            </a:r>
            <a:endParaRPr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服</a:t>
            </a:r>
            <a:endParaRPr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务</a:t>
            </a:r>
          </a:p>
        </p:txBody>
      </p:sp>
      <p:sp>
        <p:nvSpPr>
          <p:cNvPr id="10" name="矩形 9"/>
          <p:cNvSpPr/>
          <p:nvPr/>
        </p:nvSpPr>
        <p:spPr>
          <a:xfrm>
            <a:off x="3588071" y="3984617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专业至上</a:t>
            </a:r>
          </a:p>
        </p:txBody>
      </p:sp>
      <p:sp>
        <p:nvSpPr>
          <p:cNvPr id="11" name="矩形 10"/>
          <p:cNvSpPr/>
          <p:nvPr/>
        </p:nvSpPr>
        <p:spPr>
          <a:xfrm>
            <a:off x="6588224" y="3958467"/>
            <a:ext cx="1644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持之以恒</a:t>
            </a:r>
          </a:p>
        </p:txBody>
      </p:sp>
    </p:spTree>
    <p:extLst>
      <p:ext uri="{BB962C8B-B14F-4D97-AF65-F5344CB8AC3E}">
        <p14:creationId xmlns:p14="http://schemas.microsoft.com/office/powerpoint/2010/main" val="346552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538636"/>
            <a:ext cx="168853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主要内容</a:t>
            </a:r>
          </a:p>
        </p:txBody>
      </p:sp>
      <p:sp>
        <p:nvSpPr>
          <p:cNvPr id="4" name="矩形 3"/>
          <p:cNvSpPr/>
          <p:nvPr/>
        </p:nvSpPr>
        <p:spPr>
          <a:xfrm>
            <a:off x="2555776" y="1530524"/>
            <a:ext cx="6588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	    1	</a:t>
            </a:r>
            <a:r>
              <a:rPr lang="zh-CN" altLang="en-US" sz="1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相关背景</a:t>
            </a:r>
          </a:p>
          <a:p>
            <a:endParaRPr lang="en-US" altLang="zh-CN" sz="1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     2	</a:t>
            </a:r>
            <a:r>
              <a:rPr lang="zh-CN" altLang="en-US" sz="1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当前不动产估价</a:t>
            </a:r>
            <a:r>
              <a:rPr lang="zh-CN" altLang="en-US" sz="1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机构业务发展面临的主要问题</a:t>
            </a:r>
          </a:p>
          <a:p>
            <a:endParaRPr lang="en-US" altLang="zh-CN" sz="1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	    3	</a:t>
            </a:r>
            <a:r>
              <a:rPr lang="zh-CN" altLang="en-US" sz="1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不动产估价</a:t>
            </a:r>
            <a:r>
              <a:rPr lang="zh-CN" altLang="en-US" sz="1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服务多元化的方向探索</a:t>
            </a:r>
          </a:p>
          <a:p>
            <a:endParaRPr lang="en-US" altLang="zh-CN" sz="1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Section	    4	</a:t>
            </a:r>
            <a:r>
              <a:rPr lang="zh-CN" altLang="en-US" sz="1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不动产估价</a:t>
            </a:r>
            <a:r>
              <a:rPr lang="zh-CN" altLang="en-US" sz="1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机构的自我改造与提升</a:t>
            </a:r>
          </a:p>
        </p:txBody>
      </p:sp>
    </p:spTree>
    <p:extLst>
      <p:ext uri="{BB962C8B-B14F-4D97-AF65-F5344CB8AC3E}">
        <p14:creationId xmlns:p14="http://schemas.microsoft.com/office/powerpoint/2010/main" val="10640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404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67944" y="1818556"/>
            <a:ext cx="5526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</a:rPr>
              <a:t>相关问题讨论欢迎联系</a:t>
            </a:r>
            <a:endParaRPr lang="en-US" altLang="zh-CN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/>
            <a:endParaRPr lang="zh-CN" altLang="en-US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</a:rPr>
              <a:t>baishengpg@163.com </a:t>
            </a:r>
          </a:p>
        </p:txBody>
      </p:sp>
    </p:spTree>
    <p:extLst>
      <p:ext uri="{BB962C8B-B14F-4D97-AF65-F5344CB8AC3E}">
        <p14:creationId xmlns:p14="http://schemas.microsoft.com/office/powerpoint/2010/main" val="994579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7627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丨上海百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盛土地估价</a:t>
            </a:r>
            <a:r>
              <a:rPr lang="zh-CN" altLang="en-US" sz="16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有限责任公司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448" y="3741192"/>
            <a:ext cx="534522" cy="3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6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538636"/>
            <a:ext cx="168853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相关背景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移动互联时代的到来</a:t>
            </a:r>
            <a:endParaRPr lang="zh-CN" altLang="en-US" sz="2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9792" y="3834780"/>
            <a:ext cx="619268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以移动互联网为代表，大数据、云计算、机器人生产、无人机勘察等深入各行各业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67" y="1386508"/>
            <a:ext cx="3187911" cy="2119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90" y="1386508"/>
            <a:ext cx="3106366" cy="21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3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538636"/>
            <a:ext cx="168853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相关背景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估价产品不断涌现</a:t>
            </a:r>
            <a:endParaRPr lang="zh-CN" altLang="en-US" sz="2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58515"/>
            <a:ext cx="3358651" cy="16950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06" y="1458515"/>
            <a:ext cx="3168352" cy="169506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99792" y="347474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随着互联网时代到来，批量估价、自动估价、房地产数据分析等技术方法开始广泛应用，各种估价系统（产品）不断</a:t>
            </a:r>
            <a:r>
              <a:rPr lang="zh-CN" altLang="en-US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</a:t>
            </a:r>
            <a:endParaRPr lang="zh-CN" altLang="en-US" sz="1600" b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37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538636"/>
            <a:ext cx="168853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相关背景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低端同质竞争激烈</a:t>
            </a:r>
          </a:p>
        </p:txBody>
      </p:sp>
      <p:sp>
        <p:nvSpPr>
          <p:cNvPr id="11" name="矩形 10"/>
          <p:cNvSpPr/>
          <p:nvPr/>
        </p:nvSpPr>
        <p:spPr>
          <a:xfrm>
            <a:off x="6372200" y="2053684"/>
            <a:ext cx="2420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估价机构数量多、业务单一，同质化、恶性竞争越来越激烈。</a:t>
            </a:r>
          </a:p>
        </p:txBody>
      </p:sp>
      <p:pic>
        <p:nvPicPr>
          <p:cNvPr id="1026" name="Picture 2" descr="http://gz.jiaju.sina.com.cn/images/news/2010-11-24/U5304P950T5D10490F382DT20101124211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86508"/>
            <a:ext cx="3528392" cy="28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5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538636"/>
            <a:ext cx="168853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相关背景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估价机构联盟兴起</a:t>
            </a:r>
          </a:p>
        </p:txBody>
      </p:sp>
      <p:sp>
        <p:nvSpPr>
          <p:cNvPr id="11" name="矩形 10"/>
          <p:cNvSpPr/>
          <p:nvPr/>
        </p:nvSpPr>
        <p:spPr>
          <a:xfrm>
            <a:off x="5508104" y="195345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为了提高竞争力，扩大社会影响，做大做强，</a:t>
            </a:r>
            <a:r>
              <a:rPr lang="zh-CN" altLang="en-US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以中</a:t>
            </a:r>
            <a:r>
              <a:rPr lang="zh-CN" altLang="en-US" sz="1600" b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估联</a:t>
            </a:r>
            <a:r>
              <a:rPr lang="zh-CN" altLang="en-US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行等为</a:t>
            </a:r>
            <a:r>
              <a:rPr lang="zh-CN" altLang="en-US" sz="1600" b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代表，估价机构纷纷</a:t>
            </a:r>
            <a:r>
              <a:rPr lang="zh-CN" altLang="en-US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结盟</a:t>
            </a:r>
            <a:endParaRPr lang="zh-CN" altLang="en-US" sz="1600" b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58" y="1953452"/>
            <a:ext cx="1847485" cy="5611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99" y="3153781"/>
            <a:ext cx="1923541" cy="5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4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538636"/>
            <a:ext cx="168853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相关背景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“野蛮人”开始闯入</a:t>
            </a:r>
          </a:p>
        </p:txBody>
      </p:sp>
      <p:sp>
        <p:nvSpPr>
          <p:cNvPr id="11" name="矩形 10"/>
          <p:cNvSpPr/>
          <p:nvPr/>
        </p:nvSpPr>
        <p:spPr>
          <a:xfrm>
            <a:off x="2699792" y="3685984"/>
            <a:ext cx="6192688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 dirty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为了增强与对手的竞争能力，改进客户体验，完善业务链条等需要，搜房、易居中国已进军估价，链家地产也准备进军估价。这些企业的规模、业务、技术、数据、资金、知名度等，是传统估价机构难以与其抗衡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2201" r="3756" b="12201"/>
          <a:stretch/>
        </p:blipFill>
        <p:spPr>
          <a:xfrm>
            <a:off x="2699792" y="1242492"/>
            <a:ext cx="2448272" cy="5791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90564"/>
            <a:ext cx="1459325" cy="83532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50" y="2869913"/>
            <a:ext cx="1907704" cy="782457"/>
          </a:xfrm>
          <a:prstGeom prst="rect">
            <a:avLst/>
          </a:prstGeom>
        </p:spPr>
      </p:pic>
      <p:graphicFrame>
        <p:nvGraphicFramePr>
          <p:cNvPr id="26" name="图示 25"/>
          <p:cNvGraphicFramePr/>
          <p:nvPr>
            <p:extLst>
              <p:ext uri="{D42A27DB-BD31-4B8C-83A1-F6EECF244321}">
                <p14:modId xmlns:p14="http://schemas.microsoft.com/office/powerpoint/2010/main" val="2993136560"/>
              </p:ext>
            </p:extLst>
          </p:nvPr>
        </p:nvGraphicFramePr>
        <p:xfrm>
          <a:off x="5004048" y="1090588"/>
          <a:ext cx="3781269" cy="256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8329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2538636"/>
            <a:ext cx="168853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+mn-ea"/>
                <a:ea typeface="+mn-ea"/>
              </a:rPr>
              <a:t>相关背景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3063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</a:t>
            </a:r>
            <a:r>
              <a:rPr lang="en-US" altLang="zh-CN" sz="1800" dirty="0">
                <a:solidFill>
                  <a:schemeClr val="bg1"/>
                </a:solidFill>
              </a:rPr>
              <a:t>ection</a:t>
            </a:r>
            <a:r>
              <a:rPr lang="en-US" altLang="zh-CN" dirty="0">
                <a:solidFill>
                  <a:schemeClr val="bg1"/>
                </a:solidFill>
              </a:rPr>
              <a:t> 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3768" y="337165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资产评估法</a:t>
            </a:r>
            <a:r>
              <a:rPr lang="en-US" altLang="zh-CN" sz="2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endParaRPr lang="zh-CN" altLang="en-US" sz="280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17540" y="383478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中华人民共和国资产评估法</a:t>
            </a:r>
            <a:r>
              <a:rPr lang="en-US" altLang="zh-CN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lang="en-US" altLang="zh-CN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0" dirty="0" smtClean="0">
                <a:solidFill>
                  <a:srgbClr val="2A37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日起施行。对于评估行业的发展具有重要的意义。</a:t>
            </a:r>
            <a:endParaRPr lang="zh-CN" altLang="en-US" sz="1600" b="0" dirty="0">
              <a:solidFill>
                <a:srgbClr val="2A37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5666"/>
            <a:ext cx="1875402" cy="260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39523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楷体_GB2312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</TotalTime>
  <Words>1855</Words>
  <Application>Microsoft Office PowerPoint</Application>
  <PresentationFormat>自定义</PresentationFormat>
  <Paragraphs>284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Arial Unicode MS</vt:lpstr>
      <vt:lpstr>华文行楷</vt:lpstr>
      <vt:lpstr>华文细黑</vt:lpstr>
      <vt:lpstr>楷体_GB2312</vt:lpstr>
      <vt:lpstr>宋体</vt:lpstr>
      <vt:lpstr>微软雅黑</vt:lpstr>
      <vt:lpstr>Arial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yb</dc:creator>
  <cp:lastModifiedBy>yb</cp:lastModifiedBy>
  <cp:revision>210</cp:revision>
  <dcterms:created xsi:type="dcterms:W3CDTF">2014-05-13T02:49:17Z</dcterms:created>
  <dcterms:modified xsi:type="dcterms:W3CDTF">2017-07-01T09:24:26Z</dcterms:modified>
</cp:coreProperties>
</file>